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84" r:id="rId2"/>
    <p:sldId id="285" r:id="rId3"/>
    <p:sldId id="286" r:id="rId4"/>
    <p:sldId id="287" r:id="rId5"/>
    <p:sldId id="283" r:id="rId6"/>
    <p:sldId id="288" r:id="rId7"/>
    <p:sldId id="289" r:id="rId8"/>
  </p:sldIdLst>
  <p:sldSz cx="10691813" cy="7559675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6495">
          <p15:clr>
            <a:srgbClr val="A4A3A4"/>
          </p15:clr>
        </p15:guide>
        <p15:guide id="3" pos="5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49F"/>
    <a:srgbClr val="938C87"/>
    <a:srgbClr val="D9232B"/>
    <a:srgbClr val="E46729"/>
    <a:srgbClr val="67A5C6"/>
    <a:srgbClr val="B9C463"/>
    <a:srgbClr val="4BACC6"/>
    <a:srgbClr val="6F30A1"/>
    <a:srgbClr val="D0CCC6"/>
    <a:srgbClr val="E4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 autoAdjust="0"/>
    <p:restoredTop sz="97188" autoAdjust="0"/>
  </p:normalViewPr>
  <p:slideViewPr>
    <p:cSldViewPr snapToGrid="0" snapToObjects="1">
      <p:cViewPr>
        <p:scale>
          <a:sx n="70" d="100"/>
          <a:sy n="70" d="100"/>
        </p:scale>
        <p:origin x="-278" y="-173"/>
      </p:cViewPr>
      <p:guideLst>
        <p:guide orient="horz" pos="2381"/>
        <p:guide pos="6495"/>
        <p:guide pos="5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0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791D-ABE9-4F4A-AE09-80DF11F47411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5FF9-4492-4040-B0F2-ED62D1C07A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63C57-21E3-7A40-8E68-98063D59EC47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C286C-DFDB-8741-9C75-58D7C12682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1688" y="849313"/>
            <a:ext cx="324326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FDAFCE-BCE2-48A6-B16C-27F9BDD14CEB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latin typeface="Arial" pitchFamily="34" charset="0"/>
            </a:endParaRPr>
          </a:p>
        </p:txBody>
      </p:sp>
      <p:sp>
        <p:nvSpPr>
          <p:cNvPr id="22533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1688" y="849313"/>
            <a:ext cx="324326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Offre ponctuelle accès sur immobilier</a:t>
            </a:r>
          </a:p>
          <a:p>
            <a:pPr eaLnBrk="1" hangingPunct="1"/>
            <a:r>
              <a:rPr lang="fr-FR" altLang="fr-FR" smtClean="0"/>
              <a:t>PI 2017 0% 10 000€</a:t>
            </a:r>
          </a:p>
          <a:p>
            <a:pPr eaLnBrk="1" hangingPunct="1"/>
            <a:r>
              <a:rPr lang="fr-FR" altLang="fr-FR" smtClean="0"/>
              <a:t>3 mois d’assurance offert</a:t>
            </a:r>
          </a:p>
          <a:p>
            <a:pPr eaLnBrk="1" hangingPunct="1"/>
            <a:r>
              <a:rPr lang="fr-FR" altLang="fr-FR" smtClean="0"/>
              <a:t>Grace au statut société de financement 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Avis de faisabilité 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BBCC0-4DB7-4C2E-A7B2-CBA4155D5D0E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pitchFamily="34" charset="0"/>
            </a:endParaRPr>
          </a:p>
        </p:txBody>
      </p:sp>
      <p:sp>
        <p:nvSpPr>
          <p:cNvPr id="24581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1688" y="849313"/>
            <a:ext cx="324326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BF6D11-5216-4895-8657-452891594F02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Arial" pitchFamily="34" charset="0"/>
            </a:endParaRPr>
          </a:p>
        </p:txBody>
      </p:sp>
      <p:sp>
        <p:nvSpPr>
          <p:cNvPr id="26629" name="Espace réservé du pied de page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1688" y="849313"/>
            <a:ext cx="324326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00DA5-D777-4725-9AAA-F40693855576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1688" y="849313"/>
            <a:ext cx="324326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00DA5-D777-4725-9AAA-F40693855576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886" y="1668650"/>
            <a:ext cx="4824126" cy="4139977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5146158" y="1671145"/>
            <a:ext cx="5545655" cy="4100949"/>
          </a:xfrm>
          <a:prstGeom prst="rect">
            <a:avLst/>
          </a:prstGeom>
          <a:solidFill>
            <a:srgbClr val="938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146158" y="3771799"/>
            <a:ext cx="5545655" cy="2046255"/>
          </a:xfrm>
          <a:prstGeom prst="rect">
            <a:avLst/>
          </a:prstGeom>
          <a:solidFill>
            <a:srgbClr val="D0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941194" y="2503514"/>
            <a:ext cx="4750619" cy="1469396"/>
          </a:xfrm>
          <a:prstGeom prst="rect">
            <a:avLst/>
          </a:prstGeom>
          <a:solidFill>
            <a:srgbClr val="E46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025121" y="1788349"/>
            <a:ext cx="3222589" cy="73611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/>
          <a:p>
            <a:pPr algn="r"/>
            <a:r>
              <a:rPr lang="fr-FR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Bienvenue</a:t>
            </a:r>
            <a:endParaRPr lang="fr-FR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18027" y="2643641"/>
            <a:ext cx="422968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Réunion d’information </a:t>
            </a:r>
          </a:p>
          <a:p>
            <a:pPr algn="r"/>
            <a: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des locataires</a:t>
            </a:r>
          </a:p>
          <a:p>
            <a:pPr algn="r"/>
            <a: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Programme de ventes</a:t>
            </a:r>
            <a:b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fr-FR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fr-FR" sz="2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31446" y="4410389"/>
            <a:ext cx="3343820" cy="1899259"/>
          </a:xfrm>
          <a:prstGeom prst="rect">
            <a:avLst/>
          </a:prstGeom>
          <a:solidFill>
            <a:srgbClr val="D9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575038" y="4606718"/>
            <a:ext cx="3005674" cy="16940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Résidence</a:t>
            </a:r>
            <a:r>
              <a:rPr lang="fr-FR" sz="3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3200" b="1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</a:t>
            </a:r>
            <a:r>
              <a:rPr lang="fr-FR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Bellevue</a:t>
            </a:r>
            <a:r>
              <a:rPr lang="fr-FR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fr-FR" sz="2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fr-FR" sz="1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35, avenue Philippe Solari </a:t>
            </a:r>
            <a:r>
              <a:rPr lang="fr-FR" sz="1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à </a:t>
            </a:r>
            <a:r>
              <a:rPr lang="fr-FR" sz="1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AIX EN PROVENCE</a:t>
            </a:r>
            <a:endParaRPr lang="fr-FR" sz="1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62" y="2764745"/>
            <a:ext cx="4567847" cy="3053309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31459" y="6300741"/>
            <a:ext cx="3343820" cy="427606"/>
          </a:xfrm>
          <a:prstGeom prst="rect">
            <a:avLst/>
          </a:prstGeom>
          <a:solidFill>
            <a:srgbClr val="D0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78" y="1769"/>
            <a:ext cx="2276040" cy="1505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45" y="-91717"/>
            <a:ext cx="2125548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15" y="-21175"/>
            <a:ext cx="2288204" cy="15295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9" t="8453"/>
          <a:stretch/>
        </p:blipFill>
        <p:spPr>
          <a:xfrm>
            <a:off x="8614893" y="0"/>
            <a:ext cx="1790700" cy="15139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94" y="135723"/>
            <a:ext cx="2196586" cy="13613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58829" y="7171744"/>
            <a:ext cx="380232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23303"/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fld id="{AAEBF57D-DDB8-4D1F-A9F5-A245FE01949A}" type="slidenum">
              <a:rPr lang="fr-FR" sz="849" b="0" i="0" baseline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rPr>
              <a:pPr defTabSz="323303"/>
              <a:t>‹N°›</a:t>
            </a:fld>
            <a:r>
              <a:rPr lang="fr-FR" sz="849" b="0" i="0" baseline="0" dirty="0" smtClean="0">
                <a:solidFill>
                  <a:srgbClr val="D0CCC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fr-FR" sz="849" b="0" i="0" baseline="0" dirty="0">
              <a:solidFill>
                <a:srgbClr val="D0CCC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" y="202557"/>
            <a:ext cx="3581202" cy="1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58AE1873-886A-4B52-9B97-B2C800F9E7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2BB41AC2-6656-4C4B-8BDC-8CA6FFBA5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1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3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SnOG7rM3iAhUQtRoKHbOBCYgQjRx6BAgBEAU&amp;url=https://twitter.com/cdc_habitat&amp;psig=AOvVaw3HhpkuyVoMf3SYt5vCWU6Z&amp;ust=1559652486689614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m/url?sa=i&amp;rct=j&amp;q=&amp;esrc=s&amp;source=images&amp;cd=&amp;cad=rja&amp;uact=8&amp;ved=2ahUKEwj9y-HdrM3iAhVF1hoKHWkGAH8QjRx6BAgBEAU&amp;url=https://www.proparco.fr/en/proparco-invests-developing-hotel-infrastructure-ethiopia&amp;psig=AOvVaw2lSDbxDE2GhejJjhlZCZqd&amp;ust=1559652542866517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CE19F-734D-4B44-AD65-5013BCADE09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10691813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3200" dirty="0"/>
              <a:t>               CRESERFI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637465"/>
            <a:ext cx="10691813" cy="922210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fr-FR" sz="3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809813" y="1000957"/>
            <a:ext cx="858871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4" descr="Résultat de recherche d'images pour &quot;cdc habitat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42" y="3156457"/>
            <a:ext cx="2189525" cy="20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Image associé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79" y="3502024"/>
            <a:ext cx="1885856" cy="11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\\Srv-ad-fic\dir-dev\E.DEANDRADE Prescription\9- IMAGES UTILES\Logo-Groupe-CSF-CRESERFI-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43" y="2432972"/>
            <a:ext cx="2088244" cy="278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57367" y="2393699"/>
            <a:ext cx="7998441" cy="309561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9" name="Espace réservé du titre 1"/>
          <p:cNvSpPr txBox="1">
            <a:spLocks/>
          </p:cNvSpPr>
          <p:nvPr/>
        </p:nvSpPr>
        <p:spPr bwMode="auto">
          <a:xfrm>
            <a:off x="1304457" y="763230"/>
            <a:ext cx="8757634" cy="20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600">
                <a:solidFill>
                  <a:srgbClr val="2D2D8A"/>
                </a:solidFill>
                <a:latin typeface="Cachet Std Medium"/>
              </a:rPr>
              <a:t>PRESENTATION DE NOTRE GROUPE</a:t>
            </a:r>
          </a:p>
        </p:txBody>
      </p:sp>
      <p:sp>
        <p:nvSpPr>
          <p:cNvPr id="2060" name="ZoneTexte 14"/>
          <p:cNvSpPr txBox="1">
            <a:spLocks noChangeArrowheads="1"/>
          </p:cNvSpPr>
          <p:nvPr/>
        </p:nvSpPr>
        <p:spPr bwMode="auto">
          <a:xfrm>
            <a:off x="1557368" y="2410115"/>
            <a:ext cx="5050767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700" dirty="0">
                <a:latin typeface="Bodoni MT Condensed" pitchFamily="18" charset="0"/>
              </a:rPr>
              <a:t>Et de </a:t>
            </a:r>
            <a:r>
              <a:rPr lang="fr-FR" altLang="fr-FR" sz="2700" dirty="0" smtClean="0">
                <a:latin typeface="Bodoni MT Condensed" pitchFamily="18" charset="0"/>
              </a:rPr>
              <a:t>notre partenariat </a:t>
            </a:r>
            <a:r>
              <a:rPr lang="fr-FR" altLang="fr-FR" sz="2700" dirty="0">
                <a:latin typeface="Bodoni MT Condensed" pitchFamily="18" charset="0"/>
              </a:rPr>
              <a:t>: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93342" y="2939487"/>
            <a:ext cx="3957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57368" y="5489316"/>
            <a:ext cx="7998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1007943">
              <a:lnSpc>
                <a:spcPct val="90000"/>
              </a:lnSpc>
              <a:spcBef>
                <a:spcPts val="551"/>
              </a:spcBef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Un </a:t>
            </a:r>
            <a:r>
              <a:rPr lang="fr-FR" altLang="fr-FR" sz="2400" dirty="0" smtClean="0">
                <a:solidFill>
                  <a:srgbClr val="0070C0"/>
                </a:solidFill>
              </a:rPr>
              <a:t>conseil et un accompagnement personnalisé: de la faisabilité à la recherche de financement jusqu’à la signature chez le notaire </a:t>
            </a:r>
            <a:endParaRPr lang="fr-FR" alt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9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7771984" y="6843957"/>
            <a:ext cx="2494756" cy="524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5ED14D-2003-499D-AE60-F018EDDCFF83}" type="slidenum">
              <a:rPr lang="fr-FR" altLang="fr-FR" sz="16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60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8195" name="Objet 3"/>
          <p:cNvGraphicFramePr>
            <a:graphicFrameLocks noChangeAspect="1"/>
          </p:cNvGraphicFramePr>
          <p:nvPr/>
        </p:nvGraphicFramePr>
        <p:xfrm>
          <a:off x="0" y="0"/>
          <a:ext cx="10691813" cy="89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4" imgW="12584127" imgH="1117460" progId="Photoshop.Image.9">
                  <p:embed/>
                </p:oleObj>
              </mc:Choice>
              <mc:Fallback>
                <p:oleObj name="Image" r:id="rId4" imgW="12584127" imgH="111746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91813" cy="895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AutoShape 18" descr="Résultat de recherche d'images pour &quot;organisation&quot;"/>
          <p:cNvSpPr>
            <a:spLocks noChangeAspect="1" noChangeArrowheads="1"/>
          </p:cNvSpPr>
          <p:nvPr/>
        </p:nvSpPr>
        <p:spPr bwMode="auto">
          <a:xfrm>
            <a:off x="181909" y="-159243"/>
            <a:ext cx="356394" cy="3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>
              <a:latin typeface="Arial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05" y="6149236"/>
            <a:ext cx="1496111" cy="14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3" y="1898339"/>
            <a:ext cx="2197762" cy="109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5158" y="1"/>
            <a:ext cx="9286655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2000" dirty="0" smtClean="0"/>
              <a:t>Ce que l’on vous apporte , vous, futurs acquéreurs 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arallélogramme 2"/>
          <p:cNvSpPr/>
          <p:nvPr/>
        </p:nvSpPr>
        <p:spPr>
          <a:xfrm rot="7522255">
            <a:off x="2407778" y="4329010"/>
            <a:ext cx="803216" cy="62183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19330144">
            <a:off x="2416796" y="3676593"/>
            <a:ext cx="4022424" cy="713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Parallélogramme 19"/>
          <p:cNvSpPr/>
          <p:nvPr/>
        </p:nvSpPr>
        <p:spPr>
          <a:xfrm rot="8487728">
            <a:off x="5282795" y="3447353"/>
            <a:ext cx="1234385" cy="39723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 rot="3093852">
            <a:off x="6838399" y="431936"/>
            <a:ext cx="1867169" cy="5052624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riangle isocèle 1"/>
          <p:cNvSpPr/>
          <p:nvPr/>
        </p:nvSpPr>
        <p:spPr>
          <a:xfrm rot="13807775">
            <a:off x="1233631" y="3471338"/>
            <a:ext cx="647472" cy="30738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12" name="ZoneTexte 9"/>
          <p:cNvSpPr txBox="1">
            <a:spLocks noChangeArrowheads="1"/>
          </p:cNvSpPr>
          <p:nvPr/>
        </p:nvSpPr>
        <p:spPr bwMode="auto">
          <a:xfrm>
            <a:off x="7812821" y="3541848"/>
            <a:ext cx="2973660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>
                <a:latin typeface="Arial" pitchFamily="34" charset="0"/>
              </a:rPr>
              <a:t>DANS NOTRE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>
                <a:latin typeface="Arial" pitchFamily="34" charset="0"/>
              </a:rPr>
              <a:t>ACCOMPAGNEMENT</a:t>
            </a:r>
          </a:p>
        </p:txBody>
      </p:sp>
      <p:sp>
        <p:nvSpPr>
          <p:cNvPr id="8213" name="ZoneTexte 30"/>
          <p:cNvSpPr txBox="1">
            <a:spLocks noChangeArrowheads="1"/>
          </p:cNvSpPr>
          <p:nvPr/>
        </p:nvSpPr>
        <p:spPr bwMode="auto">
          <a:xfrm>
            <a:off x="1405158" y="3282859"/>
            <a:ext cx="2973660" cy="4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100">
                <a:latin typeface="Arial" pitchFamily="34" charset="0"/>
              </a:rPr>
              <a:t>DANS NOTRE OFFRE</a:t>
            </a:r>
          </a:p>
        </p:txBody>
      </p:sp>
      <p:sp>
        <p:nvSpPr>
          <p:cNvPr id="8214" name="ZoneTexte 31"/>
          <p:cNvSpPr txBox="1">
            <a:spLocks noChangeArrowheads="1"/>
          </p:cNvSpPr>
          <p:nvPr/>
        </p:nvSpPr>
        <p:spPr bwMode="auto">
          <a:xfrm>
            <a:off x="1564793" y="5463266"/>
            <a:ext cx="2973660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>
                <a:latin typeface="Arial" pitchFamily="34" charset="0"/>
              </a:rPr>
              <a:t>DANS NOTRE ORGANISATION</a:t>
            </a:r>
          </a:p>
        </p:txBody>
      </p:sp>
      <p:pic>
        <p:nvPicPr>
          <p:cNvPr id="821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30" y="4404562"/>
            <a:ext cx="2890130" cy="2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AC2550-473F-4C89-A1BB-7CB7C86359C8}" type="slidenum">
              <a:rPr lang="fr-FR" altLang="fr-FR" sz="16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6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255" name="Groupe 26"/>
          <p:cNvGrpSpPr>
            <a:grpSpLocks/>
          </p:cNvGrpSpPr>
          <p:nvPr/>
        </p:nvGrpSpPr>
        <p:grpSpPr bwMode="auto">
          <a:xfrm>
            <a:off x="8797977" y="2485682"/>
            <a:ext cx="1810307" cy="4549016"/>
            <a:chOff x="7734358" y="3021440"/>
            <a:chExt cx="1548162" cy="3482447"/>
          </a:xfrm>
          <a:solidFill>
            <a:schemeClr val="accent1">
              <a:lumMod val="75000"/>
            </a:schemeClr>
          </a:solidFill>
        </p:grpSpPr>
        <p:sp>
          <p:nvSpPr>
            <p:cNvPr id="63" name="Rectangle à coins arrondis 62"/>
            <p:cNvSpPr/>
            <p:nvPr/>
          </p:nvSpPr>
          <p:spPr bwMode="auto">
            <a:xfrm>
              <a:off x="7734358" y="3021440"/>
              <a:ext cx="1548162" cy="3482447"/>
            </a:xfrm>
            <a:prstGeom prst="roundRect">
              <a:avLst>
                <a:gd name="adj" fmla="val 891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b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4" name="Arrondir un rectangle avec un coin diagonal 63"/>
            <p:cNvSpPr/>
            <p:nvPr/>
          </p:nvSpPr>
          <p:spPr bwMode="auto">
            <a:xfrm>
              <a:off x="7904635" y="3112475"/>
              <a:ext cx="1252478" cy="615509"/>
            </a:xfrm>
            <a:prstGeom prst="round2DiagRect">
              <a:avLst>
                <a:gd name="adj1" fmla="val 11380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fr-FR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263" name="Groupe 39"/>
          <p:cNvGrpSpPr>
            <a:grpSpLocks/>
          </p:cNvGrpSpPr>
          <p:nvPr/>
        </p:nvGrpSpPr>
        <p:grpSpPr bwMode="auto">
          <a:xfrm>
            <a:off x="4585810" y="2476274"/>
            <a:ext cx="2080728" cy="4558423"/>
            <a:chOff x="3978785" y="2684749"/>
            <a:chExt cx="1779424" cy="4075863"/>
          </a:xfrm>
          <a:solidFill>
            <a:schemeClr val="accent1">
              <a:lumMod val="75000"/>
            </a:schemeClr>
          </a:solidFill>
        </p:grpSpPr>
        <p:sp>
          <p:nvSpPr>
            <p:cNvPr id="53" name="Rectangle à coins arrondis 52"/>
            <p:cNvSpPr/>
            <p:nvPr/>
          </p:nvSpPr>
          <p:spPr bwMode="auto">
            <a:xfrm>
              <a:off x="3976384" y="2685537"/>
              <a:ext cx="1782677" cy="4075821"/>
            </a:xfrm>
            <a:prstGeom prst="roundRect">
              <a:avLst>
                <a:gd name="adj" fmla="val 891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b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4" name="Arrondir un rectangle avec un coin diagonal 53"/>
            <p:cNvSpPr/>
            <p:nvPr/>
          </p:nvSpPr>
          <p:spPr bwMode="auto">
            <a:xfrm>
              <a:off x="4104965" y="2763308"/>
              <a:ext cx="1520752" cy="742790"/>
            </a:xfrm>
            <a:prstGeom prst="round2DiagRect">
              <a:avLst>
                <a:gd name="adj1" fmla="val 11380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fr-FR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264" name="Groupe 40"/>
          <p:cNvGrpSpPr>
            <a:grpSpLocks/>
          </p:cNvGrpSpPr>
          <p:nvPr/>
        </p:nvGrpSpPr>
        <p:grpSpPr bwMode="auto">
          <a:xfrm>
            <a:off x="83531" y="2442895"/>
            <a:ext cx="2301610" cy="4591803"/>
            <a:chOff x="128467" y="2653794"/>
            <a:chExt cx="1968321" cy="4107564"/>
          </a:xfrm>
          <a:solidFill>
            <a:schemeClr val="accent1">
              <a:lumMod val="75000"/>
            </a:schemeClr>
          </a:solidFill>
        </p:grpSpPr>
        <p:sp>
          <p:nvSpPr>
            <p:cNvPr id="48" name="Rectangle à coins arrondis 47"/>
            <p:cNvSpPr/>
            <p:nvPr/>
          </p:nvSpPr>
          <p:spPr bwMode="auto">
            <a:xfrm>
              <a:off x="128467" y="2653794"/>
              <a:ext cx="1968406" cy="4107564"/>
            </a:xfrm>
            <a:prstGeom prst="roundRect">
              <a:avLst>
                <a:gd name="adj" fmla="val 891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b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FFC000"/>
                </a:buClr>
                <a:defRPr/>
              </a:pPr>
              <a:endParaRPr lang="fr-FR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Arrondir un rectangle avec un coin diagonal 48"/>
            <p:cNvSpPr/>
            <p:nvPr/>
          </p:nvSpPr>
          <p:spPr bwMode="auto">
            <a:xfrm>
              <a:off x="233237" y="2764895"/>
              <a:ext cx="1723943" cy="696763"/>
            </a:xfrm>
            <a:prstGeom prst="round2DiagRect">
              <a:avLst>
                <a:gd name="adj1" fmla="val 15836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fr-FR" sz="16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265" name="Groupe 41"/>
          <p:cNvGrpSpPr>
            <a:grpSpLocks/>
          </p:cNvGrpSpPr>
          <p:nvPr/>
        </p:nvGrpSpPr>
        <p:grpSpPr bwMode="auto">
          <a:xfrm>
            <a:off x="6802743" y="2485680"/>
            <a:ext cx="1885834" cy="4549017"/>
            <a:chOff x="5874691" y="2693472"/>
            <a:chExt cx="1612752" cy="4067886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à coins arrondis 42"/>
            <p:cNvSpPr/>
            <p:nvPr/>
          </p:nvSpPr>
          <p:spPr bwMode="auto">
            <a:xfrm>
              <a:off x="5874944" y="2693473"/>
              <a:ext cx="1612823" cy="4067885"/>
            </a:xfrm>
            <a:prstGeom prst="roundRect">
              <a:avLst>
                <a:gd name="adj" fmla="val 891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b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Arrondir un rectangle avec un coin diagonal 43"/>
            <p:cNvSpPr/>
            <p:nvPr/>
          </p:nvSpPr>
          <p:spPr bwMode="auto">
            <a:xfrm>
              <a:off x="5940028" y="2790289"/>
              <a:ext cx="1417570" cy="703111"/>
            </a:xfrm>
            <a:prstGeom prst="round2DiagRect">
              <a:avLst>
                <a:gd name="adj1" fmla="val 11380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fr-FR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6861450" y="3541712"/>
            <a:ext cx="1809813" cy="2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2100" b="1" dirty="0">
                <a:solidFill>
                  <a:schemeClr val="bg1"/>
                </a:solidFill>
              </a:rPr>
              <a:t>Taux négociés</a:t>
            </a:r>
          </a:p>
          <a:p>
            <a:pPr marL="0" lvl="1" eaLnBrk="1" hangingPunct="1">
              <a:spcBef>
                <a:spcPct val="0"/>
              </a:spcBef>
              <a:buNone/>
            </a:pPr>
            <a:endParaRPr lang="fr-FR" altLang="fr-FR" sz="2100" b="1" dirty="0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1800" dirty="0">
                <a:solidFill>
                  <a:schemeClr val="bg1"/>
                </a:solidFill>
              </a:rPr>
              <a:t>45  Partenariats bancaires </a:t>
            </a:r>
          </a:p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5500" dirty="0">
                <a:solidFill>
                  <a:schemeClr val="bg1"/>
                </a:solidFill>
              </a:rPr>
              <a:t>=</a:t>
            </a:r>
            <a:r>
              <a:rPr lang="fr-FR" altLang="fr-FR" sz="1300" dirty="0">
                <a:solidFill>
                  <a:schemeClr val="bg1"/>
                </a:solidFill>
              </a:rPr>
              <a:t> </a:t>
            </a:r>
          </a:p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2100" dirty="0">
                <a:solidFill>
                  <a:schemeClr val="bg1"/>
                </a:solidFill>
              </a:rPr>
              <a:t>Négociation attractive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2511" y="3263610"/>
            <a:ext cx="2223749" cy="33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SzPct val="122000"/>
              <a:buNone/>
            </a:pPr>
            <a:r>
              <a:rPr lang="fr-FR" altLang="fr-FR" sz="2100" b="1" dirty="0">
                <a:solidFill>
                  <a:schemeClr val="bg1"/>
                </a:solidFill>
              </a:rPr>
              <a:t>Nos offres régulières</a:t>
            </a:r>
          </a:p>
          <a:p>
            <a:pPr marL="0" lvl="1" eaLnBrk="1" hangingPunct="1">
              <a:spcBef>
                <a:spcPct val="0"/>
              </a:spcBef>
              <a:buSzPct val="122000"/>
              <a:buNone/>
            </a:pPr>
            <a:endParaRPr lang="fr-FR" altLang="fr-FR" sz="1300" dirty="0" smtClean="0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SzPct val="122000"/>
              <a:buNone/>
            </a:pPr>
            <a:r>
              <a:rPr lang="fr-FR" altLang="fr-FR" sz="1800" b="1" dirty="0" smtClean="0">
                <a:solidFill>
                  <a:schemeClr val="bg1"/>
                </a:solidFill>
              </a:rPr>
              <a:t>Une Offre </a:t>
            </a:r>
            <a:r>
              <a:rPr lang="fr-FR" altLang="fr-FR" sz="1800" b="1" dirty="0">
                <a:solidFill>
                  <a:schemeClr val="bg1"/>
                </a:solidFill>
              </a:rPr>
              <a:t>permanente </a:t>
            </a:r>
            <a:r>
              <a:rPr lang="fr-FR" altLang="fr-FR" sz="1300" dirty="0">
                <a:solidFill>
                  <a:schemeClr val="bg1"/>
                </a:solidFill>
              </a:rPr>
              <a:t>grâce au partenariat avec CDC HABITAT</a:t>
            </a:r>
          </a:p>
          <a:p>
            <a:pPr marL="0" lvl="1" eaLnBrk="1" hangingPunct="1">
              <a:spcBef>
                <a:spcPct val="0"/>
              </a:spcBef>
              <a:buSzPct val="122000"/>
              <a:buNone/>
            </a:pPr>
            <a:endParaRPr lang="fr-FR" altLang="fr-FR" sz="1800" b="1" dirty="0" smtClean="0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SzPct val="122000"/>
              <a:buNone/>
            </a:pPr>
            <a:r>
              <a:rPr lang="fr-FR" altLang="fr-FR" sz="1800" b="1" dirty="0" smtClean="0">
                <a:solidFill>
                  <a:schemeClr val="bg1"/>
                </a:solidFill>
              </a:rPr>
              <a:t>Des offres ponctuelles </a:t>
            </a:r>
            <a:r>
              <a:rPr lang="fr-FR" altLang="fr-FR" sz="1300" dirty="0">
                <a:solidFill>
                  <a:schemeClr val="bg1"/>
                </a:solidFill>
              </a:rPr>
              <a:t>sont proposées par le CSF pour vous accompagner dans vos différentes projets. </a:t>
            </a:r>
          </a:p>
          <a:p>
            <a:pPr marL="0" lvl="1" eaLnBrk="1" hangingPunct="1">
              <a:spcBef>
                <a:spcPct val="0"/>
              </a:spcBef>
              <a:buSzPct val="122000"/>
              <a:buNone/>
            </a:pPr>
            <a:endParaRPr lang="fr-FR" altLang="fr-FR" sz="1400" b="1" i="1" dirty="0">
              <a:solidFill>
                <a:schemeClr val="bg1"/>
              </a:solidFill>
            </a:endParaRPr>
          </a:p>
        </p:txBody>
      </p:sp>
      <p:sp>
        <p:nvSpPr>
          <p:cNvPr id="10259" name="Rectangle 30"/>
          <p:cNvSpPr>
            <a:spLocks noChangeArrowheads="1"/>
          </p:cNvSpPr>
          <p:nvPr/>
        </p:nvSpPr>
        <p:spPr bwMode="auto">
          <a:xfrm>
            <a:off x="2524457" y="3405354"/>
            <a:ext cx="1891486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2100" b="1">
                <a:solidFill>
                  <a:schemeClr val="bg1"/>
                </a:solidFill>
              </a:rPr>
              <a:t>0€ frais de courtage</a:t>
            </a:r>
            <a:endParaRPr lang="fr-FR" altLang="fr-FR" sz="1400" b="1">
              <a:solidFill>
                <a:schemeClr val="bg1"/>
              </a:solidFill>
            </a:endParaRPr>
          </a:p>
        </p:txBody>
      </p:sp>
      <p:sp>
        <p:nvSpPr>
          <p:cNvPr id="10260" name="Rectangle 31"/>
          <p:cNvSpPr>
            <a:spLocks noChangeArrowheads="1"/>
          </p:cNvSpPr>
          <p:nvPr/>
        </p:nvSpPr>
        <p:spPr bwMode="auto">
          <a:xfrm>
            <a:off x="4644257" y="3237591"/>
            <a:ext cx="1971303" cy="28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endParaRPr lang="fr-FR" altLang="fr-FR" sz="2100" b="1" dirty="0" smtClean="0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2100" b="1" dirty="0" smtClean="0">
                <a:solidFill>
                  <a:schemeClr val="bg1"/>
                </a:solidFill>
              </a:rPr>
              <a:t>Avis de Faisabilité 48h</a:t>
            </a:r>
            <a:endParaRPr lang="fr-FR" altLang="fr-FR" sz="2100" b="1" dirty="0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Dès le premier rendez-vous en capacité de vous fournir en 48h un avis de faisabilité afin de  vous rassurer sur l’aboutissement d’une vente ou cas échéant de trouver rapidement des solutions adaptées. </a:t>
            </a:r>
          </a:p>
        </p:txBody>
      </p:sp>
      <p:pic>
        <p:nvPicPr>
          <p:cNvPr id="12329" name="Picture 41" descr="Résultat de recherche d'images pour &quot;tirelire icone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22" y="2549777"/>
            <a:ext cx="785552" cy="68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330" name="Picture 4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95" y="2583003"/>
            <a:ext cx="1101940" cy="92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82" y="2593197"/>
            <a:ext cx="803828" cy="75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50800" cap="flat" cmpd="sng">
                <a:solidFill>
                  <a:srgbClr val="FF66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334" name="Picture 46" descr="Résultat de recherche d'images pour &quot;avantagee icone&quot;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74" y="2635444"/>
            <a:ext cx="768113" cy="72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" name="Rectangle 33"/>
          <p:cNvSpPr/>
          <p:nvPr/>
        </p:nvSpPr>
        <p:spPr>
          <a:xfrm>
            <a:off x="0" y="1"/>
            <a:ext cx="10691813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3200" dirty="0"/>
              <a:t>               </a:t>
            </a:r>
          </a:p>
          <a:p>
            <a:pPr>
              <a:defRPr/>
            </a:pPr>
            <a:r>
              <a:rPr lang="fr-FR" sz="3200" dirty="0"/>
              <a:t>               Ce qui nous distingue</a:t>
            </a:r>
            <a:endParaRPr lang="fr-FR" altLang="fr-FR" sz="1400" b="1" i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3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01" y="0"/>
            <a:ext cx="1809812" cy="92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ZoneTexte 2"/>
          <p:cNvSpPr txBox="1">
            <a:spLocks noChangeArrowheads="1"/>
          </p:cNvSpPr>
          <p:nvPr/>
        </p:nvSpPr>
        <p:spPr bwMode="auto">
          <a:xfrm>
            <a:off x="5028494" y="542477"/>
            <a:ext cx="4631262" cy="4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bg1"/>
                </a:solidFill>
                <a:latin typeface="Arial" pitchFamily="34" charset="0"/>
              </a:rPr>
              <a:t>dans notre offre</a:t>
            </a:r>
          </a:p>
        </p:txBody>
      </p:sp>
      <p:sp>
        <p:nvSpPr>
          <p:cNvPr id="38" name="Triangle isocèle 37"/>
          <p:cNvSpPr/>
          <p:nvPr/>
        </p:nvSpPr>
        <p:spPr>
          <a:xfrm rot="10800000">
            <a:off x="8039279" y="920460"/>
            <a:ext cx="519741" cy="475980"/>
          </a:xfrm>
          <a:prstGeom prst="triangle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8136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7" y="1925857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89" y="1925857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67" y="1973029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81" y="1973029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825" y="1973029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07989" y="3513849"/>
            <a:ext cx="1553653" cy="32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2100" b="1">
                <a:solidFill>
                  <a:schemeClr val="bg1"/>
                </a:solidFill>
              </a:rPr>
              <a:t>Une offre d’assurance emprunteur</a:t>
            </a:r>
            <a:r>
              <a:rPr lang="fr-FR" altLang="fr-FR" sz="2100">
                <a:solidFill>
                  <a:schemeClr val="bg1"/>
                </a:solidFill>
              </a:rPr>
              <a:t> </a:t>
            </a:r>
            <a:r>
              <a:rPr lang="fr-FR" altLang="fr-FR" sz="1400">
                <a:solidFill>
                  <a:schemeClr val="bg1"/>
                </a:solidFill>
              </a:rPr>
              <a:t>avec des </a:t>
            </a:r>
            <a:r>
              <a:rPr lang="fr-FR" altLang="fr-FR" sz="1400" b="1">
                <a:solidFill>
                  <a:schemeClr val="bg1"/>
                </a:solidFill>
              </a:rPr>
              <a:t>garanties spécifiques </a:t>
            </a:r>
            <a:r>
              <a:rPr lang="fr-FR" altLang="fr-FR" sz="1400">
                <a:solidFill>
                  <a:schemeClr val="bg1"/>
                </a:solidFill>
              </a:rPr>
              <a:t>selon les métiers et avec un système de </a:t>
            </a:r>
            <a:r>
              <a:rPr lang="fr-FR" altLang="fr-FR" sz="1400" b="1">
                <a:solidFill>
                  <a:schemeClr val="bg1"/>
                </a:solidFill>
              </a:rPr>
              <a:t>tarification. </a:t>
            </a:r>
          </a:p>
          <a:p>
            <a:pPr marL="0" lvl="1" eaLnBrk="1" hangingPunct="1">
              <a:spcBef>
                <a:spcPct val="0"/>
              </a:spcBef>
              <a:buNone/>
            </a:pPr>
            <a:endParaRPr lang="fr-FR" altLang="fr-FR" sz="1400" b="1">
              <a:solidFill>
                <a:schemeClr val="bg1"/>
              </a:solidFill>
            </a:endParaRP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Souscription possible jusqu’à vos 70 ANS avérés.</a:t>
            </a:r>
            <a:endParaRPr lang="fr-FR" altLang="fr-FR" sz="1400">
              <a:solidFill>
                <a:schemeClr val="bg1"/>
              </a:solidFill>
            </a:endParaRPr>
          </a:p>
        </p:txBody>
      </p:sp>
      <p:pic>
        <p:nvPicPr>
          <p:cNvPr id="10266" name="Picture 29" descr="Résultat de recherche d'images pour &quot;offres png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7" y="2495393"/>
            <a:ext cx="944814" cy="8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38"/>
          <p:cNvGrpSpPr>
            <a:grpSpLocks/>
          </p:cNvGrpSpPr>
          <p:nvPr/>
        </p:nvGrpSpPr>
        <p:grpSpPr bwMode="auto">
          <a:xfrm>
            <a:off x="2457529" y="2454875"/>
            <a:ext cx="2025044" cy="4579823"/>
            <a:chOff x="2158694" y="2664904"/>
            <a:chExt cx="1731804" cy="4096454"/>
          </a:xfrm>
          <a:solidFill>
            <a:schemeClr val="accent1">
              <a:lumMod val="75000"/>
            </a:schemeClr>
          </a:solidFill>
        </p:grpSpPr>
        <p:sp>
          <p:nvSpPr>
            <p:cNvPr id="40" name="Rectangle à coins arrondis 39"/>
            <p:cNvSpPr/>
            <p:nvPr/>
          </p:nvSpPr>
          <p:spPr bwMode="auto">
            <a:xfrm>
              <a:off x="2158782" y="2664905"/>
              <a:ext cx="1731881" cy="4096453"/>
            </a:xfrm>
            <a:prstGeom prst="roundRect">
              <a:avLst>
                <a:gd name="adj" fmla="val 891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b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1" name="Arrondir un rectangle avec un coin diagonal 40"/>
            <p:cNvSpPr/>
            <p:nvPr/>
          </p:nvSpPr>
          <p:spPr bwMode="auto">
            <a:xfrm>
              <a:off x="2244503" y="2802987"/>
              <a:ext cx="1549327" cy="655497"/>
            </a:xfrm>
            <a:prstGeom prst="round2DiagRect">
              <a:avLst>
                <a:gd name="adj1" fmla="val 15836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fr-FR" sz="16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42" name="Picture 41" descr="Résultat de recherche d'images pour &quot;tirelire icone&quot;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35" y="2549778"/>
            <a:ext cx="904905" cy="853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45" name="Picture 8" descr="Résultat de recherche d'images pour &quot;pince document png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89" y="1925857"/>
            <a:ext cx="647025" cy="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Interdiction 45"/>
          <p:cNvSpPr/>
          <p:nvPr/>
        </p:nvSpPr>
        <p:spPr>
          <a:xfrm>
            <a:off x="3274368" y="2680885"/>
            <a:ext cx="337832" cy="27648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271" name="Rectangle 2"/>
          <p:cNvSpPr>
            <a:spLocks noChangeArrowheads="1"/>
          </p:cNvSpPr>
          <p:nvPr/>
        </p:nvSpPr>
        <p:spPr bwMode="auto">
          <a:xfrm>
            <a:off x="2557868" y="3510350"/>
            <a:ext cx="1858075" cy="26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2100" b="1" dirty="0" smtClean="0">
                <a:solidFill>
                  <a:schemeClr val="bg1"/>
                </a:solidFill>
              </a:rPr>
              <a:t>Un </a:t>
            </a:r>
            <a:r>
              <a:rPr lang="fr-FR" altLang="fr-FR" sz="2100" b="1" dirty="0" err="1" smtClean="0">
                <a:solidFill>
                  <a:schemeClr val="bg1"/>
                </a:solidFill>
              </a:rPr>
              <a:t>accom</a:t>
            </a:r>
            <a:r>
              <a:rPr lang="fr-FR" altLang="fr-FR" sz="2100" b="1" dirty="0" smtClean="0">
                <a:solidFill>
                  <a:schemeClr val="bg1"/>
                </a:solidFill>
              </a:rPr>
              <a:t>-</a:t>
            </a:r>
          </a:p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2100" b="1" dirty="0" err="1" smtClean="0">
                <a:solidFill>
                  <a:schemeClr val="bg1"/>
                </a:solidFill>
              </a:rPr>
              <a:t>pagnement</a:t>
            </a:r>
            <a:endParaRPr lang="fr-FR" altLang="fr-FR" sz="2100" b="1" dirty="0" smtClean="0">
              <a:solidFill>
                <a:schemeClr val="bg1"/>
              </a:solidFill>
            </a:endParaRPr>
          </a:p>
          <a:p>
            <a:pPr marL="0" lvl="1" algn="ctr" eaLnBrk="1" hangingPunct="1">
              <a:spcBef>
                <a:spcPct val="0"/>
              </a:spcBef>
              <a:buNone/>
            </a:pPr>
            <a:endParaRPr lang="fr-FR" altLang="fr-FR" sz="2100" b="1" dirty="0">
              <a:solidFill>
                <a:schemeClr val="bg1"/>
              </a:solidFill>
            </a:endParaRPr>
          </a:p>
          <a:p>
            <a:pPr marL="0" lvl="1" algn="ctr" eaLnBrk="1" hangingPunct="1">
              <a:spcBef>
                <a:spcPct val="0"/>
              </a:spcBef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Maitrise des solutions permettant une restructuration financière (rachat de crédit/regroupement de crédit</a:t>
            </a:r>
            <a:r>
              <a:rPr lang="fr-FR" altLang="fr-FR" sz="1300" dirty="0" smtClean="0">
                <a:solidFill>
                  <a:schemeClr val="bg1"/>
                </a:solidFill>
              </a:rPr>
              <a:t>) cas échéant</a:t>
            </a:r>
          </a:p>
          <a:p>
            <a:pPr marL="0" lvl="1" algn="ctr" eaLnBrk="1" hangingPunct="1">
              <a:spcBef>
                <a:spcPct val="0"/>
              </a:spcBef>
              <a:buNone/>
            </a:pPr>
            <a:endParaRPr lang="fr-FR" altLang="fr-FR" sz="1300" dirty="0">
              <a:solidFill>
                <a:schemeClr val="bg1"/>
              </a:solidFill>
            </a:endParaRPr>
          </a:p>
          <a:p>
            <a:pPr marL="0" lvl="1" algn="ctr" eaLnBrk="1" hangingPunct="1">
              <a:spcBef>
                <a:spcPct val="0"/>
              </a:spcBef>
              <a:buNone/>
            </a:pPr>
            <a:endParaRPr lang="fr-FR" alt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utoUpdateAnimBg="0"/>
      <p:bldP spid="30" grpId="0" autoUpdateAnimBg="0"/>
      <p:bldP spid="10259" grpId="0" autoUpdateAnimBg="0"/>
      <p:bldP spid="102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47334" indent="-325898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592" indent="-260718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5028" indent="-260718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465" indent="-260718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6790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389338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910775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432211" indent="-2607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D3D3EB-BF89-44A0-B0B7-63C6BC54DB59}" type="slidenum">
              <a:rPr lang="fr-FR" altLang="fr-FR" sz="160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315" name="ZoneTexte 25"/>
          <p:cNvSpPr txBox="1">
            <a:spLocks noChangeArrowheads="1"/>
          </p:cNvSpPr>
          <p:nvPr/>
        </p:nvSpPr>
        <p:spPr bwMode="auto">
          <a:xfrm>
            <a:off x="198617" y="7034698"/>
            <a:ext cx="367705" cy="2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94047-F4F7-410C-9266-039F2BC69C62}" type="slidenum">
              <a:rPr lang="fr-FR" altLang="fr-FR" sz="1100" b="1">
                <a:solidFill>
                  <a:schemeClr val="accent2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1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3316" name="AutoShape 14" descr="Résultat de recherche d'images pour &quot;toulouse habitat logo&quot;"/>
          <p:cNvSpPr>
            <a:spLocks noChangeAspect="1" noChangeArrowheads="1"/>
          </p:cNvSpPr>
          <p:nvPr/>
        </p:nvSpPr>
        <p:spPr bwMode="auto">
          <a:xfrm>
            <a:off x="181909" y="-596725"/>
            <a:ext cx="2361109" cy="12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>
              <a:latin typeface="Arial" pitchFamily="34" charset="0"/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5767269" y="248490"/>
            <a:ext cx="3788539" cy="59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bg1"/>
                </a:solidFill>
              </a:rPr>
              <a:t>Le + CSF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9589" y="1599432"/>
            <a:ext cx="8692667" cy="659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>
            <a:spAutoFit/>
          </a:bodyPr>
          <a:lstStyle/>
          <a:p>
            <a:pPr algn="ctr">
              <a:defRPr/>
            </a:pPr>
            <a:r>
              <a:rPr lang="fr-FR" altLang="fr-FR" b="1" dirty="0">
                <a:solidFill>
                  <a:schemeClr val="bg1"/>
                </a:solidFill>
              </a:rPr>
              <a:t>Un avantage exclusif </a:t>
            </a:r>
            <a:r>
              <a:rPr lang="fr-FR" altLang="fr-FR" b="1" dirty="0" smtClean="0">
                <a:solidFill>
                  <a:schemeClr val="bg1"/>
                </a:solidFill>
              </a:rPr>
              <a:t>vous est réservé: </a:t>
            </a:r>
            <a:r>
              <a:rPr lang="fr-FR" altLang="fr-FR" b="1" dirty="0">
                <a:solidFill>
                  <a:schemeClr val="bg1"/>
                </a:solidFill>
              </a:rPr>
              <a:t>futurs acquéreurs d’un logement </a:t>
            </a:r>
            <a:r>
              <a:rPr lang="fr-FR" altLang="fr-FR" b="1" u="sng" dirty="0">
                <a:solidFill>
                  <a:schemeClr val="bg1"/>
                </a:solidFill>
              </a:rPr>
              <a:t>CDC HABITAT</a:t>
            </a:r>
            <a:r>
              <a:rPr lang="fr-FR" alt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b="1" dirty="0">
                <a:solidFill>
                  <a:schemeClr val="bg1"/>
                </a:solidFill>
              </a:rPr>
              <a:t>pour tous les dossiers accompagnés par le CSF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0897" y="82248"/>
            <a:ext cx="3841605" cy="597749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/>
                </a:solidFill>
              </a:rPr>
              <a:t>Ce qui nous distingue</a:t>
            </a:r>
            <a:endParaRPr lang="fr-FR" altLang="fr-FR" sz="3200" b="1" i="1" dirty="0">
              <a:solidFill>
                <a:schemeClr val="bg1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93461" y="3144615"/>
            <a:ext cx="5240103" cy="19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b="1" dirty="0">
                <a:solidFill>
                  <a:srgbClr val="002060"/>
                </a:solidFill>
                <a:latin typeface="+mn-lt"/>
              </a:rPr>
              <a:t>prêt  jusqu’à 10 000 €* à 0% sur 72 mois </a:t>
            </a:r>
            <a:r>
              <a:rPr lang="fr-FR" altLang="fr-FR" sz="2700" b="1" dirty="0">
                <a:solidFill>
                  <a:srgbClr val="002060"/>
                </a:solidFill>
                <a:latin typeface="+mn-lt"/>
              </a:rPr>
              <a:t>réservé aux primo accédant achetant </a:t>
            </a:r>
            <a:r>
              <a:rPr lang="fr-FR" sz="2700" b="1" dirty="0">
                <a:solidFill>
                  <a:srgbClr val="002060"/>
                </a:solidFill>
                <a:latin typeface="+mn-lt"/>
              </a:rPr>
              <a:t>un bien proposé par CDC HABITAT partenaire du CSF </a:t>
            </a:r>
            <a:endParaRPr lang="fr-FR" altLang="fr-FR" sz="2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14764" y="1034207"/>
            <a:ext cx="3536094" cy="382305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>
              <a:defRPr/>
            </a:pPr>
            <a:r>
              <a:rPr lang="fr-FR" u="sng" dirty="0">
                <a:solidFill>
                  <a:schemeClr val="accent2">
                    <a:lumMod val="75000"/>
                  </a:schemeClr>
                </a:solidFill>
              </a:rPr>
              <a:t>Grâce à notre partenariat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0691813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3200" dirty="0"/>
              <a:t>               </a:t>
            </a:r>
          </a:p>
          <a:p>
            <a:pPr>
              <a:defRPr/>
            </a:pPr>
            <a:r>
              <a:rPr lang="fr-FR" sz="3200" dirty="0"/>
              <a:t>               Ensemble, vers un objectif commun</a:t>
            </a:r>
            <a:endParaRPr lang="fr-FR" altLang="fr-FR" sz="1400" b="1" i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3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" y="3858585"/>
            <a:ext cx="4672100" cy="24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ZoneTexte 5"/>
          <p:cNvSpPr txBox="1">
            <a:spLocks noChangeArrowheads="1"/>
          </p:cNvSpPr>
          <p:nvPr/>
        </p:nvSpPr>
        <p:spPr bwMode="auto">
          <a:xfrm>
            <a:off x="209753" y="2827878"/>
            <a:ext cx="4883708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B050"/>
                </a:solidFill>
                <a:latin typeface="Arial" pitchFamily="34" charset="0"/>
              </a:rPr>
              <a:t>BENEFICIEZ </a:t>
            </a:r>
            <a:r>
              <a:rPr lang="fr-FR" altLang="fr-FR" sz="2100" b="1" dirty="0" smtClean="0">
                <a:solidFill>
                  <a:srgbClr val="00B050"/>
                </a:solidFill>
                <a:latin typeface="Arial" pitchFamily="34" charset="0"/>
              </a:rPr>
              <a:t>DU </a:t>
            </a:r>
            <a:r>
              <a:rPr lang="fr-FR" altLang="fr-FR" sz="2100" b="1" dirty="0">
                <a:solidFill>
                  <a:srgbClr val="00B050"/>
                </a:solidFill>
                <a:latin typeface="Arial" pitchFamily="34" charset="0"/>
              </a:rPr>
              <a:t>PRÊT A TAUX ZERO CSF ACCESSION </a:t>
            </a:r>
          </a:p>
        </p:txBody>
      </p:sp>
      <p:pic>
        <p:nvPicPr>
          <p:cNvPr id="13326" name="Picture 17" descr="Résultat de recherche d'images pour &quot;CDC HABITA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43" y="5526263"/>
            <a:ext cx="3736566" cy="8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ZoneTexte 6"/>
          <p:cNvSpPr txBox="1">
            <a:spLocks noChangeArrowheads="1"/>
          </p:cNvSpPr>
          <p:nvPr/>
        </p:nvSpPr>
        <p:spPr bwMode="auto">
          <a:xfrm>
            <a:off x="631114" y="7192192"/>
            <a:ext cx="7745996" cy="3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itchFamily="34" charset="0"/>
              </a:rPr>
              <a:t>*Voir condition auprès de votre conseiller CSF</a:t>
            </a:r>
          </a:p>
        </p:txBody>
      </p:sp>
    </p:spTree>
    <p:extLst>
      <p:ext uri="{BB962C8B-B14F-4D97-AF65-F5344CB8AC3E}">
        <p14:creationId xmlns:p14="http://schemas.microsoft.com/office/powerpoint/2010/main" val="4182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96" y="1673440"/>
            <a:ext cx="867505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D9232B"/>
                </a:solidFill>
                <a:latin typeface="Helvetica" charset="0"/>
                <a:ea typeface="Helvetica" charset="0"/>
                <a:cs typeface="Helvetica" charset="0"/>
              </a:rPr>
              <a:t>Notre </a:t>
            </a:r>
            <a:r>
              <a:rPr lang="fr-FR" sz="2000" b="1" dirty="0" smtClean="0">
                <a:solidFill>
                  <a:srgbClr val="D9232B"/>
                </a:solidFill>
                <a:latin typeface="Helvetica" charset="0"/>
                <a:ea typeface="Helvetica" charset="0"/>
                <a:cs typeface="Helvetica" charset="0"/>
              </a:rPr>
              <a:t>partenariat bancaire (et simulation financière)</a:t>
            </a:r>
            <a:endParaRPr lang="fr-FR" sz="2000" b="1" dirty="0">
              <a:solidFill>
                <a:srgbClr val="D9232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2036528" y="2275517"/>
            <a:ext cx="7289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buFont typeface="Wingdings" charset="2"/>
              <a:buChar char="§"/>
            </a:pPr>
            <a:endParaRPr lang="fr-FR" sz="1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56359"/>
              </p:ext>
            </p:extLst>
          </p:nvPr>
        </p:nvGraphicFramePr>
        <p:xfrm>
          <a:off x="943769" y="3189549"/>
          <a:ext cx="8709188" cy="363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74">
                  <a:extLst>
                    <a:ext uri="{9D8B030D-6E8A-4147-A177-3AD203B41FA5}">
                      <a16:colId xmlns="" xmlns:a16="http://schemas.microsoft.com/office/drawing/2014/main" val="3215496952"/>
                    </a:ext>
                  </a:extLst>
                </a:gridCol>
                <a:gridCol w="2740220">
                  <a:extLst>
                    <a:ext uri="{9D8B030D-6E8A-4147-A177-3AD203B41FA5}">
                      <a16:colId xmlns="" xmlns:a16="http://schemas.microsoft.com/office/drawing/2014/main" val="2587099264"/>
                    </a:ext>
                  </a:extLst>
                </a:gridCol>
                <a:gridCol w="2177297">
                  <a:extLst>
                    <a:ext uri="{9D8B030D-6E8A-4147-A177-3AD203B41FA5}">
                      <a16:colId xmlns="" xmlns:a16="http://schemas.microsoft.com/office/drawing/2014/main" val="2404483252"/>
                    </a:ext>
                  </a:extLst>
                </a:gridCol>
                <a:gridCol w="2177297">
                  <a:extLst>
                    <a:ext uri="{9D8B030D-6E8A-4147-A177-3AD203B41FA5}">
                      <a16:colId xmlns="" xmlns:a16="http://schemas.microsoft.com/office/drawing/2014/main" val="814030066"/>
                    </a:ext>
                  </a:extLst>
                </a:gridCol>
              </a:tblGrid>
              <a:tr h="8466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Prix extérieur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moyen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Mensualités* </a:t>
                      </a:r>
                      <a:r>
                        <a:rPr lang="fr-FR" sz="1600" kern="1200" dirty="0">
                          <a:effectLst/>
                        </a:rPr>
                        <a:t>d'emprunt sur 20 ans (hors frais </a:t>
                      </a:r>
                      <a:r>
                        <a:rPr lang="fr-FR" sz="1600" kern="1200" dirty="0" smtClean="0">
                          <a:effectLst/>
                        </a:rPr>
                        <a:t>d'acte)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Mensualités</a:t>
                      </a:r>
                      <a:r>
                        <a:rPr lang="fr-FR" sz="1600" kern="1200" baseline="0" dirty="0" smtClean="0">
                          <a:effectLst/>
                        </a:rPr>
                        <a:t>* </a:t>
                      </a:r>
                      <a:r>
                        <a:rPr lang="fr-FR" sz="1600" kern="1200" dirty="0" smtClean="0">
                          <a:effectLst/>
                        </a:rPr>
                        <a:t>d'emprunt </a:t>
                      </a:r>
                      <a:r>
                        <a:rPr lang="fr-FR" sz="1600" kern="1200" dirty="0">
                          <a:effectLst/>
                        </a:rPr>
                        <a:t>sur 25 ans (hors frais d'acte)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08986754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valider avec CDC HABITAT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984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Validez avec CDC</a:t>
                      </a:r>
                      <a:r>
                        <a:rPr lang="fr-FR" sz="1984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Habitat l’intégration de cette </a:t>
                      </a:r>
                      <a:r>
                        <a:rPr lang="fr-FR" sz="1984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slide</a:t>
                      </a:r>
                      <a:r>
                        <a:rPr lang="fr-FR" sz="1984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984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919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valider avec CDC HABITAT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3891009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valider avec CDC HABITAT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79346202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valider avec CDC HABITAT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98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72734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6821011"/>
            <a:ext cx="10691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*Les mensualités indiquées sont calculées à titre indicatif  Hors frais d’acte/ Hors apport/ Hors assurance. Une étude de votre situation sera nécessaire afin de calculer une mensualité exacte compte tenu de votre situation. Cette mensualité sera ensuite soumise à l’acceptation par l’organisme préteur.  </a:t>
            </a:r>
            <a:endParaRPr lang="fr-FR" sz="1400" b="1" i="1" dirty="0"/>
          </a:p>
        </p:txBody>
      </p:sp>
      <p:pic>
        <p:nvPicPr>
          <p:cNvPr id="1026" name="Picture 2" descr="\\Srv-ad-fic\dir-dev\E.DEANDRADE Prescription\9- IMAGES UTILES\Logo-Groupe-CSF-CRESERFI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" y="1773884"/>
            <a:ext cx="1006951" cy="14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57383" y="2057803"/>
            <a:ext cx="1686560" cy="92333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Avec le CSF Partenaire de CDC HABITAT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3200" b="1">
                <a:solidFill>
                  <a:schemeClr val="accent2"/>
                </a:solidFill>
              </a:rPr>
              <a:t/>
            </a:r>
            <a:br>
              <a:rPr lang="fr-FR" altLang="fr-FR" sz="3200" b="1">
                <a:solidFill>
                  <a:schemeClr val="accent2"/>
                </a:solidFill>
              </a:rPr>
            </a:br>
            <a:r>
              <a:rPr lang="fr-FR" altLang="fr-FR" sz="5500"/>
              <a:t> </a:t>
            </a:r>
          </a:p>
        </p:txBody>
      </p:sp>
      <p:sp>
        <p:nvSpPr>
          <p:cNvPr id="12291" name="ZoneTexte 20"/>
          <p:cNvSpPr txBox="1">
            <a:spLocks noChangeArrowheads="1"/>
          </p:cNvSpPr>
          <p:nvPr/>
        </p:nvSpPr>
        <p:spPr bwMode="auto">
          <a:xfrm>
            <a:off x="198617" y="7034698"/>
            <a:ext cx="367705" cy="2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0C61E1-CD29-4FE5-98CB-47A95DA8355D}" type="slidenum">
              <a:rPr lang="fr-FR" altLang="fr-FR" sz="1100" b="1">
                <a:solidFill>
                  <a:schemeClr val="accent2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100" b="1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3326" name="Picture 12" descr="Résultat de recherche d'images pour &quot;logo CSF credit social des fonctionnai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97" y="1149701"/>
            <a:ext cx="1009782" cy="12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C:\Users\delibiot\AppData\Local\Microsoft\Windows\Temporary Internet Files\Content.Outlook\A3JD24JU\Visuel-Accompagnement-Projets-CSF-rv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65" y="2733383"/>
            <a:ext cx="4867002" cy="427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5609490" y="1518935"/>
            <a:ext cx="367705" cy="4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>
                <a:solidFill>
                  <a:srgbClr val="2D2D8A"/>
                </a:solidFill>
                <a:latin typeface="Arial" pitchFamily="34" charset="0"/>
              </a:rPr>
              <a:t>+</a:t>
            </a:r>
            <a:endParaRPr lang="fr-FR" altLang="fr-FR" sz="2100">
              <a:latin typeface="Arial" pitchFamily="34" charset="0"/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51" y="4248818"/>
            <a:ext cx="187479" cy="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Égal 3"/>
          <p:cNvSpPr/>
          <p:nvPr/>
        </p:nvSpPr>
        <p:spPr>
          <a:xfrm>
            <a:off x="800031" y="3974080"/>
            <a:ext cx="1345757" cy="635222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0691813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3200" dirty="0"/>
              <a:t>               </a:t>
            </a:r>
          </a:p>
          <a:p>
            <a:pPr>
              <a:defRPr/>
            </a:pPr>
            <a:r>
              <a:rPr lang="fr-FR" sz="3200" dirty="0"/>
              <a:t>               Ensemble, vers un objectif </a:t>
            </a:r>
            <a:r>
              <a:rPr lang="fr-FR" sz="3200" dirty="0" smtClean="0"/>
              <a:t>commun</a:t>
            </a:r>
          </a:p>
          <a:p>
            <a:pPr>
              <a:defRPr/>
            </a:pPr>
            <a:r>
              <a:rPr lang="fr-FR" altLang="fr-FR" sz="3200" b="1" i="1" dirty="0" smtClean="0">
                <a:solidFill>
                  <a:schemeClr val="bg1"/>
                </a:solidFill>
              </a:rPr>
              <a:t>		Demain propriétaires de votre résidence principale </a:t>
            </a:r>
            <a:endParaRPr lang="fr-FR" altLang="fr-FR" sz="1400" b="1" i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3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9" name="Picture 17" descr="Résultat de recherche d'images pour &quot;CDC HABITAT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74" y="1478688"/>
            <a:ext cx="2357396" cy="5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C:\Users\deandrade\AppData\Local\Microsoft\Windows\Temporary Internet Files\Content.Outlook\E9H8LZTM\Retraites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21" y="3939082"/>
            <a:ext cx="2047409" cy="32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\\Srv-ad-fic\dir-dev\E.DEANDRADE Prescription\9- IMAGES UTILES\PNG\1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80" y="4891040"/>
            <a:ext cx="2034414" cy="23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7282869" y="2985372"/>
            <a:ext cx="2526311" cy="475980"/>
          </a:xfrm>
          <a:prstGeom prst="wedgeRoundRectCallout">
            <a:avLst>
              <a:gd name="adj1" fmla="val -36364"/>
              <a:gd name="adj2" fmla="val 180685"/>
              <a:gd name="adj3" fmla="val 16667"/>
            </a:avLst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1600" dirty="0"/>
              <a:t>A 68 ans nous devenons propriétaires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546025" y="3461352"/>
            <a:ext cx="2019565" cy="953709"/>
          </a:xfrm>
          <a:prstGeom prst="wedgeRoundRectCallout">
            <a:avLst>
              <a:gd name="adj1" fmla="val -1789"/>
              <a:gd name="adj2" fmla="val 100359"/>
              <a:gd name="adj3" fmla="val 16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1600" dirty="0"/>
              <a:t>Nous allons  pouvoir organiser notre chez </a:t>
            </a:r>
            <a:r>
              <a:rPr lang="fr-FR" sz="1600" dirty="0" smtClean="0"/>
              <a:t>nous en restant chez nous !</a:t>
            </a:r>
            <a:endParaRPr lang="fr-FR" sz="1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176992" y="2509392"/>
            <a:ext cx="2526311" cy="475980"/>
          </a:xfrm>
          <a:prstGeom prst="wedgeRoundRectCallout">
            <a:avLst>
              <a:gd name="adj1" fmla="val -22953"/>
              <a:gd name="adj2" fmla="val 140871"/>
              <a:gd name="adj3" fmla="val 16667"/>
            </a:avLst>
          </a:prstGeom>
          <a:solidFill>
            <a:srgbClr val="FF6600"/>
          </a:solidFill>
          <a:ln w="31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1600" dirty="0"/>
              <a:t>Voici l’aboutissement d’un beau projet de vie</a:t>
            </a:r>
          </a:p>
        </p:txBody>
      </p:sp>
    </p:spTree>
    <p:extLst>
      <p:ext uri="{BB962C8B-B14F-4D97-AF65-F5344CB8AC3E}">
        <p14:creationId xmlns:p14="http://schemas.microsoft.com/office/powerpoint/2010/main" val="11881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3200" b="1" dirty="0">
                <a:solidFill>
                  <a:schemeClr val="accent2"/>
                </a:solidFill>
              </a:rPr>
              <a:t/>
            </a:r>
            <a:br>
              <a:rPr lang="fr-FR" altLang="fr-FR" sz="3200" b="1" dirty="0">
                <a:solidFill>
                  <a:schemeClr val="accent2"/>
                </a:solidFill>
              </a:rPr>
            </a:br>
            <a:r>
              <a:rPr lang="fr-FR" altLang="fr-FR" sz="5500" dirty="0"/>
              <a:t> </a:t>
            </a:r>
          </a:p>
        </p:txBody>
      </p:sp>
      <p:sp>
        <p:nvSpPr>
          <p:cNvPr id="12291" name="ZoneTexte 20"/>
          <p:cNvSpPr txBox="1">
            <a:spLocks noChangeArrowheads="1"/>
          </p:cNvSpPr>
          <p:nvPr/>
        </p:nvSpPr>
        <p:spPr bwMode="auto">
          <a:xfrm>
            <a:off x="198617" y="7034698"/>
            <a:ext cx="367705" cy="2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0C61E1-CD29-4FE5-98CB-47A95DA8355D}" type="slidenum">
              <a:rPr lang="fr-FR" altLang="fr-FR" sz="1100" b="1">
                <a:solidFill>
                  <a:schemeClr val="accent2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1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0691813" cy="922211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fr-FR" sz="3200" dirty="0"/>
              <a:t>               </a:t>
            </a:r>
          </a:p>
          <a:p>
            <a:pPr>
              <a:defRPr/>
            </a:pPr>
            <a:r>
              <a:rPr lang="fr-FR" sz="3200" dirty="0"/>
              <a:t>               Ensemble, vers un objectif </a:t>
            </a:r>
            <a:r>
              <a:rPr lang="fr-FR" sz="3200" dirty="0" smtClean="0"/>
              <a:t>commun</a:t>
            </a:r>
          </a:p>
          <a:p>
            <a:pPr>
              <a:defRPr/>
            </a:pPr>
            <a:r>
              <a:rPr lang="fr-FR" altLang="fr-FR" sz="3200" b="1" i="1" dirty="0" smtClean="0">
                <a:solidFill>
                  <a:schemeClr val="bg1"/>
                </a:solidFill>
              </a:rPr>
              <a:t>		Demain propriétaires de votre résidence principale </a:t>
            </a:r>
            <a:endParaRPr lang="fr-FR" altLang="fr-FR" sz="1400" b="1" i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3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" y="207940"/>
            <a:ext cx="806991" cy="10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er 55"/>
          <p:cNvGrpSpPr/>
          <p:nvPr/>
        </p:nvGrpSpPr>
        <p:grpSpPr>
          <a:xfrm>
            <a:off x="3045212" y="3789389"/>
            <a:ext cx="4135408" cy="1563116"/>
            <a:chOff x="2267675" y="4924314"/>
            <a:chExt cx="3091988" cy="1594129"/>
          </a:xfrm>
        </p:grpSpPr>
        <p:grpSp>
          <p:nvGrpSpPr>
            <p:cNvPr id="19" name="Grouper 47"/>
            <p:cNvGrpSpPr/>
            <p:nvPr/>
          </p:nvGrpSpPr>
          <p:grpSpPr>
            <a:xfrm>
              <a:off x="2267675" y="4924314"/>
              <a:ext cx="2913560" cy="360000"/>
              <a:chOff x="2267675" y="2836100"/>
              <a:chExt cx="2913560" cy="360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16562" y="2836100"/>
                <a:ext cx="2664673" cy="360000"/>
              </a:xfrm>
              <a:prstGeom prst="rect">
                <a:avLst/>
              </a:prstGeom>
              <a:solidFill>
                <a:srgbClr val="E46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67675" y="2836100"/>
                <a:ext cx="113576" cy="360000"/>
              </a:xfrm>
              <a:prstGeom prst="rect">
                <a:avLst/>
              </a:prstGeom>
              <a:solidFill>
                <a:srgbClr val="E46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392181" y="4949028"/>
              <a:ext cx="2967482" cy="15694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    CSF</a:t>
              </a:r>
            </a:p>
            <a:p>
              <a:endParaRPr lang="fr-FR" sz="1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Prénom NOM D.A CSF</a:t>
              </a:r>
              <a:endParaRPr lang="fr-FR" altLang="fr-FR" sz="1600" dirty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Fonction</a:t>
              </a:r>
              <a:endParaRPr lang="fr-FR" altLang="fr-FR" sz="1600" dirty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Tel 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: </a:t>
              </a:r>
              <a:endParaRPr lang="fr-FR" altLang="fr-FR" sz="1600" dirty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@ 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: 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DA CSF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@csf.asso.fr</a:t>
              </a:r>
              <a:endParaRPr lang="fr-FR" altLang="fr-FR" sz="1600" dirty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21" name="Grouper 51"/>
            <p:cNvGrpSpPr/>
            <p:nvPr/>
          </p:nvGrpSpPr>
          <p:grpSpPr>
            <a:xfrm>
              <a:off x="4780947" y="6010672"/>
              <a:ext cx="457200" cy="455714"/>
              <a:chOff x="4679004" y="3902238"/>
              <a:chExt cx="457200" cy="455714"/>
            </a:xfrm>
          </p:grpSpPr>
          <p:cxnSp>
            <p:nvCxnSpPr>
              <p:cNvPr id="22" name="Connecteur droit 21"/>
              <p:cNvCxnSpPr/>
              <p:nvPr/>
            </p:nvCxnSpPr>
            <p:spPr>
              <a:xfrm flipH="1">
                <a:off x="4679004" y="4348264"/>
                <a:ext cx="457200" cy="0"/>
              </a:xfrm>
              <a:prstGeom prst="line">
                <a:avLst/>
              </a:prstGeom>
              <a:ln w="19050">
                <a:solidFill>
                  <a:srgbClr val="E467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5136204" y="3902238"/>
                <a:ext cx="0" cy="455714"/>
              </a:xfrm>
              <a:prstGeom prst="line">
                <a:avLst/>
              </a:prstGeom>
              <a:ln w="19050">
                <a:solidFill>
                  <a:srgbClr val="E467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1503939" y="1092037"/>
            <a:ext cx="86750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3200" b="1" dirty="0" smtClean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Contact Local </a:t>
            </a:r>
            <a:endParaRPr lang="fr-FR" sz="3200" b="1" dirty="0">
              <a:solidFill>
                <a:schemeClr val="accent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7" name="Grouper 55"/>
          <p:cNvGrpSpPr/>
          <p:nvPr/>
        </p:nvGrpSpPr>
        <p:grpSpPr>
          <a:xfrm>
            <a:off x="3139244" y="5488494"/>
            <a:ext cx="4135408" cy="1563116"/>
            <a:chOff x="2267675" y="4924314"/>
            <a:chExt cx="3091988" cy="1594129"/>
          </a:xfrm>
        </p:grpSpPr>
        <p:grpSp>
          <p:nvGrpSpPr>
            <p:cNvPr id="28" name="Grouper 47"/>
            <p:cNvGrpSpPr/>
            <p:nvPr/>
          </p:nvGrpSpPr>
          <p:grpSpPr>
            <a:xfrm>
              <a:off x="2267675" y="4924314"/>
              <a:ext cx="2913560" cy="360000"/>
              <a:chOff x="2267675" y="2836100"/>
              <a:chExt cx="2913560" cy="360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516562" y="2836100"/>
                <a:ext cx="2664673" cy="360000"/>
              </a:xfrm>
              <a:prstGeom prst="rect">
                <a:avLst/>
              </a:prstGeom>
              <a:solidFill>
                <a:srgbClr val="E46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267675" y="2836100"/>
                <a:ext cx="113576" cy="360000"/>
              </a:xfrm>
              <a:prstGeom prst="rect">
                <a:avLst/>
              </a:prstGeom>
              <a:solidFill>
                <a:srgbClr val="E46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392181" y="4949028"/>
              <a:ext cx="2967482" cy="15694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    CSF</a:t>
              </a:r>
            </a:p>
            <a:p>
              <a:endParaRPr lang="fr-FR" sz="1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Prénom NOM 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Conseiller CSF</a:t>
              </a:r>
              <a:endParaRPr lang="fr-FR" altLang="fr-FR" sz="1600" dirty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Fonction</a:t>
              </a:r>
              <a:endParaRPr lang="fr-FR" altLang="fr-FR" sz="1600" dirty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Tel : </a:t>
              </a:r>
              <a:endParaRPr lang="fr-FR" altLang="fr-FR" sz="1600" dirty="0" smtClean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88913" lvl="0" indent="-180975">
                <a:buFont typeface="Arial" charset="0"/>
                <a:buChar char="•"/>
              </a:pP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@ </a:t>
              </a:r>
              <a:r>
                <a:rPr lang="fr-FR" altLang="fr-FR" sz="1600" dirty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: 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conseiller CSF</a:t>
              </a:r>
              <a:r>
                <a: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rPr>
                <a:t>@csf.asso.fr</a:t>
              </a:r>
              <a:endParaRPr lang="fr-FR" altLang="fr-FR" sz="1600" dirty="0">
                <a:solidFill>
                  <a:srgbClr val="938C8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30" name="Grouper 51"/>
            <p:cNvGrpSpPr/>
            <p:nvPr/>
          </p:nvGrpSpPr>
          <p:grpSpPr>
            <a:xfrm>
              <a:off x="4780947" y="6010672"/>
              <a:ext cx="457200" cy="455714"/>
              <a:chOff x="4679004" y="3902238"/>
              <a:chExt cx="457200" cy="455714"/>
            </a:xfrm>
          </p:grpSpPr>
          <p:cxnSp>
            <p:nvCxnSpPr>
              <p:cNvPr id="31" name="Connecteur droit 30"/>
              <p:cNvCxnSpPr/>
              <p:nvPr/>
            </p:nvCxnSpPr>
            <p:spPr>
              <a:xfrm flipH="1">
                <a:off x="4679004" y="4348264"/>
                <a:ext cx="457200" cy="0"/>
              </a:xfrm>
              <a:prstGeom prst="line">
                <a:avLst/>
              </a:prstGeom>
              <a:ln w="19050">
                <a:solidFill>
                  <a:srgbClr val="E467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5136204" y="3902238"/>
                <a:ext cx="0" cy="455714"/>
              </a:xfrm>
              <a:prstGeom prst="line">
                <a:avLst/>
              </a:prstGeom>
              <a:ln w="19050">
                <a:solidFill>
                  <a:srgbClr val="E467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e 34"/>
          <p:cNvGrpSpPr/>
          <p:nvPr/>
        </p:nvGrpSpPr>
        <p:grpSpPr>
          <a:xfrm>
            <a:off x="3008989" y="1836409"/>
            <a:ext cx="4233276" cy="1566062"/>
            <a:chOff x="3240840" y="1941357"/>
            <a:chExt cx="4233276" cy="1566062"/>
          </a:xfrm>
        </p:grpSpPr>
        <p:grpSp>
          <p:nvGrpSpPr>
            <p:cNvPr id="36" name="Grouper 54"/>
            <p:cNvGrpSpPr/>
            <p:nvPr/>
          </p:nvGrpSpPr>
          <p:grpSpPr>
            <a:xfrm>
              <a:off x="3240840" y="1941357"/>
              <a:ext cx="4233276" cy="1566062"/>
              <a:chOff x="2267675" y="2836100"/>
              <a:chExt cx="3117356" cy="1542072"/>
            </a:xfrm>
          </p:grpSpPr>
          <p:grpSp>
            <p:nvGrpSpPr>
              <p:cNvPr id="38" name="Grouper 43"/>
              <p:cNvGrpSpPr/>
              <p:nvPr/>
            </p:nvGrpSpPr>
            <p:grpSpPr>
              <a:xfrm>
                <a:off x="2267675" y="2836100"/>
                <a:ext cx="2958804" cy="360000"/>
                <a:chOff x="2267675" y="2836100"/>
                <a:chExt cx="2958804" cy="360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516561" y="2836100"/>
                  <a:ext cx="2709918" cy="360000"/>
                </a:xfrm>
                <a:prstGeom prst="rect">
                  <a:avLst/>
                </a:prstGeom>
                <a:solidFill>
                  <a:srgbClr val="E46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67675" y="2836100"/>
                  <a:ext cx="113576" cy="360000"/>
                </a:xfrm>
                <a:prstGeom prst="rect">
                  <a:avLst/>
                </a:prstGeom>
                <a:solidFill>
                  <a:srgbClr val="E46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2540255" y="2861156"/>
                <a:ext cx="2844776" cy="151531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GIE </a:t>
                </a:r>
                <a:r>
                  <a:rPr lang="fr-FR" sz="2000" b="1" dirty="0" smtClea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Ventes</a:t>
                </a:r>
              </a:p>
              <a:p>
                <a:endParaRPr lang="fr-FR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188913" indent="-180975">
                  <a:buFont typeface="Arial" charset="0"/>
                  <a:buChar char="•"/>
                </a:pPr>
                <a:r>
                  <a:rPr lang="fr-FR" altLang="fr-FR" sz="1600" dirty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Arnaud CARRION </a:t>
                </a:r>
                <a:r>
                  <a:rPr lang="fr-FR" altLang="fr-FR" sz="1600" dirty="0" smtClean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- Commercial</a:t>
                </a:r>
              </a:p>
              <a:p>
                <a:pPr marL="188913" lvl="0" indent="-180975">
                  <a:buFont typeface="Arial" charset="0"/>
                  <a:buChar char="•"/>
                </a:pPr>
                <a:r>
                  <a:rPr lang="fr-FR" altLang="fr-FR" sz="1600" dirty="0" smtClean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Tel </a:t>
                </a:r>
                <a:r>
                  <a:rPr lang="fr-FR" altLang="fr-FR" sz="1600" dirty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: </a:t>
                </a:r>
                <a:r>
                  <a:rPr lang="fr-FR" altLang="fr-FR" sz="1600" dirty="0" smtClean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06 13 06 57 99</a:t>
                </a:r>
                <a:endParaRPr lang="fr-FR" altLang="fr-FR" sz="1600" i="1" dirty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188913" lvl="0" indent="-180975">
                  <a:buFont typeface="Arial" charset="0"/>
                  <a:buChar char="•"/>
                </a:pPr>
                <a:r>
                  <a:rPr lang="fr-FR" altLang="fr-FR" sz="1600" dirty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@ : </a:t>
                </a:r>
                <a:r>
                  <a:rPr lang="fr-FR" altLang="fr-FR" sz="1600" dirty="0" smtClean="0">
                    <a:solidFill>
                      <a:srgbClr val="938C87"/>
                    </a:solidFill>
                    <a:latin typeface="Helvetica" charset="0"/>
                    <a:ea typeface="Helvetica" charset="0"/>
                    <a:cs typeface="Helvetica" charset="0"/>
                  </a:rPr>
                  <a:t>arnaud.carrion@cdc-habitat.fr</a:t>
                </a:r>
              </a:p>
              <a:p>
                <a:pPr marL="7938" lvl="0"/>
                <a:endParaRPr lang="fr-FR" altLang="fr-FR" sz="1600" dirty="0" smtClean="0">
                  <a:solidFill>
                    <a:srgbClr val="938C87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40" name="Grouper 31"/>
              <p:cNvGrpSpPr/>
              <p:nvPr/>
            </p:nvGrpSpPr>
            <p:grpSpPr>
              <a:xfrm>
                <a:off x="4780947" y="3922458"/>
                <a:ext cx="457200" cy="455714"/>
                <a:chOff x="4679004" y="3902238"/>
                <a:chExt cx="457200" cy="455714"/>
              </a:xfrm>
            </p:grpSpPr>
            <p:cxnSp>
              <p:nvCxnSpPr>
                <p:cNvPr id="41" name="Connecteur droit 40"/>
                <p:cNvCxnSpPr/>
                <p:nvPr/>
              </p:nvCxnSpPr>
              <p:spPr>
                <a:xfrm flipH="1">
                  <a:off x="4679004" y="4348264"/>
                  <a:ext cx="457200" cy="0"/>
                </a:xfrm>
                <a:prstGeom prst="line">
                  <a:avLst/>
                </a:prstGeom>
                <a:ln w="19050">
                  <a:solidFill>
                    <a:srgbClr val="E467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 flipV="1">
                  <a:off x="5136204" y="3902238"/>
                  <a:ext cx="0" cy="455714"/>
                </a:xfrm>
                <a:prstGeom prst="line">
                  <a:avLst/>
                </a:prstGeom>
                <a:ln w="19050">
                  <a:solidFill>
                    <a:srgbClr val="E467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Rectangle 36"/>
            <p:cNvSpPr/>
            <p:nvPr/>
          </p:nvSpPr>
          <p:spPr>
            <a:xfrm>
              <a:off x="3443585" y="2492829"/>
              <a:ext cx="3599472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 descr="\\Srv-ad-fic\dir-dev\Pôle Prescription\9- IMAGES UTILES\PNG\07-omb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2" y="1584480"/>
            <a:ext cx="2937690" cy="58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</TotalTime>
  <Words>488</Words>
  <Application>Microsoft Office PowerPoint</Application>
  <PresentationFormat>Personnalisé</PresentationFormat>
  <Paragraphs>113</Paragraphs>
  <Slides>7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aa</cp:lastModifiedBy>
  <cp:revision>244</cp:revision>
  <cp:lastPrinted>2019-07-11T06:02:34Z</cp:lastPrinted>
  <dcterms:created xsi:type="dcterms:W3CDTF">2015-11-25T16:39:34Z</dcterms:created>
  <dcterms:modified xsi:type="dcterms:W3CDTF">2019-07-23T08:45:42Z</dcterms:modified>
</cp:coreProperties>
</file>