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7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7A2CA-981C-45E1-85F6-4BAE0199277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610F427-E219-4A1A-A2FB-641D73301885}">
      <dgm:prSet phldrT="[Texte]"/>
      <dgm:spPr/>
      <dgm:t>
        <a:bodyPr/>
        <a:lstStyle/>
        <a:p>
          <a:r>
            <a:rPr lang="fr-FR" b="1" dirty="0" smtClean="0"/>
            <a:t>Signature</a:t>
          </a:r>
          <a:r>
            <a:rPr lang="fr-FR" dirty="0" smtClean="0"/>
            <a:t> </a:t>
          </a:r>
          <a:endParaRPr lang="fr-FR" dirty="0"/>
        </a:p>
      </dgm:t>
    </dgm:pt>
    <dgm:pt modelId="{C8280AFF-2881-4D1E-B94B-96DCE8E9045E}" type="parTrans" cxnId="{5BAC96FF-6151-453D-82E5-366BABA3DB47}">
      <dgm:prSet/>
      <dgm:spPr/>
      <dgm:t>
        <a:bodyPr/>
        <a:lstStyle/>
        <a:p>
          <a:endParaRPr lang="fr-FR"/>
        </a:p>
      </dgm:t>
    </dgm:pt>
    <dgm:pt modelId="{9BC76432-1505-4B8E-94E4-B82CB19289B7}" type="sibTrans" cxnId="{5BAC96FF-6151-453D-82E5-366BABA3DB47}">
      <dgm:prSet/>
      <dgm:spPr/>
      <dgm:t>
        <a:bodyPr/>
        <a:lstStyle/>
        <a:p>
          <a:endParaRPr lang="fr-FR"/>
        </a:p>
      </dgm:t>
    </dgm:pt>
    <dgm:pt modelId="{34F5121B-9403-4399-A715-5D5CEC88A38A}">
      <dgm:prSet phldrT="[Texte]"/>
      <dgm:spPr/>
      <dgm:t>
        <a:bodyPr/>
        <a:lstStyle/>
        <a:p>
          <a:r>
            <a:rPr lang="fr-FR" b="1" dirty="0" smtClean="0"/>
            <a:t>Dossier TEST</a:t>
          </a:r>
          <a:endParaRPr lang="fr-FR" b="1" dirty="0"/>
        </a:p>
      </dgm:t>
    </dgm:pt>
    <dgm:pt modelId="{9F7DC8A3-5565-4242-96A5-5FDEE8AE394E}" type="parTrans" cxnId="{EFD029D1-ABDA-4948-A6CD-30B9CBE9B288}">
      <dgm:prSet/>
      <dgm:spPr/>
      <dgm:t>
        <a:bodyPr/>
        <a:lstStyle/>
        <a:p>
          <a:endParaRPr lang="fr-FR"/>
        </a:p>
      </dgm:t>
    </dgm:pt>
    <dgm:pt modelId="{1B2C8164-EC91-47DF-812B-9C7B2734D9E4}" type="sibTrans" cxnId="{EFD029D1-ABDA-4948-A6CD-30B9CBE9B288}">
      <dgm:prSet/>
      <dgm:spPr/>
      <dgm:t>
        <a:bodyPr/>
        <a:lstStyle/>
        <a:p>
          <a:endParaRPr lang="fr-FR"/>
        </a:p>
      </dgm:t>
    </dgm:pt>
    <dgm:pt modelId="{D8CDD159-FDEC-4A2C-B043-C4A902EFD90B}">
      <dgm:prSet phldrT="[Texte]"/>
      <dgm:spPr/>
      <dgm:t>
        <a:bodyPr/>
        <a:lstStyle/>
        <a:p>
          <a:r>
            <a:rPr lang="fr-FR" b="1" dirty="0" smtClean="0"/>
            <a:t>Rencontre équipe commerciale </a:t>
          </a:r>
          <a:endParaRPr lang="fr-FR" b="1" dirty="0"/>
        </a:p>
      </dgm:t>
    </dgm:pt>
    <dgm:pt modelId="{D8C2A651-1D62-4ACB-8B75-A7A488B00525}" type="parTrans" cxnId="{D21E30AA-3AC8-442A-9DF8-05E85913D8E1}">
      <dgm:prSet/>
      <dgm:spPr/>
      <dgm:t>
        <a:bodyPr/>
        <a:lstStyle/>
        <a:p>
          <a:endParaRPr lang="fr-FR"/>
        </a:p>
      </dgm:t>
    </dgm:pt>
    <dgm:pt modelId="{D6F961C1-41E0-4B8F-AA9C-BE376B709078}" type="sibTrans" cxnId="{D21E30AA-3AC8-442A-9DF8-05E85913D8E1}">
      <dgm:prSet/>
      <dgm:spPr/>
      <dgm:t>
        <a:bodyPr/>
        <a:lstStyle/>
        <a:p>
          <a:endParaRPr lang="fr-FR"/>
        </a:p>
      </dgm:t>
    </dgm:pt>
    <dgm:pt modelId="{31F1FF41-07C6-4671-AA72-76BDB6781329}" type="pres">
      <dgm:prSet presAssocID="{2DF7A2CA-981C-45E1-85F6-4BAE0199277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CF8BBFC-B010-4D20-9B9D-919C0DA3223C}" type="pres">
      <dgm:prSet presAssocID="{D610F427-E219-4A1A-A2FB-641D73301885}" presName="parentLin" presStyleCnt="0"/>
      <dgm:spPr/>
    </dgm:pt>
    <dgm:pt modelId="{100DB0D6-FCD2-4472-A7E6-C30038FEA0F6}" type="pres">
      <dgm:prSet presAssocID="{D610F427-E219-4A1A-A2FB-641D7330188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16B6268-FB94-40A3-98BF-5CB4D54DC28B}" type="pres">
      <dgm:prSet presAssocID="{D610F427-E219-4A1A-A2FB-641D7330188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DE8F4C-A52F-4373-81C0-1BAE56B9AD69}" type="pres">
      <dgm:prSet presAssocID="{D610F427-E219-4A1A-A2FB-641D73301885}" presName="negativeSpace" presStyleCnt="0"/>
      <dgm:spPr/>
    </dgm:pt>
    <dgm:pt modelId="{2EBAE337-554E-4254-BF5F-8D3D0FE93508}" type="pres">
      <dgm:prSet presAssocID="{D610F427-E219-4A1A-A2FB-641D73301885}" presName="childText" presStyleLbl="conFgAcc1" presStyleIdx="0" presStyleCnt="3" custScaleY="284592">
        <dgm:presLayoutVars>
          <dgm:bulletEnabled val="1"/>
        </dgm:presLayoutVars>
      </dgm:prSet>
      <dgm:spPr/>
    </dgm:pt>
    <dgm:pt modelId="{1AC538CB-8619-4385-AC27-22192037E5C0}" type="pres">
      <dgm:prSet presAssocID="{9BC76432-1505-4B8E-94E4-B82CB19289B7}" presName="spaceBetweenRectangles" presStyleCnt="0"/>
      <dgm:spPr/>
    </dgm:pt>
    <dgm:pt modelId="{92C2431F-6643-4D9F-BC70-BDAF46D2DF70}" type="pres">
      <dgm:prSet presAssocID="{34F5121B-9403-4399-A715-5D5CEC88A38A}" presName="parentLin" presStyleCnt="0"/>
      <dgm:spPr/>
    </dgm:pt>
    <dgm:pt modelId="{94F9F7FC-E37F-4BFA-AD67-4002D86971C8}" type="pres">
      <dgm:prSet presAssocID="{34F5121B-9403-4399-A715-5D5CEC88A38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C221AD13-B568-4EA4-9A69-56497287EF7B}" type="pres">
      <dgm:prSet presAssocID="{34F5121B-9403-4399-A715-5D5CEC88A38A}" presName="parentText" presStyleLbl="node1" presStyleIdx="1" presStyleCnt="3" custScaleY="731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1109F0-FF96-4608-BC39-CFA8946F9DF3}" type="pres">
      <dgm:prSet presAssocID="{34F5121B-9403-4399-A715-5D5CEC88A38A}" presName="negativeSpace" presStyleCnt="0"/>
      <dgm:spPr/>
    </dgm:pt>
    <dgm:pt modelId="{59564276-426C-44D7-9AA4-6106BBC9B85D}" type="pres">
      <dgm:prSet presAssocID="{34F5121B-9403-4399-A715-5D5CEC88A38A}" presName="childText" presStyleLbl="conFgAcc1" presStyleIdx="1" presStyleCnt="3" custScaleY="329222">
        <dgm:presLayoutVars>
          <dgm:bulletEnabled val="1"/>
        </dgm:presLayoutVars>
      </dgm:prSet>
      <dgm:spPr/>
    </dgm:pt>
    <dgm:pt modelId="{1F5E8CBE-0898-4520-BB0C-FFAF852DD613}" type="pres">
      <dgm:prSet presAssocID="{1B2C8164-EC91-47DF-812B-9C7B2734D9E4}" presName="spaceBetweenRectangles" presStyleCnt="0"/>
      <dgm:spPr/>
    </dgm:pt>
    <dgm:pt modelId="{CF41EA3C-4E14-41FB-BB06-1FB2AC7FF7EA}" type="pres">
      <dgm:prSet presAssocID="{D8CDD159-FDEC-4A2C-B043-C4A902EFD90B}" presName="parentLin" presStyleCnt="0"/>
      <dgm:spPr/>
    </dgm:pt>
    <dgm:pt modelId="{74F026CB-37C9-46E2-8576-148D7CECC985}" type="pres">
      <dgm:prSet presAssocID="{D8CDD159-FDEC-4A2C-B043-C4A902EFD90B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C7C79DB-FFA8-497F-B685-1D220F4EAD66}" type="pres">
      <dgm:prSet presAssocID="{D8CDD159-FDEC-4A2C-B043-C4A902EFD90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AB96B9-6614-4C69-8362-DFC04C3BD846}" type="pres">
      <dgm:prSet presAssocID="{D8CDD159-FDEC-4A2C-B043-C4A902EFD90B}" presName="negativeSpace" presStyleCnt="0"/>
      <dgm:spPr/>
    </dgm:pt>
    <dgm:pt modelId="{55A71B61-0B54-4834-9C9E-1D52667222D0}" type="pres">
      <dgm:prSet presAssocID="{D8CDD159-FDEC-4A2C-B043-C4A902EFD90B}" presName="childText" presStyleLbl="conFgAcc1" presStyleIdx="2" presStyleCnt="3" custScaleY="266404">
        <dgm:presLayoutVars>
          <dgm:bulletEnabled val="1"/>
        </dgm:presLayoutVars>
      </dgm:prSet>
      <dgm:spPr/>
    </dgm:pt>
  </dgm:ptLst>
  <dgm:cxnLst>
    <dgm:cxn modelId="{5BAC96FF-6151-453D-82E5-366BABA3DB47}" srcId="{2DF7A2CA-981C-45E1-85F6-4BAE01992774}" destId="{D610F427-E219-4A1A-A2FB-641D73301885}" srcOrd="0" destOrd="0" parTransId="{C8280AFF-2881-4D1E-B94B-96DCE8E9045E}" sibTransId="{9BC76432-1505-4B8E-94E4-B82CB19289B7}"/>
    <dgm:cxn modelId="{2770FD4F-F1C8-406B-8E7C-8D87EF65CFBC}" type="presOf" srcId="{2DF7A2CA-981C-45E1-85F6-4BAE01992774}" destId="{31F1FF41-07C6-4671-AA72-76BDB6781329}" srcOrd="0" destOrd="0" presId="urn:microsoft.com/office/officeart/2005/8/layout/list1"/>
    <dgm:cxn modelId="{170A1FDC-0CDD-4C1D-AB42-2CDB550A37F0}" type="presOf" srcId="{34F5121B-9403-4399-A715-5D5CEC88A38A}" destId="{C221AD13-B568-4EA4-9A69-56497287EF7B}" srcOrd="1" destOrd="0" presId="urn:microsoft.com/office/officeart/2005/8/layout/list1"/>
    <dgm:cxn modelId="{D21E30AA-3AC8-442A-9DF8-05E85913D8E1}" srcId="{2DF7A2CA-981C-45E1-85F6-4BAE01992774}" destId="{D8CDD159-FDEC-4A2C-B043-C4A902EFD90B}" srcOrd="2" destOrd="0" parTransId="{D8C2A651-1D62-4ACB-8B75-A7A488B00525}" sibTransId="{D6F961C1-41E0-4B8F-AA9C-BE376B709078}"/>
    <dgm:cxn modelId="{3191F2E9-78BF-41B8-950E-0FA96C6775EC}" type="presOf" srcId="{34F5121B-9403-4399-A715-5D5CEC88A38A}" destId="{94F9F7FC-E37F-4BFA-AD67-4002D86971C8}" srcOrd="0" destOrd="0" presId="urn:microsoft.com/office/officeart/2005/8/layout/list1"/>
    <dgm:cxn modelId="{233E3F35-371E-4D55-9E50-2D0597D7BAA2}" type="presOf" srcId="{D610F427-E219-4A1A-A2FB-641D73301885}" destId="{216B6268-FB94-40A3-98BF-5CB4D54DC28B}" srcOrd="1" destOrd="0" presId="urn:microsoft.com/office/officeart/2005/8/layout/list1"/>
    <dgm:cxn modelId="{A3F38C7D-0A88-428E-B3A8-237DB10A865E}" type="presOf" srcId="{D8CDD159-FDEC-4A2C-B043-C4A902EFD90B}" destId="{5C7C79DB-FFA8-497F-B685-1D220F4EAD66}" srcOrd="1" destOrd="0" presId="urn:microsoft.com/office/officeart/2005/8/layout/list1"/>
    <dgm:cxn modelId="{DCB48C10-4AAE-416E-995F-AE89A1BA4766}" type="presOf" srcId="{D8CDD159-FDEC-4A2C-B043-C4A902EFD90B}" destId="{74F026CB-37C9-46E2-8576-148D7CECC985}" srcOrd="0" destOrd="0" presId="urn:microsoft.com/office/officeart/2005/8/layout/list1"/>
    <dgm:cxn modelId="{73877EEA-45F1-45CD-A38C-9B6C7140A635}" type="presOf" srcId="{D610F427-E219-4A1A-A2FB-641D73301885}" destId="{100DB0D6-FCD2-4472-A7E6-C30038FEA0F6}" srcOrd="0" destOrd="0" presId="urn:microsoft.com/office/officeart/2005/8/layout/list1"/>
    <dgm:cxn modelId="{EFD029D1-ABDA-4948-A6CD-30B9CBE9B288}" srcId="{2DF7A2CA-981C-45E1-85F6-4BAE01992774}" destId="{34F5121B-9403-4399-A715-5D5CEC88A38A}" srcOrd="1" destOrd="0" parTransId="{9F7DC8A3-5565-4242-96A5-5FDEE8AE394E}" sibTransId="{1B2C8164-EC91-47DF-812B-9C7B2734D9E4}"/>
    <dgm:cxn modelId="{F5CE388D-FD96-4408-B2FC-B1B0CDD2AD58}" type="presParOf" srcId="{31F1FF41-07C6-4671-AA72-76BDB6781329}" destId="{DCF8BBFC-B010-4D20-9B9D-919C0DA3223C}" srcOrd="0" destOrd="0" presId="urn:microsoft.com/office/officeart/2005/8/layout/list1"/>
    <dgm:cxn modelId="{D598C569-FD93-4DC5-AD35-472AEAFB667E}" type="presParOf" srcId="{DCF8BBFC-B010-4D20-9B9D-919C0DA3223C}" destId="{100DB0D6-FCD2-4472-A7E6-C30038FEA0F6}" srcOrd="0" destOrd="0" presId="urn:microsoft.com/office/officeart/2005/8/layout/list1"/>
    <dgm:cxn modelId="{05BC32A5-C602-4DE6-879B-677AFF47C5D4}" type="presParOf" srcId="{DCF8BBFC-B010-4D20-9B9D-919C0DA3223C}" destId="{216B6268-FB94-40A3-98BF-5CB4D54DC28B}" srcOrd="1" destOrd="0" presId="urn:microsoft.com/office/officeart/2005/8/layout/list1"/>
    <dgm:cxn modelId="{B912E896-5282-47A4-AD7F-33C475D465C3}" type="presParOf" srcId="{31F1FF41-07C6-4671-AA72-76BDB6781329}" destId="{CFDE8F4C-A52F-4373-81C0-1BAE56B9AD69}" srcOrd="1" destOrd="0" presId="urn:microsoft.com/office/officeart/2005/8/layout/list1"/>
    <dgm:cxn modelId="{36693597-57A7-4A24-B005-8895FCBF221D}" type="presParOf" srcId="{31F1FF41-07C6-4671-AA72-76BDB6781329}" destId="{2EBAE337-554E-4254-BF5F-8D3D0FE93508}" srcOrd="2" destOrd="0" presId="urn:microsoft.com/office/officeart/2005/8/layout/list1"/>
    <dgm:cxn modelId="{DEB9B6B4-EA11-4BA4-9284-980FE39BE0C8}" type="presParOf" srcId="{31F1FF41-07C6-4671-AA72-76BDB6781329}" destId="{1AC538CB-8619-4385-AC27-22192037E5C0}" srcOrd="3" destOrd="0" presId="urn:microsoft.com/office/officeart/2005/8/layout/list1"/>
    <dgm:cxn modelId="{617F4290-02AF-411C-9872-AB393E076F3B}" type="presParOf" srcId="{31F1FF41-07C6-4671-AA72-76BDB6781329}" destId="{92C2431F-6643-4D9F-BC70-BDAF46D2DF70}" srcOrd="4" destOrd="0" presId="urn:microsoft.com/office/officeart/2005/8/layout/list1"/>
    <dgm:cxn modelId="{77B83C4E-6AD7-4EE9-AEBF-9FBA2584FD2F}" type="presParOf" srcId="{92C2431F-6643-4D9F-BC70-BDAF46D2DF70}" destId="{94F9F7FC-E37F-4BFA-AD67-4002D86971C8}" srcOrd="0" destOrd="0" presId="urn:microsoft.com/office/officeart/2005/8/layout/list1"/>
    <dgm:cxn modelId="{37575175-2CBC-423E-BBA1-6107D8D8F3C6}" type="presParOf" srcId="{92C2431F-6643-4D9F-BC70-BDAF46D2DF70}" destId="{C221AD13-B568-4EA4-9A69-56497287EF7B}" srcOrd="1" destOrd="0" presId="urn:microsoft.com/office/officeart/2005/8/layout/list1"/>
    <dgm:cxn modelId="{CA5E0D4E-295B-4FCD-AA95-87EBB4C283C7}" type="presParOf" srcId="{31F1FF41-07C6-4671-AA72-76BDB6781329}" destId="{901109F0-FF96-4608-BC39-CFA8946F9DF3}" srcOrd="5" destOrd="0" presId="urn:microsoft.com/office/officeart/2005/8/layout/list1"/>
    <dgm:cxn modelId="{B864E2F7-85C6-404A-9CDD-72A680056F00}" type="presParOf" srcId="{31F1FF41-07C6-4671-AA72-76BDB6781329}" destId="{59564276-426C-44D7-9AA4-6106BBC9B85D}" srcOrd="6" destOrd="0" presId="urn:microsoft.com/office/officeart/2005/8/layout/list1"/>
    <dgm:cxn modelId="{AF9DFA81-CC5B-4C4F-BCBA-D901536F1724}" type="presParOf" srcId="{31F1FF41-07C6-4671-AA72-76BDB6781329}" destId="{1F5E8CBE-0898-4520-BB0C-FFAF852DD613}" srcOrd="7" destOrd="0" presId="urn:microsoft.com/office/officeart/2005/8/layout/list1"/>
    <dgm:cxn modelId="{81DFDA4B-7C9F-4B17-BDE8-496D837B4C5E}" type="presParOf" srcId="{31F1FF41-07C6-4671-AA72-76BDB6781329}" destId="{CF41EA3C-4E14-41FB-BB06-1FB2AC7FF7EA}" srcOrd="8" destOrd="0" presId="urn:microsoft.com/office/officeart/2005/8/layout/list1"/>
    <dgm:cxn modelId="{67958B0D-5FD4-4194-8ADE-9E386460FFF1}" type="presParOf" srcId="{CF41EA3C-4E14-41FB-BB06-1FB2AC7FF7EA}" destId="{74F026CB-37C9-46E2-8576-148D7CECC985}" srcOrd="0" destOrd="0" presId="urn:microsoft.com/office/officeart/2005/8/layout/list1"/>
    <dgm:cxn modelId="{F95D178D-E2E6-47F9-88DC-FEA8681353CE}" type="presParOf" srcId="{CF41EA3C-4E14-41FB-BB06-1FB2AC7FF7EA}" destId="{5C7C79DB-FFA8-497F-B685-1D220F4EAD66}" srcOrd="1" destOrd="0" presId="urn:microsoft.com/office/officeart/2005/8/layout/list1"/>
    <dgm:cxn modelId="{6C465F80-192E-447F-83FD-CE9A154430CC}" type="presParOf" srcId="{31F1FF41-07C6-4671-AA72-76BDB6781329}" destId="{73AB96B9-6614-4C69-8362-DFC04C3BD846}" srcOrd="9" destOrd="0" presId="urn:microsoft.com/office/officeart/2005/8/layout/list1"/>
    <dgm:cxn modelId="{2269FAD6-CD94-46F4-9C5E-801C724EA233}" type="presParOf" srcId="{31F1FF41-07C6-4671-AA72-76BDB6781329}" destId="{55A71B61-0B54-4834-9C9E-1D52667222D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AE337-554E-4254-BF5F-8D3D0FE93508}">
      <dsp:nvSpPr>
        <dsp:cNvPr id="0" name=""/>
        <dsp:cNvSpPr/>
      </dsp:nvSpPr>
      <dsp:spPr>
        <a:xfrm>
          <a:off x="0" y="236162"/>
          <a:ext cx="6096000" cy="10757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6B6268-FB94-40A3-98BF-5CB4D54DC28B}">
      <dsp:nvSpPr>
        <dsp:cNvPr id="0" name=""/>
        <dsp:cNvSpPr/>
      </dsp:nvSpPr>
      <dsp:spPr>
        <a:xfrm>
          <a:off x="304800" y="14762"/>
          <a:ext cx="42672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Signature</a:t>
          </a:r>
          <a:r>
            <a:rPr lang="fr-FR" sz="1500" kern="1200" dirty="0" smtClean="0"/>
            <a:t> </a:t>
          </a:r>
          <a:endParaRPr lang="fr-FR" sz="1500" kern="1200" dirty="0"/>
        </a:p>
      </dsp:txBody>
      <dsp:txXfrm>
        <a:off x="326416" y="36378"/>
        <a:ext cx="4223968" cy="399568"/>
      </dsp:txXfrm>
    </dsp:sp>
    <dsp:sp modelId="{59564276-426C-44D7-9AA4-6106BBC9B85D}">
      <dsp:nvSpPr>
        <dsp:cNvPr id="0" name=""/>
        <dsp:cNvSpPr/>
      </dsp:nvSpPr>
      <dsp:spPr>
        <a:xfrm>
          <a:off x="0" y="1495371"/>
          <a:ext cx="6096000" cy="12444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1AD13-B568-4EA4-9A69-56497287EF7B}">
      <dsp:nvSpPr>
        <dsp:cNvPr id="0" name=""/>
        <dsp:cNvSpPr/>
      </dsp:nvSpPr>
      <dsp:spPr>
        <a:xfrm>
          <a:off x="304800" y="1392920"/>
          <a:ext cx="4267200" cy="323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Dossier TEST</a:t>
          </a:r>
          <a:endParaRPr lang="fr-FR" sz="1500" b="1" kern="1200" dirty="0"/>
        </a:p>
      </dsp:txBody>
      <dsp:txXfrm>
        <a:off x="320609" y="1408729"/>
        <a:ext cx="4235582" cy="292232"/>
      </dsp:txXfrm>
    </dsp:sp>
    <dsp:sp modelId="{55A71B61-0B54-4834-9C9E-1D52667222D0}">
      <dsp:nvSpPr>
        <dsp:cNvPr id="0" name=""/>
        <dsp:cNvSpPr/>
      </dsp:nvSpPr>
      <dsp:spPr>
        <a:xfrm>
          <a:off x="0" y="3042230"/>
          <a:ext cx="6096000" cy="10070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C79DB-FFA8-497F-B685-1D220F4EAD66}">
      <dsp:nvSpPr>
        <dsp:cNvPr id="0" name=""/>
        <dsp:cNvSpPr/>
      </dsp:nvSpPr>
      <dsp:spPr>
        <a:xfrm>
          <a:off x="304800" y="2820830"/>
          <a:ext cx="42672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Rencontre équipe commerciale </a:t>
          </a:r>
          <a:endParaRPr lang="fr-FR" sz="1500" b="1" kern="1200" dirty="0"/>
        </a:p>
      </dsp:txBody>
      <dsp:txXfrm>
        <a:off x="326416" y="2842446"/>
        <a:ext cx="422396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90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49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82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5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38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94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328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98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17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4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89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A8C58-EB4C-4E76-B11B-EA9F362440FB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59A69-C016-4C3E-B83F-4797C3916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8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hyperlink" Target="https://www.google.com/url?sa=i&amp;rct=j&amp;q=&amp;esrc=s&amp;source=images&amp;cd=&amp;cad=rja&amp;uact=8&amp;ved=2ahUKEwiE7KuZ_9vfAhUlx4UKHfrcDGYQjRx6BAgBEAU&amp;url=https://www.efficaciteprofessionnelle.fr/2015/09/30/les-7-vertus-dun-objectif-de-reunion-efficace/&amp;psig=AOvVaw2cxzzpW-dJhc0NWCdQf1kX&amp;ust=1546961598981685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1.xml"/><Relationship Id="rId10" Type="http://schemas.openxmlformats.org/officeDocument/2006/relationships/hyperlink" Target="https://www.google.com/url?sa=i&amp;rct=j&amp;q=&amp;esrc=s&amp;source=images&amp;cd=&amp;cad=rja&amp;uact=8&amp;ved=&amp;url=https://www.mvue.fr/devenir-partenaire/&amp;psig=AOvVaw36jaIKa2fnE73Ni7H-r3Cx&amp;ust=1546962713113950" TargetMode="External"/><Relationship Id="rId4" Type="http://schemas.openxmlformats.org/officeDocument/2006/relationships/diagramData" Target="../diagrams/data1.xml"/><Relationship Id="rId9" Type="http://schemas.openxmlformats.org/officeDocument/2006/relationships/hyperlink" Target="http://www.google.com/url?sa=i&amp;rct=j&amp;q=&amp;esrc=s&amp;source=images&amp;cd=&amp;ved=2ahUKEwjC_Nasg9zfAhUJzoUKHQodAr0QjRx6BAgBEAU&amp;url=http://www.traqfood.com/devenir-partenaire/&amp;psig=AOvVaw36jaIKa2fnE73Ni7H-r3Cx&amp;ust=15469627131139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5656" y="44624"/>
            <a:ext cx="6501408" cy="1143000"/>
          </a:xfrm>
          <a:ln w="28575"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tx2"/>
                </a:solidFill>
              </a:rPr>
              <a:t>Découverte du partenaire</a:t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dirty="0" smtClean="0">
                <a:solidFill>
                  <a:schemeClr val="tx2"/>
                </a:solidFill>
              </a:rPr>
              <a:t>- </a:t>
            </a:r>
            <a:r>
              <a:rPr lang="fr-FR" sz="3200" dirty="0" smtClean="0">
                <a:solidFill>
                  <a:schemeClr val="tx2"/>
                </a:solidFill>
              </a:rPr>
              <a:t>CONSTRUCTEURS</a:t>
            </a:r>
            <a:r>
              <a:rPr lang="fr-FR" sz="3200" dirty="0" smtClean="0">
                <a:solidFill>
                  <a:schemeClr val="tx2"/>
                </a:solidFill>
              </a:rPr>
              <a:t>-</a:t>
            </a:r>
            <a:endParaRPr lang="fr-FR" sz="3200" dirty="0">
              <a:solidFill>
                <a:schemeClr val="tx2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192" y="1124744"/>
            <a:ext cx="49685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Comment découvrir votre interlocuteur et son environnement ? Quelles sont les questions à poser lors de votre premier rendez-vous décideur  ?</a:t>
            </a:r>
          </a:p>
          <a:p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fr-FR" sz="105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 Items : </a:t>
            </a:r>
            <a:endParaRPr lang="fr-FR" sz="4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62186" y="2296497"/>
            <a:ext cx="8996662" cy="817878"/>
            <a:chOff x="62186" y="2296497"/>
            <a:chExt cx="8996662" cy="817878"/>
          </a:xfrm>
        </p:grpSpPr>
        <p:sp>
          <p:nvSpPr>
            <p:cNvPr id="9" name="Forme libre 8"/>
            <p:cNvSpPr/>
            <p:nvPr/>
          </p:nvSpPr>
          <p:spPr>
            <a:xfrm>
              <a:off x="62186" y="2296497"/>
              <a:ext cx="1363130" cy="817878"/>
            </a:xfrm>
            <a:custGeom>
              <a:avLst/>
              <a:gdLst>
                <a:gd name="connsiteX0" fmla="*/ 0 w 1363130"/>
                <a:gd name="connsiteY0" fmla="*/ 81788 h 817878"/>
                <a:gd name="connsiteX1" fmla="*/ 81788 w 1363130"/>
                <a:gd name="connsiteY1" fmla="*/ 0 h 817878"/>
                <a:gd name="connsiteX2" fmla="*/ 1281342 w 1363130"/>
                <a:gd name="connsiteY2" fmla="*/ 0 h 817878"/>
                <a:gd name="connsiteX3" fmla="*/ 1363130 w 1363130"/>
                <a:gd name="connsiteY3" fmla="*/ 81788 h 817878"/>
                <a:gd name="connsiteX4" fmla="*/ 1363130 w 1363130"/>
                <a:gd name="connsiteY4" fmla="*/ 736090 h 817878"/>
                <a:gd name="connsiteX5" fmla="*/ 1281342 w 1363130"/>
                <a:gd name="connsiteY5" fmla="*/ 817878 h 817878"/>
                <a:gd name="connsiteX6" fmla="*/ 81788 w 1363130"/>
                <a:gd name="connsiteY6" fmla="*/ 817878 h 817878"/>
                <a:gd name="connsiteX7" fmla="*/ 0 w 1363130"/>
                <a:gd name="connsiteY7" fmla="*/ 736090 h 817878"/>
                <a:gd name="connsiteX8" fmla="*/ 0 w 1363130"/>
                <a:gd name="connsiteY8" fmla="*/ 81788 h 81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130" h="817878">
                  <a:moveTo>
                    <a:pt x="0" y="81788"/>
                  </a:moveTo>
                  <a:cubicBezTo>
                    <a:pt x="0" y="36618"/>
                    <a:pt x="36618" y="0"/>
                    <a:pt x="81788" y="0"/>
                  </a:cubicBezTo>
                  <a:lnTo>
                    <a:pt x="1281342" y="0"/>
                  </a:lnTo>
                  <a:cubicBezTo>
                    <a:pt x="1326512" y="0"/>
                    <a:pt x="1363130" y="36618"/>
                    <a:pt x="1363130" y="81788"/>
                  </a:cubicBezTo>
                  <a:lnTo>
                    <a:pt x="1363130" y="736090"/>
                  </a:lnTo>
                  <a:cubicBezTo>
                    <a:pt x="1363130" y="781260"/>
                    <a:pt x="1326512" y="817878"/>
                    <a:pt x="1281342" y="817878"/>
                  </a:cubicBezTo>
                  <a:lnTo>
                    <a:pt x="81788" y="817878"/>
                  </a:lnTo>
                  <a:cubicBezTo>
                    <a:pt x="36618" y="817878"/>
                    <a:pt x="0" y="781260"/>
                    <a:pt x="0" y="736090"/>
                  </a:cubicBezTo>
                  <a:lnTo>
                    <a:pt x="0" y="817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485" tIns="73485" rIns="73485" bIns="734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Structure </a:t>
              </a:r>
              <a:endParaRPr lang="fr-FR" sz="1300" kern="1200" dirty="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1561630" y="2536408"/>
              <a:ext cx="288983" cy="338056"/>
            </a:xfrm>
            <a:custGeom>
              <a:avLst/>
              <a:gdLst>
                <a:gd name="connsiteX0" fmla="*/ 0 w 288983"/>
                <a:gd name="connsiteY0" fmla="*/ 67611 h 338056"/>
                <a:gd name="connsiteX1" fmla="*/ 144492 w 288983"/>
                <a:gd name="connsiteY1" fmla="*/ 67611 h 338056"/>
                <a:gd name="connsiteX2" fmla="*/ 144492 w 288983"/>
                <a:gd name="connsiteY2" fmla="*/ 0 h 338056"/>
                <a:gd name="connsiteX3" fmla="*/ 288983 w 288983"/>
                <a:gd name="connsiteY3" fmla="*/ 169028 h 338056"/>
                <a:gd name="connsiteX4" fmla="*/ 144492 w 288983"/>
                <a:gd name="connsiteY4" fmla="*/ 338056 h 338056"/>
                <a:gd name="connsiteX5" fmla="*/ 144492 w 288983"/>
                <a:gd name="connsiteY5" fmla="*/ 270445 h 338056"/>
                <a:gd name="connsiteX6" fmla="*/ 0 w 288983"/>
                <a:gd name="connsiteY6" fmla="*/ 270445 h 338056"/>
                <a:gd name="connsiteX7" fmla="*/ 0 w 288983"/>
                <a:gd name="connsiteY7" fmla="*/ 67611 h 33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8983" h="338056">
                  <a:moveTo>
                    <a:pt x="0" y="67611"/>
                  </a:moveTo>
                  <a:lnTo>
                    <a:pt x="144492" y="67611"/>
                  </a:lnTo>
                  <a:lnTo>
                    <a:pt x="144492" y="0"/>
                  </a:lnTo>
                  <a:lnTo>
                    <a:pt x="288983" y="169028"/>
                  </a:lnTo>
                  <a:lnTo>
                    <a:pt x="144492" y="338056"/>
                  </a:lnTo>
                  <a:lnTo>
                    <a:pt x="144492" y="270445"/>
                  </a:lnTo>
                  <a:lnTo>
                    <a:pt x="0" y="270445"/>
                  </a:lnTo>
                  <a:lnTo>
                    <a:pt x="0" y="6761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7611" rIns="86695" bIns="67611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kern="1200"/>
            </a:p>
          </p:txBody>
        </p:sp>
        <p:sp>
          <p:nvSpPr>
            <p:cNvPr id="15" name="Forme libre 14"/>
            <p:cNvSpPr/>
            <p:nvPr/>
          </p:nvSpPr>
          <p:spPr>
            <a:xfrm>
              <a:off x="1970569" y="2296497"/>
              <a:ext cx="1363130" cy="817878"/>
            </a:xfrm>
            <a:custGeom>
              <a:avLst/>
              <a:gdLst>
                <a:gd name="connsiteX0" fmla="*/ 0 w 1363130"/>
                <a:gd name="connsiteY0" fmla="*/ 81788 h 817878"/>
                <a:gd name="connsiteX1" fmla="*/ 81788 w 1363130"/>
                <a:gd name="connsiteY1" fmla="*/ 0 h 817878"/>
                <a:gd name="connsiteX2" fmla="*/ 1281342 w 1363130"/>
                <a:gd name="connsiteY2" fmla="*/ 0 h 817878"/>
                <a:gd name="connsiteX3" fmla="*/ 1363130 w 1363130"/>
                <a:gd name="connsiteY3" fmla="*/ 81788 h 817878"/>
                <a:gd name="connsiteX4" fmla="*/ 1363130 w 1363130"/>
                <a:gd name="connsiteY4" fmla="*/ 736090 h 817878"/>
                <a:gd name="connsiteX5" fmla="*/ 1281342 w 1363130"/>
                <a:gd name="connsiteY5" fmla="*/ 817878 h 817878"/>
                <a:gd name="connsiteX6" fmla="*/ 81788 w 1363130"/>
                <a:gd name="connsiteY6" fmla="*/ 817878 h 817878"/>
                <a:gd name="connsiteX7" fmla="*/ 0 w 1363130"/>
                <a:gd name="connsiteY7" fmla="*/ 736090 h 817878"/>
                <a:gd name="connsiteX8" fmla="*/ 0 w 1363130"/>
                <a:gd name="connsiteY8" fmla="*/ 81788 h 81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130" h="817878">
                  <a:moveTo>
                    <a:pt x="0" y="81788"/>
                  </a:moveTo>
                  <a:cubicBezTo>
                    <a:pt x="0" y="36618"/>
                    <a:pt x="36618" y="0"/>
                    <a:pt x="81788" y="0"/>
                  </a:cubicBezTo>
                  <a:lnTo>
                    <a:pt x="1281342" y="0"/>
                  </a:lnTo>
                  <a:cubicBezTo>
                    <a:pt x="1326512" y="0"/>
                    <a:pt x="1363130" y="36618"/>
                    <a:pt x="1363130" y="81788"/>
                  </a:cubicBezTo>
                  <a:lnTo>
                    <a:pt x="1363130" y="736090"/>
                  </a:lnTo>
                  <a:cubicBezTo>
                    <a:pt x="1363130" y="781260"/>
                    <a:pt x="1326512" y="817878"/>
                    <a:pt x="1281342" y="817878"/>
                  </a:cubicBezTo>
                  <a:lnTo>
                    <a:pt x="81788" y="817878"/>
                  </a:lnTo>
                  <a:cubicBezTo>
                    <a:pt x="36618" y="817878"/>
                    <a:pt x="0" y="781260"/>
                    <a:pt x="0" y="736090"/>
                  </a:cubicBezTo>
                  <a:lnTo>
                    <a:pt x="0" y="817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485" tIns="73485" rIns="73485" bIns="734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Activité/Clientèle</a:t>
              </a:r>
              <a:endParaRPr lang="fr-FR" sz="1300" kern="1200" dirty="0"/>
            </a:p>
          </p:txBody>
        </p:sp>
        <p:sp>
          <p:nvSpPr>
            <p:cNvPr id="17" name="Forme libre 16"/>
            <p:cNvSpPr/>
            <p:nvPr/>
          </p:nvSpPr>
          <p:spPr>
            <a:xfrm>
              <a:off x="3470013" y="2536408"/>
              <a:ext cx="288983" cy="338056"/>
            </a:xfrm>
            <a:custGeom>
              <a:avLst/>
              <a:gdLst>
                <a:gd name="connsiteX0" fmla="*/ 0 w 288983"/>
                <a:gd name="connsiteY0" fmla="*/ 67611 h 338056"/>
                <a:gd name="connsiteX1" fmla="*/ 144492 w 288983"/>
                <a:gd name="connsiteY1" fmla="*/ 67611 h 338056"/>
                <a:gd name="connsiteX2" fmla="*/ 144492 w 288983"/>
                <a:gd name="connsiteY2" fmla="*/ 0 h 338056"/>
                <a:gd name="connsiteX3" fmla="*/ 288983 w 288983"/>
                <a:gd name="connsiteY3" fmla="*/ 169028 h 338056"/>
                <a:gd name="connsiteX4" fmla="*/ 144492 w 288983"/>
                <a:gd name="connsiteY4" fmla="*/ 338056 h 338056"/>
                <a:gd name="connsiteX5" fmla="*/ 144492 w 288983"/>
                <a:gd name="connsiteY5" fmla="*/ 270445 h 338056"/>
                <a:gd name="connsiteX6" fmla="*/ 0 w 288983"/>
                <a:gd name="connsiteY6" fmla="*/ 270445 h 338056"/>
                <a:gd name="connsiteX7" fmla="*/ 0 w 288983"/>
                <a:gd name="connsiteY7" fmla="*/ 67611 h 33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8983" h="338056">
                  <a:moveTo>
                    <a:pt x="0" y="67611"/>
                  </a:moveTo>
                  <a:lnTo>
                    <a:pt x="144492" y="67611"/>
                  </a:lnTo>
                  <a:lnTo>
                    <a:pt x="144492" y="0"/>
                  </a:lnTo>
                  <a:lnTo>
                    <a:pt x="288983" y="169028"/>
                  </a:lnTo>
                  <a:lnTo>
                    <a:pt x="144492" y="338056"/>
                  </a:lnTo>
                  <a:lnTo>
                    <a:pt x="144492" y="270445"/>
                  </a:lnTo>
                  <a:lnTo>
                    <a:pt x="0" y="270445"/>
                  </a:lnTo>
                  <a:lnTo>
                    <a:pt x="0" y="6761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7611" rIns="86695" bIns="67611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kern="1200"/>
            </a:p>
          </p:txBody>
        </p:sp>
        <p:sp>
          <p:nvSpPr>
            <p:cNvPr id="18" name="Forme libre 17"/>
            <p:cNvSpPr/>
            <p:nvPr/>
          </p:nvSpPr>
          <p:spPr>
            <a:xfrm>
              <a:off x="3878952" y="2296497"/>
              <a:ext cx="1363130" cy="817878"/>
            </a:xfrm>
            <a:custGeom>
              <a:avLst/>
              <a:gdLst>
                <a:gd name="connsiteX0" fmla="*/ 0 w 1363130"/>
                <a:gd name="connsiteY0" fmla="*/ 81788 h 817878"/>
                <a:gd name="connsiteX1" fmla="*/ 81788 w 1363130"/>
                <a:gd name="connsiteY1" fmla="*/ 0 h 817878"/>
                <a:gd name="connsiteX2" fmla="*/ 1281342 w 1363130"/>
                <a:gd name="connsiteY2" fmla="*/ 0 h 817878"/>
                <a:gd name="connsiteX3" fmla="*/ 1363130 w 1363130"/>
                <a:gd name="connsiteY3" fmla="*/ 81788 h 817878"/>
                <a:gd name="connsiteX4" fmla="*/ 1363130 w 1363130"/>
                <a:gd name="connsiteY4" fmla="*/ 736090 h 817878"/>
                <a:gd name="connsiteX5" fmla="*/ 1281342 w 1363130"/>
                <a:gd name="connsiteY5" fmla="*/ 817878 h 817878"/>
                <a:gd name="connsiteX6" fmla="*/ 81788 w 1363130"/>
                <a:gd name="connsiteY6" fmla="*/ 817878 h 817878"/>
                <a:gd name="connsiteX7" fmla="*/ 0 w 1363130"/>
                <a:gd name="connsiteY7" fmla="*/ 736090 h 817878"/>
                <a:gd name="connsiteX8" fmla="*/ 0 w 1363130"/>
                <a:gd name="connsiteY8" fmla="*/ 81788 h 81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130" h="817878">
                  <a:moveTo>
                    <a:pt x="0" y="81788"/>
                  </a:moveTo>
                  <a:cubicBezTo>
                    <a:pt x="0" y="36618"/>
                    <a:pt x="36618" y="0"/>
                    <a:pt x="81788" y="0"/>
                  </a:cubicBezTo>
                  <a:lnTo>
                    <a:pt x="1281342" y="0"/>
                  </a:lnTo>
                  <a:cubicBezTo>
                    <a:pt x="1326512" y="0"/>
                    <a:pt x="1363130" y="36618"/>
                    <a:pt x="1363130" y="81788"/>
                  </a:cubicBezTo>
                  <a:lnTo>
                    <a:pt x="1363130" y="736090"/>
                  </a:lnTo>
                  <a:cubicBezTo>
                    <a:pt x="1363130" y="781260"/>
                    <a:pt x="1326512" y="817878"/>
                    <a:pt x="1281342" y="817878"/>
                  </a:cubicBezTo>
                  <a:lnTo>
                    <a:pt x="81788" y="817878"/>
                  </a:lnTo>
                  <a:cubicBezTo>
                    <a:pt x="36618" y="817878"/>
                    <a:pt x="0" y="781260"/>
                    <a:pt x="0" y="736090"/>
                  </a:cubicBezTo>
                  <a:lnTo>
                    <a:pt x="0" y="817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485" tIns="73485" rIns="73485" bIns="734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Collaborateurs</a:t>
              </a:r>
              <a:endParaRPr lang="fr-FR" sz="1300" kern="1200" dirty="0"/>
            </a:p>
          </p:txBody>
        </p:sp>
        <p:sp>
          <p:nvSpPr>
            <p:cNvPr id="19" name="Forme libre 18"/>
            <p:cNvSpPr/>
            <p:nvPr/>
          </p:nvSpPr>
          <p:spPr>
            <a:xfrm>
              <a:off x="5378396" y="2536408"/>
              <a:ext cx="288983" cy="338056"/>
            </a:xfrm>
            <a:custGeom>
              <a:avLst/>
              <a:gdLst>
                <a:gd name="connsiteX0" fmla="*/ 0 w 288983"/>
                <a:gd name="connsiteY0" fmla="*/ 67611 h 338056"/>
                <a:gd name="connsiteX1" fmla="*/ 144492 w 288983"/>
                <a:gd name="connsiteY1" fmla="*/ 67611 h 338056"/>
                <a:gd name="connsiteX2" fmla="*/ 144492 w 288983"/>
                <a:gd name="connsiteY2" fmla="*/ 0 h 338056"/>
                <a:gd name="connsiteX3" fmla="*/ 288983 w 288983"/>
                <a:gd name="connsiteY3" fmla="*/ 169028 h 338056"/>
                <a:gd name="connsiteX4" fmla="*/ 144492 w 288983"/>
                <a:gd name="connsiteY4" fmla="*/ 338056 h 338056"/>
                <a:gd name="connsiteX5" fmla="*/ 144492 w 288983"/>
                <a:gd name="connsiteY5" fmla="*/ 270445 h 338056"/>
                <a:gd name="connsiteX6" fmla="*/ 0 w 288983"/>
                <a:gd name="connsiteY6" fmla="*/ 270445 h 338056"/>
                <a:gd name="connsiteX7" fmla="*/ 0 w 288983"/>
                <a:gd name="connsiteY7" fmla="*/ 67611 h 33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8983" h="338056">
                  <a:moveTo>
                    <a:pt x="0" y="67611"/>
                  </a:moveTo>
                  <a:lnTo>
                    <a:pt x="144492" y="67611"/>
                  </a:lnTo>
                  <a:lnTo>
                    <a:pt x="144492" y="0"/>
                  </a:lnTo>
                  <a:lnTo>
                    <a:pt x="288983" y="169028"/>
                  </a:lnTo>
                  <a:lnTo>
                    <a:pt x="144492" y="338056"/>
                  </a:lnTo>
                  <a:lnTo>
                    <a:pt x="144492" y="270445"/>
                  </a:lnTo>
                  <a:lnTo>
                    <a:pt x="0" y="270445"/>
                  </a:lnTo>
                  <a:lnTo>
                    <a:pt x="0" y="6761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7611" rIns="86695" bIns="67611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kern="1200"/>
            </a:p>
          </p:txBody>
        </p:sp>
        <p:sp>
          <p:nvSpPr>
            <p:cNvPr id="25" name="Forme libre 24"/>
            <p:cNvSpPr/>
            <p:nvPr/>
          </p:nvSpPr>
          <p:spPr>
            <a:xfrm>
              <a:off x="5787335" y="2296497"/>
              <a:ext cx="1363130" cy="817878"/>
            </a:xfrm>
            <a:custGeom>
              <a:avLst/>
              <a:gdLst>
                <a:gd name="connsiteX0" fmla="*/ 0 w 1363130"/>
                <a:gd name="connsiteY0" fmla="*/ 81788 h 817878"/>
                <a:gd name="connsiteX1" fmla="*/ 81788 w 1363130"/>
                <a:gd name="connsiteY1" fmla="*/ 0 h 817878"/>
                <a:gd name="connsiteX2" fmla="*/ 1281342 w 1363130"/>
                <a:gd name="connsiteY2" fmla="*/ 0 h 817878"/>
                <a:gd name="connsiteX3" fmla="*/ 1363130 w 1363130"/>
                <a:gd name="connsiteY3" fmla="*/ 81788 h 817878"/>
                <a:gd name="connsiteX4" fmla="*/ 1363130 w 1363130"/>
                <a:gd name="connsiteY4" fmla="*/ 736090 h 817878"/>
                <a:gd name="connsiteX5" fmla="*/ 1281342 w 1363130"/>
                <a:gd name="connsiteY5" fmla="*/ 817878 h 817878"/>
                <a:gd name="connsiteX6" fmla="*/ 81788 w 1363130"/>
                <a:gd name="connsiteY6" fmla="*/ 817878 h 817878"/>
                <a:gd name="connsiteX7" fmla="*/ 0 w 1363130"/>
                <a:gd name="connsiteY7" fmla="*/ 736090 h 817878"/>
                <a:gd name="connsiteX8" fmla="*/ 0 w 1363130"/>
                <a:gd name="connsiteY8" fmla="*/ 81788 h 81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130" h="817878">
                  <a:moveTo>
                    <a:pt x="0" y="81788"/>
                  </a:moveTo>
                  <a:cubicBezTo>
                    <a:pt x="0" y="36618"/>
                    <a:pt x="36618" y="0"/>
                    <a:pt x="81788" y="0"/>
                  </a:cubicBezTo>
                  <a:lnTo>
                    <a:pt x="1281342" y="0"/>
                  </a:lnTo>
                  <a:cubicBezTo>
                    <a:pt x="1326512" y="0"/>
                    <a:pt x="1363130" y="36618"/>
                    <a:pt x="1363130" y="81788"/>
                  </a:cubicBezTo>
                  <a:lnTo>
                    <a:pt x="1363130" y="736090"/>
                  </a:lnTo>
                  <a:cubicBezTo>
                    <a:pt x="1363130" y="781260"/>
                    <a:pt x="1326512" y="817878"/>
                    <a:pt x="1281342" y="817878"/>
                  </a:cubicBezTo>
                  <a:lnTo>
                    <a:pt x="81788" y="817878"/>
                  </a:lnTo>
                  <a:cubicBezTo>
                    <a:pt x="36618" y="817878"/>
                    <a:pt x="0" y="781260"/>
                    <a:pt x="0" y="736090"/>
                  </a:cubicBezTo>
                  <a:lnTo>
                    <a:pt x="0" y="817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485" tIns="73485" rIns="73485" bIns="734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Partenaires</a:t>
              </a:r>
              <a:endParaRPr lang="fr-FR" sz="1300" kern="1200" dirty="0"/>
            </a:p>
          </p:txBody>
        </p:sp>
        <p:sp>
          <p:nvSpPr>
            <p:cNvPr id="26" name="Forme libre 25"/>
            <p:cNvSpPr/>
            <p:nvPr/>
          </p:nvSpPr>
          <p:spPr>
            <a:xfrm>
              <a:off x="7286779" y="2536408"/>
              <a:ext cx="288983" cy="338056"/>
            </a:xfrm>
            <a:custGeom>
              <a:avLst/>
              <a:gdLst>
                <a:gd name="connsiteX0" fmla="*/ 0 w 288983"/>
                <a:gd name="connsiteY0" fmla="*/ 67611 h 338056"/>
                <a:gd name="connsiteX1" fmla="*/ 144492 w 288983"/>
                <a:gd name="connsiteY1" fmla="*/ 67611 h 338056"/>
                <a:gd name="connsiteX2" fmla="*/ 144492 w 288983"/>
                <a:gd name="connsiteY2" fmla="*/ 0 h 338056"/>
                <a:gd name="connsiteX3" fmla="*/ 288983 w 288983"/>
                <a:gd name="connsiteY3" fmla="*/ 169028 h 338056"/>
                <a:gd name="connsiteX4" fmla="*/ 144492 w 288983"/>
                <a:gd name="connsiteY4" fmla="*/ 338056 h 338056"/>
                <a:gd name="connsiteX5" fmla="*/ 144492 w 288983"/>
                <a:gd name="connsiteY5" fmla="*/ 270445 h 338056"/>
                <a:gd name="connsiteX6" fmla="*/ 0 w 288983"/>
                <a:gd name="connsiteY6" fmla="*/ 270445 h 338056"/>
                <a:gd name="connsiteX7" fmla="*/ 0 w 288983"/>
                <a:gd name="connsiteY7" fmla="*/ 67611 h 33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8983" h="338056">
                  <a:moveTo>
                    <a:pt x="0" y="67611"/>
                  </a:moveTo>
                  <a:lnTo>
                    <a:pt x="144492" y="67611"/>
                  </a:lnTo>
                  <a:lnTo>
                    <a:pt x="144492" y="0"/>
                  </a:lnTo>
                  <a:lnTo>
                    <a:pt x="288983" y="169028"/>
                  </a:lnTo>
                  <a:lnTo>
                    <a:pt x="144492" y="338056"/>
                  </a:lnTo>
                  <a:lnTo>
                    <a:pt x="144492" y="270445"/>
                  </a:lnTo>
                  <a:lnTo>
                    <a:pt x="0" y="270445"/>
                  </a:lnTo>
                  <a:lnTo>
                    <a:pt x="0" y="6761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7611" rIns="86695" bIns="67611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kern="1200"/>
            </a:p>
          </p:txBody>
        </p:sp>
        <p:sp>
          <p:nvSpPr>
            <p:cNvPr id="28" name="Forme libre 27"/>
            <p:cNvSpPr/>
            <p:nvPr/>
          </p:nvSpPr>
          <p:spPr>
            <a:xfrm>
              <a:off x="7695718" y="2296497"/>
              <a:ext cx="1363130" cy="817878"/>
            </a:xfrm>
            <a:custGeom>
              <a:avLst/>
              <a:gdLst>
                <a:gd name="connsiteX0" fmla="*/ 0 w 1363130"/>
                <a:gd name="connsiteY0" fmla="*/ 81788 h 817878"/>
                <a:gd name="connsiteX1" fmla="*/ 81788 w 1363130"/>
                <a:gd name="connsiteY1" fmla="*/ 0 h 817878"/>
                <a:gd name="connsiteX2" fmla="*/ 1281342 w 1363130"/>
                <a:gd name="connsiteY2" fmla="*/ 0 h 817878"/>
                <a:gd name="connsiteX3" fmla="*/ 1363130 w 1363130"/>
                <a:gd name="connsiteY3" fmla="*/ 81788 h 817878"/>
                <a:gd name="connsiteX4" fmla="*/ 1363130 w 1363130"/>
                <a:gd name="connsiteY4" fmla="*/ 736090 h 817878"/>
                <a:gd name="connsiteX5" fmla="*/ 1281342 w 1363130"/>
                <a:gd name="connsiteY5" fmla="*/ 817878 h 817878"/>
                <a:gd name="connsiteX6" fmla="*/ 81788 w 1363130"/>
                <a:gd name="connsiteY6" fmla="*/ 817878 h 817878"/>
                <a:gd name="connsiteX7" fmla="*/ 0 w 1363130"/>
                <a:gd name="connsiteY7" fmla="*/ 736090 h 817878"/>
                <a:gd name="connsiteX8" fmla="*/ 0 w 1363130"/>
                <a:gd name="connsiteY8" fmla="*/ 81788 h 81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130" h="817878">
                  <a:moveTo>
                    <a:pt x="0" y="81788"/>
                  </a:moveTo>
                  <a:cubicBezTo>
                    <a:pt x="0" y="36618"/>
                    <a:pt x="36618" y="0"/>
                    <a:pt x="81788" y="0"/>
                  </a:cubicBezTo>
                  <a:lnTo>
                    <a:pt x="1281342" y="0"/>
                  </a:lnTo>
                  <a:cubicBezTo>
                    <a:pt x="1326512" y="0"/>
                    <a:pt x="1363130" y="36618"/>
                    <a:pt x="1363130" y="81788"/>
                  </a:cubicBezTo>
                  <a:lnTo>
                    <a:pt x="1363130" y="736090"/>
                  </a:lnTo>
                  <a:cubicBezTo>
                    <a:pt x="1363130" y="781260"/>
                    <a:pt x="1326512" y="817878"/>
                    <a:pt x="1281342" y="817878"/>
                  </a:cubicBezTo>
                  <a:lnTo>
                    <a:pt x="81788" y="817878"/>
                  </a:lnTo>
                  <a:cubicBezTo>
                    <a:pt x="36618" y="817878"/>
                    <a:pt x="0" y="781260"/>
                    <a:pt x="0" y="736090"/>
                  </a:cubicBezTo>
                  <a:lnTo>
                    <a:pt x="0" y="817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485" tIns="73485" rIns="73485" bIns="7348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Communication</a:t>
              </a:r>
              <a:endParaRPr lang="fr-FR" sz="1300" kern="12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35496" y="3140968"/>
            <a:ext cx="1656184" cy="33843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Zone 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géographique d’intervention?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Volume vente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N-1</a:t>
            </a:r>
            <a:endParaRPr lang="fr-FR" sz="1100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Objectif de vente année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N et vente (et non en réservation)</a:t>
            </a:r>
            <a:endParaRPr lang="fr-FR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Nombre de marque 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 Localisation des points de vente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Projets de développement ?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07704" y="3140968"/>
            <a:ext cx="1584176" cy="33843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Prix moyen des biens commercialisés ?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Clientèle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type?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% 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de clients qui passent par une prescription de courtage ?  </a:t>
            </a:r>
            <a:endParaRPr lang="fr-FR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Localisation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des zones les plus productives ?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Particularités des biens vendus</a:t>
            </a:r>
            <a:endParaRPr lang="fr-FR" sz="11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07904" y="3145023"/>
            <a:ext cx="1656184" cy="33803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Présentez moi votre équipe (</a:t>
            </a:r>
            <a:r>
              <a:rPr lang="fr-FR" sz="1100" dirty="0" err="1" smtClean="0">
                <a:solidFill>
                  <a:schemeClr val="accent1">
                    <a:lumMod val="75000"/>
                  </a:schemeClr>
                </a:solidFill>
              </a:rPr>
              <a:t>nbr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 collaborateurs/ ancienneté/ capacité de prescription)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Quels sont les clés d’une animation réussie avec leur équipe ?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Fréquences et lieu de réunions d’équipe </a:t>
            </a:r>
            <a:endParaRPr lang="fr-FR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1200" dirty="0" smtClean="0"/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80112" y="3140968"/>
            <a:ext cx="1728192" cy="33843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Avec quels partenaires financier travaillent-t-ils ? (banques?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Actionnaire?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demander le prorata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Comment fonctionnez-vous avec eux?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 smtClean="0">
                <a:solidFill>
                  <a:schemeClr val="accent1">
                    <a:lumMod val="75000"/>
                  </a:schemeClr>
                </a:solidFill>
              </a:rPr>
              <a:t>Principales attentes d’un partenariat avec courtier ? (3 attentes) </a:t>
            </a:r>
            <a:endParaRPr lang="fr-FR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Partenariat éventuels avec des Agences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</a:rPr>
              <a:t>Immo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 pour la recherche de </a:t>
            </a:r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terrain ? 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sz="12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7452320" y="3140968"/>
            <a:ext cx="1584175" cy="33843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Sites sur lesquelles vous êtes présents ?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Organisation de manifestation ?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Fréquence des campagnes de communication?  </a:t>
            </a:r>
          </a:p>
          <a:p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Outils &amp; supports nécessaires (dépliants papiers ? Co-</a:t>
            </a:r>
            <a:r>
              <a:rPr lang="fr-FR" sz="1100" dirty="0" err="1">
                <a:solidFill>
                  <a:schemeClr val="accent1">
                    <a:lumMod val="75000"/>
                  </a:schemeClr>
                </a:solidFill>
              </a:rPr>
              <a:t>Brandé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? Eléments digitaux?)</a:t>
            </a:r>
          </a:p>
          <a:p>
            <a:endParaRPr lang="fr-FR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156176" y="1556792"/>
            <a:ext cx="2089139" cy="369332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80% d’écoute active </a:t>
            </a:r>
            <a:endParaRPr lang="fr-FR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268760"/>
            <a:ext cx="695358" cy="927144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0112" y="1268760"/>
            <a:ext cx="744159" cy="92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7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6501408" cy="864096"/>
          </a:xfrm>
          <a:prstGeom prst="rect">
            <a:avLst/>
          </a:prstGeom>
          <a:ln w="28575"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>
                <a:solidFill>
                  <a:schemeClr val="tx2"/>
                </a:solidFill>
              </a:rPr>
              <a:t>LES OBJECTIFS VISES </a:t>
            </a:r>
            <a:endParaRPr lang="fr-FR" sz="3200" dirty="0">
              <a:solidFill>
                <a:schemeClr val="tx2"/>
              </a:solidFill>
            </a:endParaRPr>
          </a:p>
        </p:txBody>
      </p:sp>
      <p:pic>
        <p:nvPicPr>
          <p:cNvPr id="1026" name="Picture 2" descr="Résultat de recherche d'images pour &quot;OBJECTIFS&quot;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077888" cy="807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450264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547664" y="1844824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La signature d’une convention est en effet le premier objectif. Cependant si vous notez un potentiel très marginal (&lt; ou = à 10 </a:t>
            </a:r>
            <a:r>
              <a:rPr lang="fr-FR" sz="1200" b="1" u="sng" dirty="0" smtClean="0"/>
              <a:t>ventes</a:t>
            </a:r>
            <a:r>
              <a:rPr lang="fr-FR" sz="1200" dirty="0" smtClean="0"/>
              <a:t>/an) ou bien une externalisation, dans ce cas pensez à bien mesurer votre temps et investissement proportionnellement au  potentiel. Et faute de partenariat, n’hésitez pas à rebondir sur une recommandation.</a:t>
            </a:r>
            <a:endParaRPr lang="fr-FR" sz="1200" dirty="0"/>
          </a:p>
        </p:txBody>
      </p:sp>
      <p:sp>
        <p:nvSpPr>
          <p:cNvPr id="8" name="ZoneTexte 7"/>
          <p:cNvSpPr txBox="1"/>
          <p:nvPr/>
        </p:nvSpPr>
        <p:spPr>
          <a:xfrm>
            <a:off x="1547664" y="3140968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Il faut très rapidement rentrer dans le concret et s’engager sur des </a:t>
            </a:r>
            <a:r>
              <a:rPr lang="fr-FR" sz="1200" dirty="0" smtClean="0"/>
              <a:t>actions concrètes. </a:t>
            </a:r>
            <a:r>
              <a:rPr lang="fr-FR" sz="1200" dirty="0" smtClean="0"/>
              <a:t>N’attendez pas la signature de la convention pour leur demander un dossier TEST. Proposez lui dès le premier rendez-vous. « Ce que je vous propose, c’est de nous tester mutuellement. Quels sont les dossiers en cours que vous souhaiteriez nous confier pour commencer ? »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1547664" y="4653136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 smtClean="0"/>
              <a:t>Idéalement, planifiez une intervention auprès de leur équipe commerciale afin de présenter qui nous sommes et comment nous allons accompagner leurs clients.</a:t>
            </a:r>
          </a:p>
          <a:p>
            <a:pPr algn="just"/>
            <a:r>
              <a:rPr lang="fr-FR" sz="1200" dirty="0" smtClean="0"/>
              <a:t>Vous pouvez également leur proposer de venir se présenter à votre équipe CSF.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179512" y="5517232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 smtClean="0">
                <a:solidFill>
                  <a:schemeClr val="accent6">
                    <a:lumMod val="75000"/>
                  </a:schemeClr>
                </a:solidFill>
              </a:rPr>
              <a:t>Si ces 3 premiers objectifs sont remplis, vous ralentissez le temps d’inertie et pourrez augmenter vos chances de concrétisation et d’activation de ce partenariat. Dans le cas contraire,  il y a peut-être une raison…à creuser!</a:t>
            </a:r>
            <a:endParaRPr lang="fr-FR" sz="1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AutoShape 4" descr="Résultat de recherche d'images pour &quot;partenaire&quot;">
            <a:hlinkClick r:id="rId9"/>
          </p:cNvPr>
          <p:cNvSpPr>
            <a:spLocks noChangeAspect="1" noChangeArrowheads="1"/>
          </p:cNvSpPr>
          <p:nvPr/>
        </p:nvSpPr>
        <p:spPr bwMode="auto">
          <a:xfrm>
            <a:off x="101600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0" name="Picture 6" descr="Image associé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002905"/>
            <a:ext cx="1368152" cy="85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195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387</Words>
  <Application>Microsoft Office PowerPoint</Application>
  <PresentationFormat>Affichage à l'écran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Découverte du partenaire - CONSTRUCTEURS-</vt:lpstr>
      <vt:lpstr>Présentation PowerPoint</vt:lpstr>
    </vt:vector>
  </TitlesOfParts>
  <Company>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aa</dc:creator>
  <cp:lastModifiedBy>aa</cp:lastModifiedBy>
  <cp:revision>9</cp:revision>
  <dcterms:created xsi:type="dcterms:W3CDTF">2019-01-07T15:03:48Z</dcterms:created>
  <dcterms:modified xsi:type="dcterms:W3CDTF">2020-02-28T13:02:50Z</dcterms:modified>
</cp:coreProperties>
</file>