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89" r:id="rId2"/>
  </p:sldMasterIdLst>
  <p:notesMasterIdLst>
    <p:notesMasterId r:id="rId33"/>
  </p:notesMasterIdLst>
  <p:handoutMasterIdLst>
    <p:handoutMasterId r:id="rId34"/>
  </p:handoutMasterIdLst>
  <p:sldIdLst>
    <p:sldId id="635" r:id="rId3"/>
    <p:sldId id="656" r:id="rId4"/>
    <p:sldId id="636" r:id="rId5"/>
    <p:sldId id="309" r:id="rId6"/>
    <p:sldId id="650" r:id="rId7"/>
    <p:sldId id="666" r:id="rId8"/>
    <p:sldId id="603" r:id="rId9"/>
    <p:sldId id="604" r:id="rId10"/>
    <p:sldId id="664" r:id="rId11"/>
    <p:sldId id="605" r:id="rId12"/>
    <p:sldId id="667" r:id="rId13"/>
    <p:sldId id="644" r:id="rId14"/>
    <p:sldId id="645" r:id="rId15"/>
    <p:sldId id="658" r:id="rId16"/>
    <p:sldId id="646" r:id="rId17"/>
    <p:sldId id="641" r:id="rId18"/>
    <p:sldId id="668" r:id="rId19"/>
    <p:sldId id="642" r:id="rId20"/>
    <p:sldId id="643" r:id="rId21"/>
    <p:sldId id="660" r:id="rId22"/>
    <p:sldId id="652" r:id="rId23"/>
    <p:sldId id="649" r:id="rId24"/>
    <p:sldId id="661" r:id="rId25"/>
    <p:sldId id="659" r:id="rId26"/>
    <p:sldId id="662" r:id="rId27"/>
    <p:sldId id="665" r:id="rId28"/>
    <p:sldId id="654" r:id="rId29"/>
    <p:sldId id="669" r:id="rId30"/>
    <p:sldId id="623" r:id="rId31"/>
    <p:sldId id="639" r:id="rId3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FF9900"/>
    <a:srgbClr val="0062A9"/>
    <a:srgbClr val="3333FF"/>
    <a:srgbClr val="CC3399"/>
    <a:srgbClr val="008080"/>
    <a:srgbClr val="00CCFF"/>
    <a:srgbClr val="50F030"/>
    <a:srgbClr val="27F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8" autoAdjust="0"/>
    <p:restoredTop sz="97810" autoAdjust="0"/>
  </p:normalViewPr>
  <p:slideViewPr>
    <p:cSldViewPr>
      <p:cViewPr>
        <p:scale>
          <a:sx n="50" d="100"/>
          <a:sy n="50" d="100"/>
        </p:scale>
        <p:origin x="-418" y="-773"/>
      </p:cViewPr>
      <p:guideLst>
        <p:guide orient="horz" pos="2160"/>
        <p:guide pos="3840"/>
      </p:guideLst>
    </p:cSldViewPr>
  </p:slideViewPr>
  <p:outlineViewPr>
    <p:cViewPr>
      <p:scale>
        <a:sx n="33" d="100"/>
        <a:sy n="33" d="100"/>
      </p:scale>
      <p:origin x="0" y="781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slide" Target="../slides/slide23.xml"/><Relationship Id="rId1" Type="http://schemas.openxmlformats.org/officeDocument/2006/relationships/slide" Target="../slides/slide20.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6854A8-C8DE-487F-AFB9-F7C2A0EF21C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31F08B32-E0E2-4AA4-80B9-5D890F42D57D}">
      <dgm:prSet phldrT="[Texte]" phldr="1"/>
      <dgm:spPr/>
      <dgm:t>
        <a:bodyPr/>
        <a:lstStyle/>
        <a:p>
          <a:endParaRPr lang="fr-FR" dirty="0"/>
        </a:p>
      </dgm:t>
    </dgm:pt>
    <dgm:pt modelId="{35055888-2BAB-4E98-8968-C2FBE4842CEB}" type="parTrans" cxnId="{6209CE7A-EBBD-4C96-AF78-FB22FFCF44F7}">
      <dgm:prSet/>
      <dgm:spPr/>
      <dgm:t>
        <a:bodyPr/>
        <a:lstStyle/>
        <a:p>
          <a:endParaRPr lang="fr-FR"/>
        </a:p>
      </dgm:t>
    </dgm:pt>
    <dgm:pt modelId="{FEAF016D-B120-4F52-9E26-E7E254DA9DEB}" type="sibTrans" cxnId="{6209CE7A-EBBD-4C96-AF78-FB22FFCF44F7}">
      <dgm:prSet/>
      <dgm:spPr/>
      <dgm:t>
        <a:bodyPr/>
        <a:lstStyle/>
        <a:p>
          <a:endParaRPr lang="fr-FR"/>
        </a:p>
      </dgm:t>
    </dgm:pt>
    <dgm:pt modelId="{F50884B1-B640-420C-8B62-3E835CF9CFE4}">
      <dgm:prSet phldrT="[Texte]"/>
      <dgm:spPr/>
      <dgm:t>
        <a:bodyPr/>
        <a:lstStyle/>
        <a:p>
          <a:r>
            <a:rPr lang="fr-FR" dirty="0" smtClean="0"/>
            <a:t>1- Etude capacité d’emprunt</a:t>
          </a:r>
          <a:endParaRPr lang="fr-FR" dirty="0"/>
        </a:p>
      </dgm:t>
    </dgm:pt>
    <dgm:pt modelId="{E2B45A25-E5A9-4AB5-97D3-31DFC4BEEC49}" type="parTrans" cxnId="{A918F0F9-A35E-4AC8-9F87-5DFE600346B6}">
      <dgm:prSet/>
      <dgm:spPr/>
      <dgm:t>
        <a:bodyPr/>
        <a:lstStyle/>
        <a:p>
          <a:endParaRPr lang="fr-FR"/>
        </a:p>
      </dgm:t>
    </dgm:pt>
    <dgm:pt modelId="{97DEBF30-EBA9-4349-A562-F399DD3FC7C0}" type="sibTrans" cxnId="{A918F0F9-A35E-4AC8-9F87-5DFE600346B6}">
      <dgm:prSet/>
      <dgm:spPr/>
      <dgm:t>
        <a:bodyPr/>
        <a:lstStyle/>
        <a:p>
          <a:endParaRPr lang="fr-FR"/>
        </a:p>
      </dgm:t>
    </dgm:pt>
    <dgm:pt modelId="{56466E56-341F-4263-9980-4C94BCE9117C}">
      <dgm:prSet phldrT="[Texte]" phldr="1"/>
      <dgm:spPr/>
      <dgm:t>
        <a:bodyPr/>
        <a:lstStyle/>
        <a:p>
          <a:endParaRPr lang="fr-FR" dirty="0"/>
        </a:p>
      </dgm:t>
    </dgm:pt>
    <dgm:pt modelId="{4CC091CE-3F9C-4EA6-AFE3-640A94136E3A}" type="parTrans" cxnId="{65E7C0E7-19FC-457A-BF26-AE74AF32C25C}">
      <dgm:prSet/>
      <dgm:spPr/>
      <dgm:t>
        <a:bodyPr/>
        <a:lstStyle/>
        <a:p>
          <a:endParaRPr lang="fr-FR"/>
        </a:p>
      </dgm:t>
    </dgm:pt>
    <dgm:pt modelId="{86889EDD-8C19-4307-A7A6-8D9591953843}" type="sibTrans" cxnId="{65E7C0E7-19FC-457A-BF26-AE74AF32C25C}">
      <dgm:prSet/>
      <dgm:spPr/>
      <dgm:t>
        <a:bodyPr/>
        <a:lstStyle/>
        <a:p>
          <a:endParaRPr lang="fr-FR"/>
        </a:p>
      </dgm:t>
    </dgm:pt>
    <dgm:pt modelId="{884FE54D-4F5F-459A-8AC8-2C5693B7EBB7}">
      <dgm:prSet phldrT="[Texte]"/>
      <dgm:spPr/>
      <dgm:t>
        <a:bodyPr/>
        <a:lstStyle/>
        <a:p>
          <a:r>
            <a:rPr lang="fr-FR" dirty="0" smtClean="0"/>
            <a:t>11- Pré-Réception</a:t>
          </a:r>
          <a:endParaRPr lang="fr-FR" dirty="0"/>
        </a:p>
      </dgm:t>
    </dgm:pt>
    <dgm:pt modelId="{87DC173D-28E2-4BC6-8284-57462E8922A4}" type="parTrans" cxnId="{6B918D98-5670-40A2-B95B-D052070DE86D}">
      <dgm:prSet/>
      <dgm:spPr/>
      <dgm:t>
        <a:bodyPr/>
        <a:lstStyle/>
        <a:p>
          <a:endParaRPr lang="fr-FR"/>
        </a:p>
      </dgm:t>
    </dgm:pt>
    <dgm:pt modelId="{C62C5D2B-23FA-40C2-BFC5-D8F0131FDF5D}" type="sibTrans" cxnId="{6B918D98-5670-40A2-B95B-D052070DE86D}">
      <dgm:prSet/>
      <dgm:spPr/>
      <dgm:t>
        <a:bodyPr/>
        <a:lstStyle/>
        <a:p>
          <a:endParaRPr lang="fr-FR"/>
        </a:p>
      </dgm:t>
    </dgm:pt>
    <dgm:pt modelId="{4CE532D1-A4B0-4A61-A4B5-44A5EF2C436F}">
      <dgm:prSet phldrT="[Texte]" phldr="1"/>
      <dgm:spPr/>
      <dgm:t>
        <a:bodyPr/>
        <a:lstStyle/>
        <a:p>
          <a:endParaRPr lang="fr-FR" dirty="0"/>
        </a:p>
      </dgm:t>
    </dgm:pt>
    <dgm:pt modelId="{AED3F4F4-394E-422D-8276-68C32A36F170}" type="parTrans" cxnId="{E20C3F4B-3F83-4BB5-9EBF-50AF2B22CD5B}">
      <dgm:prSet/>
      <dgm:spPr/>
      <dgm:t>
        <a:bodyPr/>
        <a:lstStyle/>
        <a:p>
          <a:endParaRPr lang="fr-FR"/>
        </a:p>
      </dgm:t>
    </dgm:pt>
    <dgm:pt modelId="{7C0CE7D2-2BEF-4813-8394-DC979FAB3BE3}" type="sibTrans" cxnId="{E20C3F4B-3F83-4BB5-9EBF-50AF2B22CD5B}">
      <dgm:prSet/>
      <dgm:spPr/>
      <dgm:t>
        <a:bodyPr/>
        <a:lstStyle/>
        <a:p>
          <a:endParaRPr lang="fr-FR"/>
        </a:p>
      </dgm:t>
    </dgm:pt>
    <dgm:pt modelId="{3C553B20-CA4A-44F3-BA29-D63744813A8B}">
      <dgm:prSet phldrT="[Texte]"/>
      <dgm:spPr/>
      <dgm:t>
        <a:bodyPr/>
        <a:lstStyle/>
        <a:p>
          <a:r>
            <a:rPr lang="fr-FR" dirty="0" smtClean="0"/>
            <a:t>12- Réception et obtention du certificat d’achèvement</a:t>
          </a:r>
          <a:endParaRPr lang="fr-FR" dirty="0"/>
        </a:p>
      </dgm:t>
    </dgm:pt>
    <dgm:pt modelId="{313E57BB-7E55-4C64-9CC7-7BE95127CA53}" type="parTrans" cxnId="{CC7D2E87-4414-47C3-A022-36CEF474A996}">
      <dgm:prSet/>
      <dgm:spPr/>
      <dgm:t>
        <a:bodyPr/>
        <a:lstStyle/>
        <a:p>
          <a:endParaRPr lang="fr-FR"/>
        </a:p>
      </dgm:t>
    </dgm:pt>
    <dgm:pt modelId="{B4FB057E-C80F-481C-B6C9-52509A3E0493}" type="sibTrans" cxnId="{CC7D2E87-4414-47C3-A022-36CEF474A996}">
      <dgm:prSet/>
      <dgm:spPr/>
      <dgm:t>
        <a:bodyPr/>
        <a:lstStyle/>
        <a:p>
          <a:endParaRPr lang="fr-FR"/>
        </a:p>
      </dgm:t>
    </dgm:pt>
    <dgm:pt modelId="{DD648705-C94B-44DD-818A-07899CEDC81F}">
      <dgm:prSet/>
      <dgm:spPr/>
      <dgm:t>
        <a:bodyPr/>
        <a:lstStyle/>
        <a:p>
          <a:endParaRPr lang="fr-FR"/>
        </a:p>
      </dgm:t>
    </dgm:pt>
    <dgm:pt modelId="{219EA479-4D80-41DA-8D71-03E96B79CEFE}" type="parTrans" cxnId="{D460C17C-6788-4400-9FE6-C0A5C07608EE}">
      <dgm:prSet/>
      <dgm:spPr/>
      <dgm:t>
        <a:bodyPr/>
        <a:lstStyle/>
        <a:p>
          <a:endParaRPr lang="fr-FR"/>
        </a:p>
      </dgm:t>
    </dgm:pt>
    <dgm:pt modelId="{86A41B6A-CE06-42C0-A0A6-1D6D2F7C5936}" type="sibTrans" cxnId="{D460C17C-6788-4400-9FE6-C0A5C07608EE}">
      <dgm:prSet/>
      <dgm:spPr/>
      <dgm:t>
        <a:bodyPr/>
        <a:lstStyle/>
        <a:p>
          <a:endParaRPr lang="fr-FR"/>
        </a:p>
      </dgm:t>
    </dgm:pt>
    <dgm:pt modelId="{94BDBCD2-6C5C-4AC2-AD4F-C2D6DEC86947}">
      <dgm:prSet/>
      <dgm:spPr/>
      <dgm:t>
        <a:bodyPr/>
        <a:lstStyle/>
        <a:p>
          <a:endParaRPr lang="fr-FR"/>
        </a:p>
      </dgm:t>
    </dgm:pt>
    <dgm:pt modelId="{988D6B8D-4193-4135-AFA5-81FCCD173243}" type="parTrans" cxnId="{DE6F8F2D-ED7C-494B-8038-1776353C428B}">
      <dgm:prSet/>
      <dgm:spPr/>
      <dgm:t>
        <a:bodyPr/>
        <a:lstStyle/>
        <a:p>
          <a:endParaRPr lang="fr-FR"/>
        </a:p>
      </dgm:t>
    </dgm:pt>
    <dgm:pt modelId="{61592CE8-E4DF-4301-840E-F5430A2BC54A}" type="sibTrans" cxnId="{DE6F8F2D-ED7C-494B-8038-1776353C428B}">
      <dgm:prSet/>
      <dgm:spPr/>
      <dgm:t>
        <a:bodyPr/>
        <a:lstStyle/>
        <a:p>
          <a:endParaRPr lang="fr-FR"/>
        </a:p>
      </dgm:t>
    </dgm:pt>
    <dgm:pt modelId="{D658FADA-478D-41AB-96AA-B261E2EB4C16}">
      <dgm:prSet/>
      <dgm:spPr/>
      <dgm:t>
        <a:bodyPr/>
        <a:lstStyle/>
        <a:p>
          <a:endParaRPr lang="fr-FR"/>
        </a:p>
      </dgm:t>
    </dgm:pt>
    <dgm:pt modelId="{845E7661-5F24-4CA6-957D-15371C2C39E3}" type="parTrans" cxnId="{E355EF95-F4C4-4A85-A2BE-2A4D93A2F481}">
      <dgm:prSet/>
      <dgm:spPr/>
      <dgm:t>
        <a:bodyPr/>
        <a:lstStyle/>
        <a:p>
          <a:endParaRPr lang="fr-FR"/>
        </a:p>
      </dgm:t>
    </dgm:pt>
    <dgm:pt modelId="{39179E44-2E10-4CD4-A391-6895E48723F9}" type="sibTrans" cxnId="{E355EF95-F4C4-4A85-A2BE-2A4D93A2F481}">
      <dgm:prSet/>
      <dgm:spPr/>
      <dgm:t>
        <a:bodyPr/>
        <a:lstStyle/>
        <a:p>
          <a:endParaRPr lang="fr-FR"/>
        </a:p>
      </dgm:t>
    </dgm:pt>
    <dgm:pt modelId="{E384CAFC-128E-42B0-81AA-379044CB4828}">
      <dgm:prSet/>
      <dgm:spPr/>
      <dgm:t>
        <a:bodyPr/>
        <a:lstStyle/>
        <a:p>
          <a:endParaRPr lang="fr-FR"/>
        </a:p>
      </dgm:t>
    </dgm:pt>
    <dgm:pt modelId="{30BE13A8-B890-45FF-9D41-3C3966E02467}" type="parTrans" cxnId="{F0BE4984-CE94-42B0-BAC8-E83313F7F7C1}">
      <dgm:prSet/>
      <dgm:spPr/>
      <dgm:t>
        <a:bodyPr/>
        <a:lstStyle/>
        <a:p>
          <a:endParaRPr lang="fr-FR"/>
        </a:p>
      </dgm:t>
    </dgm:pt>
    <dgm:pt modelId="{E9AA7EAE-16B9-4925-9CB6-FD94E8DC4691}" type="sibTrans" cxnId="{F0BE4984-CE94-42B0-BAC8-E83313F7F7C1}">
      <dgm:prSet/>
      <dgm:spPr/>
      <dgm:t>
        <a:bodyPr/>
        <a:lstStyle/>
        <a:p>
          <a:endParaRPr lang="fr-FR"/>
        </a:p>
      </dgm:t>
    </dgm:pt>
    <dgm:pt modelId="{973AF194-8219-4E2E-BEA4-60BA06D1D38C}">
      <dgm:prSet/>
      <dgm:spPr/>
      <dgm:t>
        <a:bodyPr/>
        <a:lstStyle/>
        <a:p>
          <a:endParaRPr lang="fr-FR"/>
        </a:p>
      </dgm:t>
    </dgm:pt>
    <dgm:pt modelId="{D0637EE6-9D3A-4111-8308-369972C31183}" type="parTrans" cxnId="{09AB97D5-CD1C-4874-8165-29B153037680}">
      <dgm:prSet/>
      <dgm:spPr/>
      <dgm:t>
        <a:bodyPr/>
        <a:lstStyle/>
        <a:p>
          <a:endParaRPr lang="fr-FR"/>
        </a:p>
      </dgm:t>
    </dgm:pt>
    <dgm:pt modelId="{0CAA50B1-9A54-4320-A1DE-3C9B1769D77E}" type="sibTrans" cxnId="{09AB97D5-CD1C-4874-8165-29B153037680}">
      <dgm:prSet/>
      <dgm:spPr/>
      <dgm:t>
        <a:bodyPr/>
        <a:lstStyle/>
        <a:p>
          <a:endParaRPr lang="fr-FR"/>
        </a:p>
      </dgm:t>
    </dgm:pt>
    <dgm:pt modelId="{80739B3B-D02B-42C5-BCE6-33E2246BA3F5}">
      <dgm:prSet/>
      <dgm:spPr/>
      <dgm:t>
        <a:bodyPr/>
        <a:lstStyle/>
        <a:p>
          <a:endParaRPr lang="fr-FR"/>
        </a:p>
      </dgm:t>
    </dgm:pt>
    <dgm:pt modelId="{579D7648-D199-4459-A052-0802A07092E0}" type="parTrans" cxnId="{6680139E-B889-420D-8635-A56672AB444F}">
      <dgm:prSet/>
      <dgm:spPr/>
      <dgm:t>
        <a:bodyPr/>
        <a:lstStyle/>
        <a:p>
          <a:endParaRPr lang="fr-FR"/>
        </a:p>
      </dgm:t>
    </dgm:pt>
    <dgm:pt modelId="{033212E9-9171-4DCF-A68F-5DCA0438C177}" type="sibTrans" cxnId="{6680139E-B889-420D-8635-A56672AB444F}">
      <dgm:prSet/>
      <dgm:spPr/>
      <dgm:t>
        <a:bodyPr/>
        <a:lstStyle/>
        <a:p>
          <a:endParaRPr lang="fr-FR"/>
        </a:p>
      </dgm:t>
    </dgm:pt>
    <dgm:pt modelId="{CB139A3A-A6BA-4D04-90DD-DA69CC68C772}">
      <dgm:prSet/>
      <dgm:spPr/>
      <dgm:t>
        <a:bodyPr/>
        <a:lstStyle/>
        <a:p>
          <a:endParaRPr lang="fr-FR"/>
        </a:p>
      </dgm:t>
    </dgm:pt>
    <dgm:pt modelId="{4E5FCA81-0EA2-4523-BE39-1895F9E76585}" type="parTrans" cxnId="{A69992D7-1CB3-410D-B9D5-F15F5093CE25}">
      <dgm:prSet/>
      <dgm:spPr/>
      <dgm:t>
        <a:bodyPr/>
        <a:lstStyle/>
        <a:p>
          <a:endParaRPr lang="fr-FR"/>
        </a:p>
      </dgm:t>
    </dgm:pt>
    <dgm:pt modelId="{7543D7B2-1B89-48C1-B808-B5F1CAACF0ED}" type="sibTrans" cxnId="{A69992D7-1CB3-410D-B9D5-F15F5093CE25}">
      <dgm:prSet/>
      <dgm:spPr/>
      <dgm:t>
        <a:bodyPr/>
        <a:lstStyle/>
        <a:p>
          <a:endParaRPr lang="fr-FR"/>
        </a:p>
      </dgm:t>
    </dgm:pt>
    <dgm:pt modelId="{0E1FA1F7-B806-4EC4-A615-AF414503D9AF}">
      <dgm:prSet/>
      <dgm:spPr/>
      <dgm:t>
        <a:bodyPr/>
        <a:lstStyle/>
        <a:p>
          <a:endParaRPr lang="fr-FR"/>
        </a:p>
      </dgm:t>
    </dgm:pt>
    <dgm:pt modelId="{E01C30DB-A350-46C8-8D1D-7EC449339909}" type="parTrans" cxnId="{8DD873B8-4F5C-4F56-9B14-EE440541AF25}">
      <dgm:prSet/>
      <dgm:spPr/>
      <dgm:t>
        <a:bodyPr/>
        <a:lstStyle/>
        <a:p>
          <a:endParaRPr lang="fr-FR"/>
        </a:p>
      </dgm:t>
    </dgm:pt>
    <dgm:pt modelId="{34FF7DB9-F731-4713-BC77-09A7030AEC34}" type="sibTrans" cxnId="{8DD873B8-4F5C-4F56-9B14-EE440541AF25}">
      <dgm:prSet/>
      <dgm:spPr/>
      <dgm:t>
        <a:bodyPr/>
        <a:lstStyle/>
        <a:p>
          <a:endParaRPr lang="fr-FR"/>
        </a:p>
      </dgm:t>
    </dgm:pt>
    <dgm:pt modelId="{425F918D-06BA-4766-8DD8-8D6C3C291A8E}">
      <dgm:prSet/>
      <dgm:spPr/>
      <dgm:t>
        <a:bodyPr/>
        <a:lstStyle/>
        <a:p>
          <a:endParaRPr lang="fr-FR"/>
        </a:p>
      </dgm:t>
    </dgm:pt>
    <dgm:pt modelId="{EB3214BE-F4D1-4790-9375-4AD2168B568F}" type="parTrans" cxnId="{60EE2594-4231-497C-9970-6CF08696F264}">
      <dgm:prSet/>
      <dgm:spPr/>
      <dgm:t>
        <a:bodyPr/>
        <a:lstStyle/>
        <a:p>
          <a:endParaRPr lang="fr-FR"/>
        </a:p>
      </dgm:t>
    </dgm:pt>
    <dgm:pt modelId="{1FBDF727-A9D7-45D1-9EC9-88130752E909}" type="sibTrans" cxnId="{60EE2594-4231-497C-9970-6CF08696F264}">
      <dgm:prSet/>
      <dgm:spPr/>
      <dgm:t>
        <a:bodyPr/>
        <a:lstStyle/>
        <a:p>
          <a:endParaRPr lang="fr-FR"/>
        </a:p>
      </dgm:t>
    </dgm:pt>
    <dgm:pt modelId="{62C36798-BA0C-41DB-A47F-8ED980BBC628}">
      <dgm:prSet/>
      <dgm:spPr/>
      <dgm:t>
        <a:bodyPr/>
        <a:lstStyle/>
        <a:p>
          <a:r>
            <a:rPr lang="fr-FR" dirty="0" smtClean="0"/>
            <a:t>2- Recherche terrain</a:t>
          </a:r>
          <a:endParaRPr lang="fr-FR" dirty="0"/>
        </a:p>
      </dgm:t>
    </dgm:pt>
    <dgm:pt modelId="{3B871D5E-10FB-4AA5-B0D6-B4F41B585536}" type="parTrans" cxnId="{BC043DB7-104F-4A28-9820-5DEACA2DC51C}">
      <dgm:prSet/>
      <dgm:spPr/>
      <dgm:t>
        <a:bodyPr/>
        <a:lstStyle/>
        <a:p>
          <a:endParaRPr lang="fr-FR"/>
        </a:p>
      </dgm:t>
    </dgm:pt>
    <dgm:pt modelId="{FF94EBEE-F247-465F-8324-C179A33EB561}" type="sibTrans" cxnId="{BC043DB7-104F-4A28-9820-5DEACA2DC51C}">
      <dgm:prSet/>
      <dgm:spPr/>
      <dgm:t>
        <a:bodyPr/>
        <a:lstStyle/>
        <a:p>
          <a:endParaRPr lang="fr-FR"/>
        </a:p>
      </dgm:t>
    </dgm:pt>
    <dgm:pt modelId="{65A6D26E-E80C-4A32-9340-ED01CCB8FBC0}">
      <dgm:prSet/>
      <dgm:spPr/>
      <dgm:t>
        <a:bodyPr/>
        <a:lstStyle/>
        <a:p>
          <a:r>
            <a:rPr lang="fr-FR" dirty="0" smtClean="0"/>
            <a:t>3- Avant-projet</a:t>
          </a:r>
          <a:endParaRPr lang="fr-FR" dirty="0"/>
        </a:p>
      </dgm:t>
    </dgm:pt>
    <dgm:pt modelId="{AE499BC7-3F78-4E17-99F0-A60E8D4AD9F2}" type="parTrans" cxnId="{6A907603-0115-4758-946D-F9BA46E939B9}">
      <dgm:prSet/>
      <dgm:spPr/>
      <dgm:t>
        <a:bodyPr/>
        <a:lstStyle/>
        <a:p>
          <a:endParaRPr lang="fr-FR"/>
        </a:p>
      </dgm:t>
    </dgm:pt>
    <dgm:pt modelId="{696DF368-0644-4305-8084-1C4579C94BD2}" type="sibTrans" cxnId="{6A907603-0115-4758-946D-F9BA46E939B9}">
      <dgm:prSet/>
      <dgm:spPr/>
      <dgm:t>
        <a:bodyPr/>
        <a:lstStyle/>
        <a:p>
          <a:endParaRPr lang="fr-FR"/>
        </a:p>
      </dgm:t>
    </dgm:pt>
    <dgm:pt modelId="{E107FE57-C6A8-47D8-848C-1913CD88EBC8}">
      <dgm:prSet/>
      <dgm:spPr/>
      <dgm:t>
        <a:bodyPr/>
        <a:lstStyle/>
        <a:p>
          <a:r>
            <a:rPr lang="fr-FR" dirty="0" smtClean="0"/>
            <a:t>4- Devis travaux réservés</a:t>
          </a:r>
          <a:endParaRPr lang="fr-FR" dirty="0"/>
        </a:p>
      </dgm:t>
    </dgm:pt>
    <dgm:pt modelId="{163E452F-0CA0-4D47-AFCE-3158A8948074}" type="parTrans" cxnId="{01DBA60E-A770-4181-823F-72687E72D6E8}">
      <dgm:prSet/>
      <dgm:spPr/>
      <dgm:t>
        <a:bodyPr/>
        <a:lstStyle/>
        <a:p>
          <a:endParaRPr lang="fr-FR"/>
        </a:p>
      </dgm:t>
    </dgm:pt>
    <dgm:pt modelId="{62FD45D9-F2B5-43F4-A217-6A590087A54F}" type="sibTrans" cxnId="{01DBA60E-A770-4181-823F-72687E72D6E8}">
      <dgm:prSet/>
      <dgm:spPr/>
      <dgm:t>
        <a:bodyPr/>
        <a:lstStyle/>
        <a:p>
          <a:endParaRPr lang="fr-FR"/>
        </a:p>
      </dgm:t>
    </dgm:pt>
    <dgm:pt modelId="{B3EDD792-296C-476F-B739-2D7823B3B5B4}">
      <dgm:prSet/>
      <dgm:spPr/>
      <dgm:t>
        <a:bodyPr/>
        <a:lstStyle/>
        <a:p>
          <a:r>
            <a:rPr lang="fr-FR" dirty="0" smtClean="0"/>
            <a:t>5- Permis de construire</a:t>
          </a:r>
          <a:endParaRPr lang="fr-FR" dirty="0"/>
        </a:p>
      </dgm:t>
    </dgm:pt>
    <dgm:pt modelId="{ED99963A-4029-41C6-A9CF-BEF891BCDD6D}" type="parTrans" cxnId="{3440C391-964B-4637-BB8F-695D85143D5D}">
      <dgm:prSet/>
      <dgm:spPr/>
      <dgm:t>
        <a:bodyPr/>
        <a:lstStyle/>
        <a:p>
          <a:endParaRPr lang="fr-FR"/>
        </a:p>
      </dgm:t>
    </dgm:pt>
    <dgm:pt modelId="{7B86CC96-F2D9-49C7-8D05-C468153AFAFE}" type="sibTrans" cxnId="{3440C391-964B-4637-BB8F-695D85143D5D}">
      <dgm:prSet/>
      <dgm:spPr/>
      <dgm:t>
        <a:bodyPr/>
        <a:lstStyle/>
        <a:p>
          <a:endParaRPr lang="fr-FR"/>
        </a:p>
      </dgm:t>
    </dgm:pt>
    <dgm:pt modelId="{43182F1E-7AD8-4E5D-A00A-B663A65BB678}">
      <dgm:prSet/>
      <dgm:spPr/>
      <dgm:t>
        <a:bodyPr/>
        <a:lstStyle/>
        <a:p>
          <a:r>
            <a:rPr lang="fr-FR" dirty="0" smtClean="0"/>
            <a:t>6- Finalisation Garanties et assurances</a:t>
          </a:r>
          <a:endParaRPr lang="fr-FR" dirty="0"/>
        </a:p>
      </dgm:t>
    </dgm:pt>
    <dgm:pt modelId="{B883FE89-F99C-4873-A112-A267557D110D}" type="parTrans" cxnId="{3C2E3C12-A3A0-41B3-B4DA-C40D5AAE4058}">
      <dgm:prSet/>
      <dgm:spPr/>
      <dgm:t>
        <a:bodyPr/>
        <a:lstStyle/>
        <a:p>
          <a:endParaRPr lang="fr-FR"/>
        </a:p>
      </dgm:t>
    </dgm:pt>
    <dgm:pt modelId="{DF10079E-EF1F-468B-8D91-4B2498F0F68A}" type="sibTrans" cxnId="{3C2E3C12-A3A0-41B3-B4DA-C40D5AAE4058}">
      <dgm:prSet/>
      <dgm:spPr/>
      <dgm:t>
        <a:bodyPr/>
        <a:lstStyle/>
        <a:p>
          <a:endParaRPr lang="fr-FR"/>
        </a:p>
      </dgm:t>
    </dgm:pt>
    <dgm:pt modelId="{DFF9B193-68F4-421C-9F89-47356E945223}">
      <dgm:prSet/>
      <dgm:spPr/>
      <dgm:t>
        <a:bodyPr/>
        <a:lstStyle/>
        <a:p>
          <a:r>
            <a:rPr lang="fr-FR" dirty="0" smtClean="0"/>
            <a:t>7- Obtention du prêt</a:t>
          </a:r>
          <a:endParaRPr lang="fr-FR" dirty="0"/>
        </a:p>
      </dgm:t>
    </dgm:pt>
    <dgm:pt modelId="{44797A73-2187-4197-80A9-678D6CF47139}" type="parTrans" cxnId="{4D69DE93-A1DC-4F89-BB44-8430EDDFC667}">
      <dgm:prSet/>
      <dgm:spPr/>
      <dgm:t>
        <a:bodyPr/>
        <a:lstStyle/>
        <a:p>
          <a:endParaRPr lang="fr-FR"/>
        </a:p>
      </dgm:t>
    </dgm:pt>
    <dgm:pt modelId="{8D54C2EE-E494-4FF4-901E-0B9383C9979F}" type="sibTrans" cxnId="{4D69DE93-A1DC-4F89-BB44-8430EDDFC667}">
      <dgm:prSet/>
      <dgm:spPr/>
      <dgm:t>
        <a:bodyPr/>
        <a:lstStyle/>
        <a:p>
          <a:endParaRPr lang="fr-FR"/>
        </a:p>
      </dgm:t>
    </dgm:pt>
    <dgm:pt modelId="{DFD934AF-0664-4293-942A-F7F039BF6439}">
      <dgm:prSet/>
      <dgm:spPr/>
      <dgm:t>
        <a:bodyPr/>
        <a:lstStyle/>
        <a:p>
          <a:r>
            <a:rPr lang="fr-FR" dirty="0" smtClean="0"/>
            <a:t>8- Achat du terrain</a:t>
          </a:r>
          <a:endParaRPr lang="fr-FR" dirty="0"/>
        </a:p>
      </dgm:t>
    </dgm:pt>
    <dgm:pt modelId="{6EF84B48-7C70-4580-B4F6-AC975007A7A8}" type="parTrans" cxnId="{079BF934-3E8D-48BE-A55B-D18C52F15CB3}">
      <dgm:prSet/>
      <dgm:spPr/>
      <dgm:t>
        <a:bodyPr/>
        <a:lstStyle/>
        <a:p>
          <a:endParaRPr lang="fr-FR"/>
        </a:p>
      </dgm:t>
    </dgm:pt>
    <dgm:pt modelId="{0620E231-1CCD-4EE5-AC84-744940A1279C}" type="sibTrans" cxnId="{079BF934-3E8D-48BE-A55B-D18C52F15CB3}">
      <dgm:prSet/>
      <dgm:spPr/>
      <dgm:t>
        <a:bodyPr/>
        <a:lstStyle/>
        <a:p>
          <a:endParaRPr lang="fr-FR"/>
        </a:p>
      </dgm:t>
    </dgm:pt>
    <dgm:pt modelId="{28291438-CACE-48CA-8B53-3F6B3A67F751}">
      <dgm:prSet/>
      <dgm:spPr/>
      <dgm:t>
        <a:bodyPr/>
        <a:lstStyle/>
        <a:p>
          <a:r>
            <a:rPr lang="fr-FR" dirty="0" smtClean="0"/>
            <a:t>9- Démarrage des travaux</a:t>
          </a:r>
          <a:endParaRPr lang="fr-FR" dirty="0"/>
        </a:p>
      </dgm:t>
    </dgm:pt>
    <dgm:pt modelId="{B493C588-8C89-477E-B37B-A758228C6715}" type="parTrans" cxnId="{2834F147-B705-406F-A8F1-0A66F0737265}">
      <dgm:prSet/>
      <dgm:spPr/>
      <dgm:t>
        <a:bodyPr/>
        <a:lstStyle/>
        <a:p>
          <a:endParaRPr lang="fr-FR"/>
        </a:p>
      </dgm:t>
    </dgm:pt>
    <dgm:pt modelId="{CEEBC562-9488-49B0-BEDC-84C7F42DC75C}" type="sibTrans" cxnId="{2834F147-B705-406F-A8F1-0A66F0737265}">
      <dgm:prSet/>
      <dgm:spPr/>
      <dgm:t>
        <a:bodyPr/>
        <a:lstStyle/>
        <a:p>
          <a:endParaRPr lang="fr-FR"/>
        </a:p>
      </dgm:t>
    </dgm:pt>
    <dgm:pt modelId="{103F1BF1-78C5-42FA-BD5A-24D852B8FF3E}">
      <dgm:prSet/>
      <dgm:spPr/>
      <dgm:t>
        <a:bodyPr/>
        <a:lstStyle/>
        <a:p>
          <a:r>
            <a:rPr lang="fr-FR" dirty="0" smtClean="0"/>
            <a:t>10- Suivi des travaux</a:t>
          </a:r>
          <a:endParaRPr lang="fr-FR" dirty="0"/>
        </a:p>
      </dgm:t>
    </dgm:pt>
    <dgm:pt modelId="{CFDB84C9-2046-4D98-9A40-C3CA85C5DACC}" type="parTrans" cxnId="{796B8921-E48A-4102-A914-D6E5A205E664}">
      <dgm:prSet/>
      <dgm:spPr/>
      <dgm:t>
        <a:bodyPr/>
        <a:lstStyle/>
        <a:p>
          <a:endParaRPr lang="fr-FR"/>
        </a:p>
      </dgm:t>
    </dgm:pt>
    <dgm:pt modelId="{2326B696-1D74-49A4-89F3-188D6DA6E623}" type="sibTrans" cxnId="{796B8921-E48A-4102-A914-D6E5A205E664}">
      <dgm:prSet/>
      <dgm:spPr/>
      <dgm:t>
        <a:bodyPr/>
        <a:lstStyle/>
        <a:p>
          <a:endParaRPr lang="fr-FR"/>
        </a:p>
      </dgm:t>
    </dgm:pt>
    <dgm:pt modelId="{362E0802-66AB-4315-B368-B115696CDFB9}" type="pres">
      <dgm:prSet presAssocID="{CF6854A8-C8DE-487F-AFB9-F7C2A0EF21CB}" presName="linearFlow" presStyleCnt="0">
        <dgm:presLayoutVars>
          <dgm:dir/>
          <dgm:animLvl val="lvl"/>
          <dgm:resizeHandles val="exact"/>
        </dgm:presLayoutVars>
      </dgm:prSet>
      <dgm:spPr/>
      <dgm:t>
        <a:bodyPr/>
        <a:lstStyle/>
        <a:p>
          <a:endParaRPr lang="fr-FR"/>
        </a:p>
      </dgm:t>
    </dgm:pt>
    <dgm:pt modelId="{C693012E-DF8A-48BB-AADF-B97CADE63CA3}" type="pres">
      <dgm:prSet presAssocID="{31F08B32-E0E2-4AA4-80B9-5D890F42D57D}" presName="composite" presStyleCnt="0"/>
      <dgm:spPr/>
    </dgm:pt>
    <dgm:pt modelId="{A35C89CA-32CC-46A9-B94C-B3B4399008C7}" type="pres">
      <dgm:prSet presAssocID="{31F08B32-E0E2-4AA4-80B9-5D890F42D57D}" presName="parentText" presStyleLbl="alignNode1" presStyleIdx="0" presStyleCnt="12">
        <dgm:presLayoutVars>
          <dgm:chMax val="1"/>
          <dgm:bulletEnabled val="1"/>
        </dgm:presLayoutVars>
      </dgm:prSet>
      <dgm:spPr/>
      <dgm:t>
        <a:bodyPr/>
        <a:lstStyle/>
        <a:p>
          <a:endParaRPr lang="fr-FR"/>
        </a:p>
      </dgm:t>
    </dgm:pt>
    <dgm:pt modelId="{30144D1F-EEA3-4549-8750-1B1935A8D8B9}" type="pres">
      <dgm:prSet presAssocID="{31F08B32-E0E2-4AA4-80B9-5D890F42D57D}" presName="descendantText" presStyleLbl="alignAcc1" presStyleIdx="0" presStyleCnt="12">
        <dgm:presLayoutVars>
          <dgm:bulletEnabled val="1"/>
        </dgm:presLayoutVars>
      </dgm:prSet>
      <dgm:spPr/>
      <dgm:t>
        <a:bodyPr/>
        <a:lstStyle/>
        <a:p>
          <a:endParaRPr lang="fr-FR"/>
        </a:p>
      </dgm:t>
    </dgm:pt>
    <dgm:pt modelId="{BFA86195-63CF-400E-A6CB-6B3FE353C47F}" type="pres">
      <dgm:prSet presAssocID="{FEAF016D-B120-4F52-9E26-E7E254DA9DEB}" presName="sp" presStyleCnt="0"/>
      <dgm:spPr/>
    </dgm:pt>
    <dgm:pt modelId="{CDC1FFDA-4657-4329-BD6C-49A9AEFCA9B9}" type="pres">
      <dgm:prSet presAssocID="{DD648705-C94B-44DD-818A-07899CEDC81F}" presName="composite" presStyleCnt="0"/>
      <dgm:spPr/>
    </dgm:pt>
    <dgm:pt modelId="{6E56F9B8-1383-48EF-A1C5-8775A869AE58}" type="pres">
      <dgm:prSet presAssocID="{DD648705-C94B-44DD-818A-07899CEDC81F}" presName="parentText" presStyleLbl="alignNode1" presStyleIdx="1" presStyleCnt="12">
        <dgm:presLayoutVars>
          <dgm:chMax val="1"/>
          <dgm:bulletEnabled val="1"/>
        </dgm:presLayoutVars>
      </dgm:prSet>
      <dgm:spPr/>
      <dgm:t>
        <a:bodyPr/>
        <a:lstStyle/>
        <a:p>
          <a:endParaRPr lang="fr-FR"/>
        </a:p>
      </dgm:t>
    </dgm:pt>
    <dgm:pt modelId="{E62A7177-578A-4E24-ADAE-AE73B48E7666}" type="pres">
      <dgm:prSet presAssocID="{DD648705-C94B-44DD-818A-07899CEDC81F}" presName="descendantText" presStyleLbl="alignAcc1" presStyleIdx="1" presStyleCnt="12">
        <dgm:presLayoutVars>
          <dgm:bulletEnabled val="1"/>
        </dgm:presLayoutVars>
      </dgm:prSet>
      <dgm:spPr/>
      <dgm:t>
        <a:bodyPr/>
        <a:lstStyle/>
        <a:p>
          <a:endParaRPr lang="fr-FR"/>
        </a:p>
      </dgm:t>
    </dgm:pt>
    <dgm:pt modelId="{C3EF3165-83FF-44D2-955B-0976964D5E62}" type="pres">
      <dgm:prSet presAssocID="{86A41B6A-CE06-42C0-A0A6-1D6D2F7C5936}" presName="sp" presStyleCnt="0"/>
      <dgm:spPr/>
    </dgm:pt>
    <dgm:pt modelId="{EADC80FE-6CC6-4D91-8717-1BD918F9884F}" type="pres">
      <dgm:prSet presAssocID="{94BDBCD2-6C5C-4AC2-AD4F-C2D6DEC86947}" presName="composite" presStyleCnt="0"/>
      <dgm:spPr/>
    </dgm:pt>
    <dgm:pt modelId="{90E574C2-0BC1-478C-9F8F-F1A36A6BFDC4}" type="pres">
      <dgm:prSet presAssocID="{94BDBCD2-6C5C-4AC2-AD4F-C2D6DEC86947}" presName="parentText" presStyleLbl="alignNode1" presStyleIdx="2" presStyleCnt="12">
        <dgm:presLayoutVars>
          <dgm:chMax val="1"/>
          <dgm:bulletEnabled val="1"/>
        </dgm:presLayoutVars>
      </dgm:prSet>
      <dgm:spPr/>
      <dgm:t>
        <a:bodyPr/>
        <a:lstStyle/>
        <a:p>
          <a:endParaRPr lang="fr-FR"/>
        </a:p>
      </dgm:t>
    </dgm:pt>
    <dgm:pt modelId="{180CA389-58A7-4CA0-B8B2-561B8A443596}" type="pres">
      <dgm:prSet presAssocID="{94BDBCD2-6C5C-4AC2-AD4F-C2D6DEC86947}" presName="descendantText" presStyleLbl="alignAcc1" presStyleIdx="2" presStyleCnt="12">
        <dgm:presLayoutVars>
          <dgm:bulletEnabled val="1"/>
        </dgm:presLayoutVars>
      </dgm:prSet>
      <dgm:spPr/>
      <dgm:t>
        <a:bodyPr/>
        <a:lstStyle/>
        <a:p>
          <a:endParaRPr lang="fr-FR"/>
        </a:p>
      </dgm:t>
    </dgm:pt>
    <dgm:pt modelId="{2FF864EB-1426-4AB8-B279-1A8858AD47E9}" type="pres">
      <dgm:prSet presAssocID="{61592CE8-E4DF-4301-840E-F5430A2BC54A}" presName="sp" presStyleCnt="0"/>
      <dgm:spPr/>
    </dgm:pt>
    <dgm:pt modelId="{50725FFF-9055-486F-AC55-7ACAF74FD30D}" type="pres">
      <dgm:prSet presAssocID="{D658FADA-478D-41AB-96AA-B261E2EB4C16}" presName="composite" presStyleCnt="0"/>
      <dgm:spPr/>
    </dgm:pt>
    <dgm:pt modelId="{BA86F611-222E-41BD-B3B5-0F05B7ECE5EE}" type="pres">
      <dgm:prSet presAssocID="{D658FADA-478D-41AB-96AA-B261E2EB4C16}" presName="parentText" presStyleLbl="alignNode1" presStyleIdx="3" presStyleCnt="12">
        <dgm:presLayoutVars>
          <dgm:chMax val="1"/>
          <dgm:bulletEnabled val="1"/>
        </dgm:presLayoutVars>
      </dgm:prSet>
      <dgm:spPr/>
      <dgm:t>
        <a:bodyPr/>
        <a:lstStyle/>
        <a:p>
          <a:endParaRPr lang="fr-FR"/>
        </a:p>
      </dgm:t>
    </dgm:pt>
    <dgm:pt modelId="{8B9902A3-87B2-415E-9BA7-FABE32D2651B}" type="pres">
      <dgm:prSet presAssocID="{D658FADA-478D-41AB-96AA-B261E2EB4C16}" presName="descendantText" presStyleLbl="alignAcc1" presStyleIdx="3" presStyleCnt="12">
        <dgm:presLayoutVars>
          <dgm:bulletEnabled val="1"/>
        </dgm:presLayoutVars>
      </dgm:prSet>
      <dgm:spPr/>
      <dgm:t>
        <a:bodyPr/>
        <a:lstStyle/>
        <a:p>
          <a:endParaRPr lang="fr-FR"/>
        </a:p>
      </dgm:t>
    </dgm:pt>
    <dgm:pt modelId="{C3FED72C-520D-45FF-A820-75D682A45183}" type="pres">
      <dgm:prSet presAssocID="{39179E44-2E10-4CD4-A391-6895E48723F9}" presName="sp" presStyleCnt="0"/>
      <dgm:spPr/>
    </dgm:pt>
    <dgm:pt modelId="{24AB6147-C459-4D94-88AA-D234F7A2C1E3}" type="pres">
      <dgm:prSet presAssocID="{E384CAFC-128E-42B0-81AA-379044CB4828}" presName="composite" presStyleCnt="0"/>
      <dgm:spPr/>
    </dgm:pt>
    <dgm:pt modelId="{15E28312-770A-48DC-A68E-9937200D3A61}" type="pres">
      <dgm:prSet presAssocID="{E384CAFC-128E-42B0-81AA-379044CB4828}" presName="parentText" presStyleLbl="alignNode1" presStyleIdx="4" presStyleCnt="12">
        <dgm:presLayoutVars>
          <dgm:chMax val="1"/>
          <dgm:bulletEnabled val="1"/>
        </dgm:presLayoutVars>
      </dgm:prSet>
      <dgm:spPr/>
      <dgm:t>
        <a:bodyPr/>
        <a:lstStyle/>
        <a:p>
          <a:endParaRPr lang="fr-FR"/>
        </a:p>
      </dgm:t>
    </dgm:pt>
    <dgm:pt modelId="{4F8B54C2-D595-4B4D-9AD2-AF6125B28C49}" type="pres">
      <dgm:prSet presAssocID="{E384CAFC-128E-42B0-81AA-379044CB4828}" presName="descendantText" presStyleLbl="alignAcc1" presStyleIdx="4" presStyleCnt="12">
        <dgm:presLayoutVars>
          <dgm:bulletEnabled val="1"/>
        </dgm:presLayoutVars>
      </dgm:prSet>
      <dgm:spPr/>
      <dgm:t>
        <a:bodyPr/>
        <a:lstStyle/>
        <a:p>
          <a:endParaRPr lang="fr-FR"/>
        </a:p>
      </dgm:t>
    </dgm:pt>
    <dgm:pt modelId="{61A748AE-AD78-4D39-BE69-33706FC480B5}" type="pres">
      <dgm:prSet presAssocID="{E9AA7EAE-16B9-4925-9CB6-FD94E8DC4691}" presName="sp" presStyleCnt="0"/>
      <dgm:spPr/>
    </dgm:pt>
    <dgm:pt modelId="{C3555415-B138-4B37-BB77-111F10DAA319}" type="pres">
      <dgm:prSet presAssocID="{973AF194-8219-4E2E-BEA4-60BA06D1D38C}" presName="composite" presStyleCnt="0"/>
      <dgm:spPr/>
    </dgm:pt>
    <dgm:pt modelId="{8AEBE1A7-862B-470D-9C6B-D9C587B53C7B}" type="pres">
      <dgm:prSet presAssocID="{973AF194-8219-4E2E-BEA4-60BA06D1D38C}" presName="parentText" presStyleLbl="alignNode1" presStyleIdx="5" presStyleCnt="12">
        <dgm:presLayoutVars>
          <dgm:chMax val="1"/>
          <dgm:bulletEnabled val="1"/>
        </dgm:presLayoutVars>
      </dgm:prSet>
      <dgm:spPr/>
      <dgm:t>
        <a:bodyPr/>
        <a:lstStyle/>
        <a:p>
          <a:endParaRPr lang="fr-FR"/>
        </a:p>
      </dgm:t>
    </dgm:pt>
    <dgm:pt modelId="{33D00F6F-ADB3-4B9F-B4B5-A526CE18EA71}" type="pres">
      <dgm:prSet presAssocID="{973AF194-8219-4E2E-BEA4-60BA06D1D38C}" presName="descendantText" presStyleLbl="alignAcc1" presStyleIdx="5" presStyleCnt="12">
        <dgm:presLayoutVars>
          <dgm:bulletEnabled val="1"/>
        </dgm:presLayoutVars>
      </dgm:prSet>
      <dgm:spPr/>
      <dgm:t>
        <a:bodyPr/>
        <a:lstStyle/>
        <a:p>
          <a:endParaRPr lang="fr-FR"/>
        </a:p>
      </dgm:t>
    </dgm:pt>
    <dgm:pt modelId="{44717E33-9101-4E51-A100-109BC5F24A91}" type="pres">
      <dgm:prSet presAssocID="{0CAA50B1-9A54-4320-A1DE-3C9B1769D77E}" presName="sp" presStyleCnt="0"/>
      <dgm:spPr/>
    </dgm:pt>
    <dgm:pt modelId="{4356C946-6833-42E8-8CA3-9594574C010D}" type="pres">
      <dgm:prSet presAssocID="{80739B3B-D02B-42C5-BCE6-33E2246BA3F5}" presName="composite" presStyleCnt="0"/>
      <dgm:spPr/>
    </dgm:pt>
    <dgm:pt modelId="{A439CC19-0A1C-4D25-B222-B882054435E9}" type="pres">
      <dgm:prSet presAssocID="{80739B3B-D02B-42C5-BCE6-33E2246BA3F5}" presName="parentText" presStyleLbl="alignNode1" presStyleIdx="6" presStyleCnt="12">
        <dgm:presLayoutVars>
          <dgm:chMax val="1"/>
          <dgm:bulletEnabled val="1"/>
        </dgm:presLayoutVars>
      </dgm:prSet>
      <dgm:spPr/>
      <dgm:t>
        <a:bodyPr/>
        <a:lstStyle/>
        <a:p>
          <a:endParaRPr lang="fr-FR"/>
        </a:p>
      </dgm:t>
    </dgm:pt>
    <dgm:pt modelId="{1E2D16DA-E808-469F-915A-78A624C110E7}" type="pres">
      <dgm:prSet presAssocID="{80739B3B-D02B-42C5-BCE6-33E2246BA3F5}" presName="descendantText" presStyleLbl="alignAcc1" presStyleIdx="6" presStyleCnt="12">
        <dgm:presLayoutVars>
          <dgm:bulletEnabled val="1"/>
        </dgm:presLayoutVars>
      </dgm:prSet>
      <dgm:spPr/>
      <dgm:t>
        <a:bodyPr/>
        <a:lstStyle/>
        <a:p>
          <a:endParaRPr lang="fr-FR"/>
        </a:p>
      </dgm:t>
    </dgm:pt>
    <dgm:pt modelId="{5D8D9CF8-F9FB-4747-BB2F-F3452FF5C43D}" type="pres">
      <dgm:prSet presAssocID="{033212E9-9171-4DCF-A68F-5DCA0438C177}" presName="sp" presStyleCnt="0"/>
      <dgm:spPr/>
    </dgm:pt>
    <dgm:pt modelId="{6841013A-2383-4CC8-81E0-99A32B2A6874}" type="pres">
      <dgm:prSet presAssocID="{CB139A3A-A6BA-4D04-90DD-DA69CC68C772}" presName="composite" presStyleCnt="0"/>
      <dgm:spPr/>
    </dgm:pt>
    <dgm:pt modelId="{F4EDDDFC-544A-4CBE-8D57-1C92F9FB41F8}" type="pres">
      <dgm:prSet presAssocID="{CB139A3A-A6BA-4D04-90DD-DA69CC68C772}" presName="parentText" presStyleLbl="alignNode1" presStyleIdx="7" presStyleCnt="12">
        <dgm:presLayoutVars>
          <dgm:chMax val="1"/>
          <dgm:bulletEnabled val="1"/>
        </dgm:presLayoutVars>
      </dgm:prSet>
      <dgm:spPr/>
      <dgm:t>
        <a:bodyPr/>
        <a:lstStyle/>
        <a:p>
          <a:endParaRPr lang="fr-FR"/>
        </a:p>
      </dgm:t>
    </dgm:pt>
    <dgm:pt modelId="{732994CA-F226-4841-AC36-5D52694624D7}" type="pres">
      <dgm:prSet presAssocID="{CB139A3A-A6BA-4D04-90DD-DA69CC68C772}" presName="descendantText" presStyleLbl="alignAcc1" presStyleIdx="7" presStyleCnt="12">
        <dgm:presLayoutVars>
          <dgm:bulletEnabled val="1"/>
        </dgm:presLayoutVars>
      </dgm:prSet>
      <dgm:spPr/>
      <dgm:t>
        <a:bodyPr/>
        <a:lstStyle/>
        <a:p>
          <a:endParaRPr lang="fr-FR"/>
        </a:p>
      </dgm:t>
    </dgm:pt>
    <dgm:pt modelId="{CE096CE6-E191-4040-BE48-64634B345379}" type="pres">
      <dgm:prSet presAssocID="{7543D7B2-1B89-48C1-B808-B5F1CAACF0ED}" presName="sp" presStyleCnt="0"/>
      <dgm:spPr/>
    </dgm:pt>
    <dgm:pt modelId="{C23EDD55-2A3A-4595-98E7-EA7C3086D3A9}" type="pres">
      <dgm:prSet presAssocID="{0E1FA1F7-B806-4EC4-A615-AF414503D9AF}" presName="composite" presStyleCnt="0"/>
      <dgm:spPr/>
    </dgm:pt>
    <dgm:pt modelId="{E4A96415-4F55-475E-B7C1-5C08E8911D33}" type="pres">
      <dgm:prSet presAssocID="{0E1FA1F7-B806-4EC4-A615-AF414503D9AF}" presName="parentText" presStyleLbl="alignNode1" presStyleIdx="8" presStyleCnt="12">
        <dgm:presLayoutVars>
          <dgm:chMax val="1"/>
          <dgm:bulletEnabled val="1"/>
        </dgm:presLayoutVars>
      </dgm:prSet>
      <dgm:spPr/>
      <dgm:t>
        <a:bodyPr/>
        <a:lstStyle/>
        <a:p>
          <a:endParaRPr lang="fr-FR"/>
        </a:p>
      </dgm:t>
    </dgm:pt>
    <dgm:pt modelId="{B36470E1-3D80-422D-B82E-6814E348F0B1}" type="pres">
      <dgm:prSet presAssocID="{0E1FA1F7-B806-4EC4-A615-AF414503D9AF}" presName="descendantText" presStyleLbl="alignAcc1" presStyleIdx="8" presStyleCnt="12">
        <dgm:presLayoutVars>
          <dgm:bulletEnabled val="1"/>
        </dgm:presLayoutVars>
      </dgm:prSet>
      <dgm:spPr/>
      <dgm:t>
        <a:bodyPr/>
        <a:lstStyle/>
        <a:p>
          <a:endParaRPr lang="fr-FR"/>
        </a:p>
      </dgm:t>
    </dgm:pt>
    <dgm:pt modelId="{A8596774-A482-44D5-BA3E-EFA7F05AB1D0}" type="pres">
      <dgm:prSet presAssocID="{34FF7DB9-F731-4713-BC77-09A7030AEC34}" presName="sp" presStyleCnt="0"/>
      <dgm:spPr/>
    </dgm:pt>
    <dgm:pt modelId="{60806C05-14B2-46B3-9D3C-45F41F7AFEA9}" type="pres">
      <dgm:prSet presAssocID="{425F918D-06BA-4766-8DD8-8D6C3C291A8E}" presName="composite" presStyleCnt="0"/>
      <dgm:spPr/>
    </dgm:pt>
    <dgm:pt modelId="{8B7588A4-69A0-4B1B-92C0-2761202D352B}" type="pres">
      <dgm:prSet presAssocID="{425F918D-06BA-4766-8DD8-8D6C3C291A8E}" presName="parentText" presStyleLbl="alignNode1" presStyleIdx="9" presStyleCnt="12">
        <dgm:presLayoutVars>
          <dgm:chMax val="1"/>
          <dgm:bulletEnabled val="1"/>
        </dgm:presLayoutVars>
      </dgm:prSet>
      <dgm:spPr/>
      <dgm:t>
        <a:bodyPr/>
        <a:lstStyle/>
        <a:p>
          <a:endParaRPr lang="fr-FR"/>
        </a:p>
      </dgm:t>
    </dgm:pt>
    <dgm:pt modelId="{F0FBDE73-BF1C-4726-B3CE-9813543E92C3}" type="pres">
      <dgm:prSet presAssocID="{425F918D-06BA-4766-8DD8-8D6C3C291A8E}" presName="descendantText" presStyleLbl="alignAcc1" presStyleIdx="9" presStyleCnt="12">
        <dgm:presLayoutVars>
          <dgm:bulletEnabled val="1"/>
        </dgm:presLayoutVars>
      </dgm:prSet>
      <dgm:spPr/>
      <dgm:t>
        <a:bodyPr/>
        <a:lstStyle/>
        <a:p>
          <a:endParaRPr lang="fr-FR"/>
        </a:p>
      </dgm:t>
    </dgm:pt>
    <dgm:pt modelId="{7C4ED570-EF11-4149-BBF2-3D34FE55C076}" type="pres">
      <dgm:prSet presAssocID="{1FBDF727-A9D7-45D1-9EC9-88130752E909}" presName="sp" presStyleCnt="0"/>
      <dgm:spPr/>
    </dgm:pt>
    <dgm:pt modelId="{753500F2-24B1-4940-B63A-AC657D0DD1B6}" type="pres">
      <dgm:prSet presAssocID="{56466E56-341F-4263-9980-4C94BCE9117C}" presName="composite" presStyleCnt="0"/>
      <dgm:spPr/>
    </dgm:pt>
    <dgm:pt modelId="{46C19B40-6B17-47FC-9D7D-D8B2D6903A37}" type="pres">
      <dgm:prSet presAssocID="{56466E56-341F-4263-9980-4C94BCE9117C}" presName="parentText" presStyleLbl="alignNode1" presStyleIdx="10" presStyleCnt="12">
        <dgm:presLayoutVars>
          <dgm:chMax val="1"/>
          <dgm:bulletEnabled val="1"/>
        </dgm:presLayoutVars>
      </dgm:prSet>
      <dgm:spPr/>
      <dgm:t>
        <a:bodyPr/>
        <a:lstStyle/>
        <a:p>
          <a:endParaRPr lang="fr-FR"/>
        </a:p>
      </dgm:t>
    </dgm:pt>
    <dgm:pt modelId="{B9683361-D293-4FBE-A63A-2C109B08B70F}" type="pres">
      <dgm:prSet presAssocID="{56466E56-341F-4263-9980-4C94BCE9117C}" presName="descendantText" presStyleLbl="alignAcc1" presStyleIdx="10" presStyleCnt="12">
        <dgm:presLayoutVars>
          <dgm:bulletEnabled val="1"/>
        </dgm:presLayoutVars>
      </dgm:prSet>
      <dgm:spPr/>
      <dgm:t>
        <a:bodyPr/>
        <a:lstStyle/>
        <a:p>
          <a:endParaRPr lang="fr-FR"/>
        </a:p>
      </dgm:t>
    </dgm:pt>
    <dgm:pt modelId="{231F8313-FE71-40ED-9D8B-1DA63CC3DE1A}" type="pres">
      <dgm:prSet presAssocID="{86889EDD-8C19-4307-A7A6-8D9591953843}" presName="sp" presStyleCnt="0"/>
      <dgm:spPr/>
    </dgm:pt>
    <dgm:pt modelId="{03B02AB3-7A99-4BCF-B76A-9568FDF9EC4A}" type="pres">
      <dgm:prSet presAssocID="{4CE532D1-A4B0-4A61-A4B5-44A5EF2C436F}" presName="composite" presStyleCnt="0"/>
      <dgm:spPr/>
    </dgm:pt>
    <dgm:pt modelId="{6240CC59-0EB3-4A22-8F8D-BA776CC8ACD8}" type="pres">
      <dgm:prSet presAssocID="{4CE532D1-A4B0-4A61-A4B5-44A5EF2C436F}" presName="parentText" presStyleLbl="alignNode1" presStyleIdx="11" presStyleCnt="12">
        <dgm:presLayoutVars>
          <dgm:chMax val="1"/>
          <dgm:bulletEnabled val="1"/>
        </dgm:presLayoutVars>
      </dgm:prSet>
      <dgm:spPr/>
      <dgm:t>
        <a:bodyPr/>
        <a:lstStyle/>
        <a:p>
          <a:endParaRPr lang="fr-FR"/>
        </a:p>
      </dgm:t>
    </dgm:pt>
    <dgm:pt modelId="{F74E7CA3-973F-4068-9FD6-322824C4702D}" type="pres">
      <dgm:prSet presAssocID="{4CE532D1-A4B0-4A61-A4B5-44A5EF2C436F}" presName="descendantText" presStyleLbl="alignAcc1" presStyleIdx="11" presStyleCnt="12">
        <dgm:presLayoutVars>
          <dgm:bulletEnabled val="1"/>
        </dgm:presLayoutVars>
      </dgm:prSet>
      <dgm:spPr/>
      <dgm:t>
        <a:bodyPr/>
        <a:lstStyle/>
        <a:p>
          <a:endParaRPr lang="fr-FR"/>
        </a:p>
      </dgm:t>
    </dgm:pt>
  </dgm:ptLst>
  <dgm:cxnLst>
    <dgm:cxn modelId="{C32C3BF6-C00B-471F-93C5-A2E90C41466F}" type="presOf" srcId="{56466E56-341F-4263-9980-4C94BCE9117C}" destId="{46C19B40-6B17-47FC-9D7D-D8B2D6903A37}" srcOrd="0" destOrd="0" presId="urn:microsoft.com/office/officeart/2005/8/layout/chevron2"/>
    <dgm:cxn modelId="{04E24FA6-A926-41FE-AC5E-47309C309024}" type="presOf" srcId="{4CE532D1-A4B0-4A61-A4B5-44A5EF2C436F}" destId="{6240CC59-0EB3-4A22-8F8D-BA776CC8ACD8}" srcOrd="0" destOrd="0" presId="urn:microsoft.com/office/officeart/2005/8/layout/chevron2"/>
    <dgm:cxn modelId="{D884A1C8-C839-4EAF-B0A2-90718286BD8A}" type="presOf" srcId="{80739B3B-D02B-42C5-BCE6-33E2246BA3F5}" destId="{A439CC19-0A1C-4D25-B222-B882054435E9}" srcOrd="0" destOrd="0" presId="urn:microsoft.com/office/officeart/2005/8/layout/chevron2"/>
    <dgm:cxn modelId="{60EE2594-4231-497C-9970-6CF08696F264}" srcId="{CF6854A8-C8DE-487F-AFB9-F7C2A0EF21CB}" destId="{425F918D-06BA-4766-8DD8-8D6C3C291A8E}" srcOrd="9" destOrd="0" parTransId="{EB3214BE-F4D1-4790-9375-4AD2168B568F}" sibTransId="{1FBDF727-A9D7-45D1-9EC9-88130752E909}"/>
    <dgm:cxn modelId="{09AB97D5-CD1C-4874-8165-29B153037680}" srcId="{CF6854A8-C8DE-487F-AFB9-F7C2A0EF21CB}" destId="{973AF194-8219-4E2E-BEA4-60BA06D1D38C}" srcOrd="5" destOrd="0" parTransId="{D0637EE6-9D3A-4111-8308-369972C31183}" sibTransId="{0CAA50B1-9A54-4320-A1DE-3C9B1769D77E}"/>
    <dgm:cxn modelId="{6680139E-B889-420D-8635-A56672AB444F}" srcId="{CF6854A8-C8DE-487F-AFB9-F7C2A0EF21CB}" destId="{80739B3B-D02B-42C5-BCE6-33E2246BA3F5}" srcOrd="6" destOrd="0" parTransId="{579D7648-D199-4459-A052-0802A07092E0}" sibTransId="{033212E9-9171-4DCF-A68F-5DCA0438C177}"/>
    <dgm:cxn modelId="{01DBA60E-A770-4181-823F-72687E72D6E8}" srcId="{D658FADA-478D-41AB-96AA-B261E2EB4C16}" destId="{E107FE57-C6A8-47D8-848C-1913CD88EBC8}" srcOrd="0" destOrd="0" parTransId="{163E452F-0CA0-4D47-AFCE-3158A8948074}" sibTransId="{62FD45D9-F2B5-43F4-A217-6A590087A54F}"/>
    <dgm:cxn modelId="{E20C3F4B-3F83-4BB5-9EBF-50AF2B22CD5B}" srcId="{CF6854A8-C8DE-487F-AFB9-F7C2A0EF21CB}" destId="{4CE532D1-A4B0-4A61-A4B5-44A5EF2C436F}" srcOrd="11" destOrd="0" parTransId="{AED3F4F4-394E-422D-8276-68C32A36F170}" sibTransId="{7C0CE7D2-2BEF-4813-8394-DC979FAB3BE3}"/>
    <dgm:cxn modelId="{AEE0FAB2-F79A-49B9-9B58-EF5A8B6AED57}" type="presOf" srcId="{65A6D26E-E80C-4A32-9340-ED01CCB8FBC0}" destId="{180CA389-58A7-4CA0-B8B2-561B8A443596}" srcOrd="0" destOrd="0" presId="urn:microsoft.com/office/officeart/2005/8/layout/chevron2"/>
    <dgm:cxn modelId="{4D69DE93-A1DC-4F89-BB44-8430EDDFC667}" srcId="{80739B3B-D02B-42C5-BCE6-33E2246BA3F5}" destId="{DFF9B193-68F4-421C-9F89-47356E945223}" srcOrd="0" destOrd="0" parTransId="{44797A73-2187-4197-80A9-678D6CF47139}" sibTransId="{8D54C2EE-E494-4FF4-901E-0B9383C9979F}"/>
    <dgm:cxn modelId="{E73E19F4-F593-41E0-894E-7667186BE6C1}" type="presOf" srcId="{43182F1E-7AD8-4E5D-A00A-B663A65BB678}" destId="{33D00F6F-ADB3-4B9F-B4B5-A526CE18EA71}" srcOrd="0" destOrd="0" presId="urn:microsoft.com/office/officeart/2005/8/layout/chevron2"/>
    <dgm:cxn modelId="{6B918D98-5670-40A2-B95B-D052070DE86D}" srcId="{56466E56-341F-4263-9980-4C94BCE9117C}" destId="{884FE54D-4F5F-459A-8AC8-2C5693B7EBB7}" srcOrd="0" destOrd="0" parTransId="{87DC173D-28E2-4BC6-8284-57462E8922A4}" sibTransId="{C62C5D2B-23FA-40C2-BFC5-D8F0131FDF5D}"/>
    <dgm:cxn modelId="{65E7C0E7-19FC-457A-BF26-AE74AF32C25C}" srcId="{CF6854A8-C8DE-487F-AFB9-F7C2A0EF21CB}" destId="{56466E56-341F-4263-9980-4C94BCE9117C}" srcOrd="10" destOrd="0" parTransId="{4CC091CE-3F9C-4EA6-AFE3-640A94136E3A}" sibTransId="{86889EDD-8C19-4307-A7A6-8D9591953843}"/>
    <dgm:cxn modelId="{E1295323-1460-4ED7-84FE-EB6E7DBDA5C9}" type="presOf" srcId="{31F08B32-E0E2-4AA4-80B9-5D890F42D57D}" destId="{A35C89CA-32CC-46A9-B94C-B3B4399008C7}" srcOrd="0" destOrd="0" presId="urn:microsoft.com/office/officeart/2005/8/layout/chevron2"/>
    <dgm:cxn modelId="{5D250D05-A55C-4A1F-8997-C9FD7E1AA5DC}" type="presOf" srcId="{94BDBCD2-6C5C-4AC2-AD4F-C2D6DEC86947}" destId="{90E574C2-0BC1-478C-9F8F-F1A36A6BFDC4}" srcOrd="0" destOrd="0" presId="urn:microsoft.com/office/officeart/2005/8/layout/chevron2"/>
    <dgm:cxn modelId="{3440C391-964B-4637-BB8F-695D85143D5D}" srcId="{E384CAFC-128E-42B0-81AA-379044CB4828}" destId="{B3EDD792-296C-476F-B739-2D7823B3B5B4}" srcOrd="0" destOrd="0" parTransId="{ED99963A-4029-41C6-A9CF-BEF891BCDD6D}" sibTransId="{7B86CC96-F2D9-49C7-8D05-C468153AFAFE}"/>
    <dgm:cxn modelId="{42F05731-8946-40F2-B10B-750CB05397D4}" type="presOf" srcId="{CF6854A8-C8DE-487F-AFB9-F7C2A0EF21CB}" destId="{362E0802-66AB-4315-B368-B115696CDFB9}" srcOrd="0" destOrd="0" presId="urn:microsoft.com/office/officeart/2005/8/layout/chevron2"/>
    <dgm:cxn modelId="{BE141AFB-77EE-433C-9DF5-CE516953393A}" type="presOf" srcId="{DFF9B193-68F4-421C-9F89-47356E945223}" destId="{1E2D16DA-E808-469F-915A-78A624C110E7}" srcOrd="0" destOrd="0" presId="urn:microsoft.com/office/officeart/2005/8/layout/chevron2"/>
    <dgm:cxn modelId="{079BF934-3E8D-48BE-A55B-D18C52F15CB3}" srcId="{CB139A3A-A6BA-4D04-90DD-DA69CC68C772}" destId="{DFD934AF-0664-4293-942A-F7F039BF6439}" srcOrd="0" destOrd="0" parTransId="{6EF84B48-7C70-4580-B4F6-AC975007A7A8}" sibTransId="{0620E231-1CCD-4EE5-AC84-744940A1279C}"/>
    <dgm:cxn modelId="{FA647AEE-AE8F-48AC-9860-E1947C9B4B70}" type="presOf" srcId="{DFD934AF-0664-4293-942A-F7F039BF6439}" destId="{732994CA-F226-4841-AC36-5D52694624D7}" srcOrd="0" destOrd="0" presId="urn:microsoft.com/office/officeart/2005/8/layout/chevron2"/>
    <dgm:cxn modelId="{189E4E87-E0C1-432C-A0B7-1BA557E7EC03}" type="presOf" srcId="{884FE54D-4F5F-459A-8AC8-2C5693B7EBB7}" destId="{B9683361-D293-4FBE-A63A-2C109B08B70F}" srcOrd="0" destOrd="0" presId="urn:microsoft.com/office/officeart/2005/8/layout/chevron2"/>
    <dgm:cxn modelId="{70ED1574-E0BB-4456-9497-7928361E76D9}" type="presOf" srcId="{425F918D-06BA-4766-8DD8-8D6C3C291A8E}" destId="{8B7588A4-69A0-4B1B-92C0-2761202D352B}" srcOrd="0" destOrd="0" presId="urn:microsoft.com/office/officeart/2005/8/layout/chevron2"/>
    <dgm:cxn modelId="{F4218781-F6CB-4102-9248-22EF174D5BE8}" type="presOf" srcId="{D658FADA-478D-41AB-96AA-B261E2EB4C16}" destId="{BA86F611-222E-41BD-B3B5-0F05B7ECE5EE}" srcOrd="0" destOrd="0" presId="urn:microsoft.com/office/officeart/2005/8/layout/chevron2"/>
    <dgm:cxn modelId="{A9F18E86-DC8F-44A6-AB0C-4CF54C75140E}" type="presOf" srcId="{E107FE57-C6A8-47D8-848C-1913CD88EBC8}" destId="{8B9902A3-87B2-415E-9BA7-FABE32D2651B}" srcOrd="0" destOrd="0" presId="urn:microsoft.com/office/officeart/2005/8/layout/chevron2"/>
    <dgm:cxn modelId="{76EBDE51-9470-48D9-AFEC-9650B0579BD4}" type="presOf" srcId="{62C36798-BA0C-41DB-A47F-8ED980BBC628}" destId="{E62A7177-578A-4E24-ADAE-AE73B48E7666}" srcOrd="0" destOrd="0" presId="urn:microsoft.com/office/officeart/2005/8/layout/chevron2"/>
    <dgm:cxn modelId="{754FAD86-4B56-4A06-BF18-786BD7E0E87C}" type="presOf" srcId="{0E1FA1F7-B806-4EC4-A615-AF414503D9AF}" destId="{E4A96415-4F55-475E-B7C1-5C08E8911D33}" srcOrd="0" destOrd="0" presId="urn:microsoft.com/office/officeart/2005/8/layout/chevron2"/>
    <dgm:cxn modelId="{49C048DF-AFB6-453C-828E-D9B62AD2CF67}" type="presOf" srcId="{973AF194-8219-4E2E-BEA4-60BA06D1D38C}" destId="{8AEBE1A7-862B-470D-9C6B-D9C587B53C7B}" srcOrd="0" destOrd="0" presId="urn:microsoft.com/office/officeart/2005/8/layout/chevron2"/>
    <dgm:cxn modelId="{6209CE7A-EBBD-4C96-AF78-FB22FFCF44F7}" srcId="{CF6854A8-C8DE-487F-AFB9-F7C2A0EF21CB}" destId="{31F08B32-E0E2-4AA4-80B9-5D890F42D57D}" srcOrd="0" destOrd="0" parTransId="{35055888-2BAB-4E98-8968-C2FBE4842CEB}" sibTransId="{FEAF016D-B120-4F52-9E26-E7E254DA9DEB}"/>
    <dgm:cxn modelId="{A918F0F9-A35E-4AC8-9F87-5DFE600346B6}" srcId="{31F08B32-E0E2-4AA4-80B9-5D890F42D57D}" destId="{F50884B1-B640-420C-8B62-3E835CF9CFE4}" srcOrd="0" destOrd="0" parTransId="{E2B45A25-E5A9-4AB5-97D3-31DFC4BEEC49}" sibTransId="{97DEBF30-EBA9-4349-A562-F399DD3FC7C0}"/>
    <dgm:cxn modelId="{3C2E3C12-A3A0-41B3-B4DA-C40D5AAE4058}" srcId="{973AF194-8219-4E2E-BEA4-60BA06D1D38C}" destId="{43182F1E-7AD8-4E5D-A00A-B663A65BB678}" srcOrd="0" destOrd="0" parTransId="{B883FE89-F99C-4873-A112-A267557D110D}" sibTransId="{DF10079E-EF1F-468B-8D91-4B2498F0F68A}"/>
    <dgm:cxn modelId="{D460C17C-6788-4400-9FE6-C0A5C07608EE}" srcId="{CF6854A8-C8DE-487F-AFB9-F7C2A0EF21CB}" destId="{DD648705-C94B-44DD-818A-07899CEDC81F}" srcOrd="1" destOrd="0" parTransId="{219EA479-4D80-41DA-8D71-03E96B79CEFE}" sibTransId="{86A41B6A-CE06-42C0-A0A6-1D6D2F7C5936}"/>
    <dgm:cxn modelId="{9F768CE0-C040-4852-A14D-E28AD8CF83A3}" type="presOf" srcId="{F50884B1-B640-420C-8B62-3E835CF9CFE4}" destId="{30144D1F-EEA3-4549-8750-1B1935A8D8B9}" srcOrd="0" destOrd="0" presId="urn:microsoft.com/office/officeart/2005/8/layout/chevron2"/>
    <dgm:cxn modelId="{DE6F8F2D-ED7C-494B-8038-1776353C428B}" srcId="{CF6854A8-C8DE-487F-AFB9-F7C2A0EF21CB}" destId="{94BDBCD2-6C5C-4AC2-AD4F-C2D6DEC86947}" srcOrd="2" destOrd="0" parTransId="{988D6B8D-4193-4135-AFA5-81FCCD173243}" sibTransId="{61592CE8-E4DF-4301-840E-F5430A2BC54A}"/>
    <dgm:cxn modelId="{8498CEC0-D1A3-45A6-A717-327C35FC6F2B}" type="presOf" srcId="{3C553B20-CA4A-44F3-BA29-D63744813A8B}" destId="{F74E7CA3-973F-4068-9FD6-322824C4702D}" srcOrd="0" destOrd="0" presId="urn:microsoft.com/office/officeart/2005/8/layout/chevron2"/>
    <dgm:cxn modelId="{8DD873B8-4F5C-4F56-9B14-EE440541AF25}" srcId="{CF6854A8-C8DE-487F-AFB9-F7C2A0EF21CB}" destId="{0E1FA1F7-B806-4EC4-A615-AF414503D9AF}" srcOrd="8" destOrd="0" parTransId="{E01C30DB-A350-46C8-8D1D-7EC449339909}" sibTransId="{34FF7DB9-F731-4713-BC77-09A7030AEC34}"/>
    <dgm:cxn modelId="{284758FB-5C96-4176-940D-E6628CF6E9DF}" type="presOf" srcId="{103F1BF1-78C5-42FA-BD5A-24D852B8FF3E}" destId="{F0FBDE73-BF1C-4726-B3CE-9813543E92C3}" srcOrd="0" destOrd="0" presId="urn:microsoft.com/office/officeart/2005/8/layout/chevron2"/>
    <dgm:cxn modelId="{796B8921-E48A-4102-A914-D6E5A205E664}" srcId="{425F918D-06BA-4766-8DD8-8D6C3C291A8E}" destId="{103F1BF1-78C5-42FA-BD5A-24D852B8FF3E}" srcOrd="0" destOrd="0" parTransId="{CFDB84C9-2046-4D98-9A40-C3CA85C5DACC}" sibTransId="{2326B696-1D74-49A4-89F3-188D6DA6E623}"/>
    <dgm:cxn modelId="{E355EF95-F4C4-4A85-A2BE-2A4D93A2F481}" srcId="{CF6854A8-C8DE-487F-AFB9-F7C2A0EF21CB}" destId="{D658FADA-478D-41AB-96AA-B261E2EB4C16}" srcOrd="3" destOrd="0" parTransId="{845E7661-5F24-4CA6-957D-15371C2C39E3}" sibTransId="{39179E44-2E10-4CD4-A391-6895E48723F9}"/>
    <dgm:cxn modelId="{BC043DB7-104F-4A28-9820-5DEACA2DC51C}" srcId="{DD648705-C94B-44DD-818A-07899CEDC81F}" destId="{62C36798-BA0C-41DB-A47F-8ED980BBC628}" srcOrd="0" destOrd="0" parTransId="{3B871D5E-10FB-4AA5-B0D6-B4F41B585536}" sibTransId="{FF94EBEE-F247-465F-8324-C179A33EB561}"/>
    <dgm:cxn modelId="{89EA33C4-E5BD-468E-BE08-4A66CAB0E6D2}" type="presOf" srcId="{DD648705-C94B-44DD-818A-07899CEDC81F}" destId="{6E56F9B8-1383-48EF-A1C5-8775A869AE58}" srcOrd="0" destOrd="0" presId="urn:microsoft.com/office/officeart/2005/8/layout/chevron2"/>
    <dgm:cxn modelId="{F0BE4984-CE94-42B0-BAC8-E83313F7F7C1}" srcId="{CF6854A8-C8DE-487F-AFB9-F7C2A0EF21CB}" destId="{E384CAFC-128E-42B0-81AA-379044CB4828}" srcOrd="4" destOrd="0" parTransId="{30BE13A8-B890-45FF-9D41-3C3966E02467}" sibTransId="{E9AA7EAE-16B9-4925-9CB6-FD94E8DC4691}"/>
    <dgm:cxn modelId="{6A907603-0115-4758-946D-F9BA46E939B9}" srcId="{94BDBCD2-6C5C-4AC2-AD4F-C2D6DEC86947}" destId="{65A6D26E-E80C-4A32-9340-ED01CCB8FBC0}" srcOrd="0" destOrd="0" parTransId="{AE499BC7-3F78-4E17-99F0-A60E8D4AD9F2}" sibTransId="{696DF368-0644-4305-8084-1C4579C94BD2}"/>
    <dgm:cxn modelId="{A69992D7-1CB3-410D-B9D5-F15F5093CE25}" srcId="{CF6854A8-C8DE-487F-AFB9-F7C2A0EF21CB}" destId="{CB139A3A-A6BA-4D04-90DD-DA69CC68C772}" srcOrd="7" destOrd="0" parTransId="{4E5FCA81-0EA2-4523-BE39-1895F9E76585}" sibTransId="{7543D7B2-1B89-48C1-B808-B5F1CAACF0ED}"/>
    <dgm:cxn modelId="{AE1BC279-4F56-4DC0-8296-34154383BE87}" type="presOf" srcId="{B3EDD792-296C-476F-B739-2D7823B3B5B4}" destId="{4F8B54C2-D595-4B4D-9AD2-AF6125B28C49}" srcOrd="0" destOrd="0" presId="urn:microsoft.com/office/officeart/2005/8/layout/chevron2"/>
    <dgm:cxn modelId="{CC7D2E87-4414-47C3-A022-36CEF474A996}" srcId="{4CE532D1-A4B0-4A61-A4B5-44A5EF2C436F}" destId="{3C553B20-CA4A-44F3-BA29-D63744813A8B}" srcOrd="0" destOrd="0" parTransId="{313E57BB-7E55-4C64-9CC7-7BE95127CA53}" sibTransId="{B4FB057E-C80F-481C-B6C9-52509A3E0493}"/>
    <dgm:cxn modelId="{F34EEE4D-82A2-4645-9888-3E2716FE9499}" type="presOf" srcId="{CB139A3A-A6BA-4D04-90DD-DA69CC68C772}" destId="{F4EDDDFC-544A-4CBE-8D57-1C92F9FB41F8}" srcOrd="0" destOrd="0" presId="urn:microsoft.com/office/officeart/2005/8/layout/chevron2"/>
    <dgm:cxn modelId="{2834F147-B705-406F-A8F1-0A66F0737265}" srcId="{0E1FA1F7-B806-4EC4-A615-AF414503D9AF}" destId="{28291438-CACE-48CA-8B53-3F6B3A67F751}" srcOrd="0" destOrd="0" parTransId="{B493C588-8C89-477E-B37B-A758228C6715}" sibTransId="{CEEBC562-9488-49B0-BEDC-84C7F42DC75C}"/>
    <dgm:cxn modelId="{6F6E8E7B-2A80-447A-876A-56FA761B29C9}" type="presOf" srcId="{28291438-CACE-48CA-8B53-3F6B3A67F751}" destId="{B36470E1-3D80-422D-B82E-6814E348F0B1}" srcOrd="0" destOrd="0" presId="urn:microsoft.com/office/officeart/2005/8/layout/chevron2"/>
    <dgm:cxn modelId="{3D3A8965-A266-4AB6-B290-105FE045794D}" type="presOf" srcId="{E384CAFC-128E-42B0-81AA-379044CB4828}" destId="{15E28312-770A-48DC-A68E-9937200D3A61}" srcOrd="0" destOrd="0" presId="urn:microsoft.com/office/officeart/2005/8/layout/chevron2"/>
    <dgm:cxn modelId="{F47E5604-CEEA-4B39-A7A5-4A556CACFE1E}" type="presParOf" srcId="{362E0802-66AB-4315-B368-B115696CDFB9}" destId="{C693012E-DF8A-48BB-AADF-B97CADE63CA3}" srcOrd="0" destOrd="0" presId="urn:microsoft.com/office/officeart/2005/8/layout/chevron2"/>
    <dgm:cxn modelId="{7C873051-2212-4447-BA47-ACF1C8E65925}" type="presParOf" srcId="{C693012E-DF8A-48BB-AADF-B97CADE63CA3}" destId="{A35C89CA-32CC-46A9-B94C-B3B4399008C7}" srcOrd="0" destOrd="0" presId="urn:microsoft.com/office/officeart/2005/8/layout/chevron2"/>
    <dgm:cxn modelId="{36D6C709-FD18-47D6-84EE-1D6D9A2BAED2}" type="presParOf" srcId="{C693012E-DF8A-48BB-AADF-B97CADE63CA3}" destId="{30144D1F-EEA3-4549-8750-1B1935A8D8B9}" srcOrd="1" destOrd="0" presId="urn:microsoft.com/office/officeart/2005/8/layout/chevron2"/>
    <dgm:cxn modelId="{93EF2080-CC05-4D58-9C54-A94922BFEF84}" type="presParOf" srcId="{362E0802-66AB-4315-B368-B115696CDFB9}" destId="{BFA86195-63CF-400E-A6CB-6B3FE353C47F}" srcOrd="1" destOrd="0" presId="urn:microsoft.com/office/officeart/2005/8/layout/chevron2"/>
    <dgm:cxn modelId="{BA1FEBA2-CDA4-46DC-8F68-BE0B0465B733}" type="presParOf" srcId="{362E0802-66AB-4315-B368-B115696CDFB9}" destId="{CDC1FFDA-4657-4329-BD6C-49A9AEFCA9B9}" srcOrd="2" destOrd="0" presId="urn:microsoft.com/office/officeart/2005/8/layout/chevron2"/>
    <dgm:cxn modelId="{118DE4D1-0B14-4D13-A91A-3B47E325D5C3}" type="presParOf" srcId="{CDC1FFDA-4657-4329-BD6C-49A9AEFCA9B9}" destId="{6E56F9B8-1383-48EF-A1C5-8775A869AE58}" srcOrd="0" destOrd="0" presId="urn:microsoft.com/office/officeart/2005/8/layout/chevron2"/>
    <dgm:cxn modelId="{16822F53-5053-49EB-B755-7696C21D390F}" type="presParOf" srcId="{CDC1FFDA-4657-4329-BD6C-49A9AEFCA9B9}" destId="{E62A7177-578A-4E24-ADAE-AE73B48E7666}" srcOrd="1" destOrd="0" presId="urn:microsoft.com/office/officeart/2005/8/layout/chevron2"/>
    <dgm:cxn modelId="{53E80A8F-4E70-4055-A66C-3D38BCEF2FD3}" type="presParOf" srcId="{362E0802-66AB-4315-B368-B115696CDFB9}" destId="{C3EF3165-83FF-44D2-955B-0976964D5E62}" srcOrd="3" destOrd="0" presId="urn:microsoft.com/office/officeart/2005/8/layout/chevron2"/>
    <dgm:cxn modelId="{758FDEFD-CBE2-4B5F-94EA-B3FE9E3FC7B3}" type="presParOf" srcId="{362E0802-66AB-4315-B368-B115696CDFB9}" destId="{EADC80FE-6CC6-4D91-8717-1BD918F9884F}" srcOrd="4" destOrd="0" presId="urn:microsoft.com/office/officeart/2005/8/layout/chevron2"/>
    <dgm:cxn modelId="{63809838-751D-424E-99C0-D48384D29E72}" type="presParOf" srcId="{EADC80FE-6CC6-4D91-8717-1BD918F9884F}" destId="{90E574C2-0BC1-478C-9F8F-F1A36A6BFDC4}" srcOrd="0" destOrd="0" presId="urn:microsoft.com/office/officeart/2005/8/layout/chevron2"/>
    <dgm:cxn modelId="{D22BFA20-9CA2-470A-8420-C24EC33AB6E1}" type="presParOf" srcId="{EADC80FE-6CC6-4D91-8717-1BD918F9884F}" destId="{180CA389-58A7-4CA0-B8B2-561B8A443596}" srcOrd="1" destOrd="0" presId="urn:microsoft.com/office/officeart/2005/8/layout/chevron2"/>
    <dgm:cxn modelId="{CBAD19F2-6205-45FC-AF47-8417CB86731D}" type="presParOf" srcId="{362E0802-66AB-4315-B368-B115696CDFB9}" destId="{2FF864EB-1426-4AB8-B279-1A8858AD47E9}" srcOrd="5" destOrd="0" presId="urn:microsoft.com/office/officeart/2005/8/layout/chevron2"/>
    <dgm:cxn modelId="{A74BC0CD-CF37-4B70-90BB-D90BAEE43FEC}" type="presParOf" srcId="{362E0802-66AB-4315-B368-B115696CDFB9}" destId="{50725FFF-9055-486F-AC55-7ACAF74FD30D}" srcOrd="6" destOrd="0" presId="urn:microsoft.com/office/officeart/2005/8/layout/chevron2"/>
    <dgm:cxn modelId="{611FAADF-9F54-495D-9E2E-EB29F4D6B632}" type="presParOf" srcId="{50725FFF-9055-486F-AC55-7ACAF74FD30D}" destId="{BA86F611-222E-41BD-B3B5-0F05B7ECE5EE}" srcOrd="0" destOrd="0" presId="urn:microsoft.com/office/officeart/2005/8/layout/chevron2"/>
    <dgm:cxn modelId="{CC66A3A9-2BF6-4F89-BB2D-F60CDEF87CF5}" type="presParOf" srcId="{50725FFF-9055-486F-AC55-7ACAF74FD30D}" destId="{8B9902A3-87B2-415E-9BA7-FABE32D2651B}" srcOrd="1" destOrd="0" presId="urn:microsoft.com/office/officeart/2005/8/layout/chevron2"/>
    <dgm:cxn modelId="{4BB237BB-89D7-4AA3-AEA3-A8E5BC041C23}" type="presParOf" srcId="{362E0802-66AB-4315-B368-B115696CDFB9}" destId="{C3FED72C-520D-45FF-A820-75D682A45183}" srcOrd="7" destOrd="0" presId="urn:microsoft.com/office/officeart/2005/8/layout/chevron2"/>
    <dgm:cxn modelId="{87291E84-87C8-4996-BB52-A877824A9601}" type="presParOf" srcId="{362E0802-66AB-4315-B368-B115696CDFB9}" destId="{24AB6147-C459-4D94-88AA-D234F7A2C1E3}" srcOrd="8" destOrd="0" presId="urn:microsoft.com/office/officeart/2005/8/layout/chevron2"/>
    <dgm:cxn modelId="{75D0B135-1CE4-4762-B6D9-5C0178D78658}" type="presParOf" srcId="{24AB6147-C459-4D94-88AA-D234F7A2C1E3}" destId="{15E28312-770A-48DC-A68E-9937200D3A61}" srcOrd="0" destOrd="0" presId="urn:microsoft.com/office/officeart/2005/8/layout/chevron2"/>
    <dgm:cxn modelId="{83E3A565-ADD3-4616-A5B7-2CAF77DAF13E}" type="presParOf" srcId="{24AB6147-C459-4D94-88AA-D234F7A2C1E3}" destId="{4F8B54C2-D595-4B4D-9AD2-AF6125B28C49}" srcOrd="1" destOrd="0" presId="urn:microsoft.com/office/officeart/2005/8/layout/chevron2"/>
    <dgm:cxn modelId="{2BCD9094-5803-48E8-905C-C41C0451B254}" type="presParOf" srcId="{362E0802-66AB-4315-B368-B115696CDFB9}" destId="{61A748AE-AD78-4D39-BE69-33706FC480B5}" srcOrd="9" destOrd="0" presId="urn:microsoft.com/office/officeart/2005/8/layout/chevron2"/>
    <dgm:cxn modelId="{6A9B4249-29D6-47A2-B6CF-5A23692D71DB}" type="presParOf" srcId="{362E0802-66AB-4315-B368-B115696CDFB9}" destId="{C3555415-B138-4B37-BB77-111F10DAA319}" srcOrd="10" destOrd="0" presId="urn:microsoft.com/office/officeart/2005/8/layout/chevron2"/>
    <dgm:cxn modelId="{C78B4F44-AB62-4ECD-BC43-D6FC39665114}" type="presParOf" srcId="{C3555415-B138-4B37-BB77-111F10DAA319}" destId="{8AEBE1A7-862B-470D-9C6B-D9C587B53C7B}" srcOrd="0" destOrd="0" presId="urn:microsoft.com/office/officeart/2005/8/layout/chevron2"/>
    <dgm:cxn modelId="{D17C0D3C-009A-49B5-A84B-3DD9F33FA0A5}" type="presParOf" srcId="{C3555415-B138-4B37-BB77-111F10DAA319}" destId="{33D00F6F-ADB3-4B9F-B4B5-A526CE18EA71}" srcOrd="1" destOrd="0" presId="urn:microsoft.com/office/officeart/2005/8/layout/chevron2"/>
    <dgm:cxn modelId="{CD71BFFF-D8EC-4FE7-98AD-744122D3357C}" type="presParOf" srcId="{362E0802-66AB-4315-B368-B115696CDFB9}" destId="{44717E33-9101-4E51-A100-109BC5F24A91}" srcOrd="11" destOrd="0" presId="urn:microsoft.com/office/officeart/2005/8/layout/chevron2"/>
    <dgm:cxn modelId="{290B6461-D90A-4C33-A439-E454B1F9C7E8}" type="presParOf" srcId="{362E0802-66AB-4315-B368-B115696CDFB9}" destId="{4356C946-6833-42E8-8CA3-9594574C010D}" srcOrd="12" destOrd="0" presId="urn:microsoft.com/office/officeart/2005/8/layout/chevron2"/>
    <dgm:cxn modelId="{16668581-9C43-4379-9ADD-169533539449}" type="presParOf" srcId="{4356C946-6833-42E8-8CA3-9594574C010D}" destId="{A439CC19-0A1C-4D25-B222-B882054435E9}" srcOrd="0" destOrd="0" presId="urn:microsoft.com/office/officeart/2005/8/layout/chevron2"/>
    <dgm:cxn modelId="{F7041BB9-5497-4469-9692-92CFA114F124}" type="presParOf" srcId="{4356C946-6833-42E8-8CA3-9594574C010D}" destId="{1E2D16DA-E808-469F-915A-78A624C110E7}" srcOrd="1" destOrd="0" presId="urn:microsoft.com/office/officeart/2005/8/layout/chevron2"/>
    <dgm:cxn modelId="{AA97EC3F-5BA9-4F21-BE77-103A16621AE7}" type="presParOf" srcId="{362E0802-66AB-4315-B368-B115696CDFB9}" destId="{5D8D9CF8-F9FB-4747-BB2F-F3452FF5C43D}" srcOrd="13" destOrd="0" presId="urn:microsoft.com/office/officeart/2005/8/layout/chevron2"/>
    <dgm:cxn modelId="{25461A19-44A7-4E81-AA5E-5D30E7990C6D}" type="presParOf" srcId="{362E0802-66AB-4315-B368-B115696CDFB9}" destId="{6841013A-2383-4CC8-81E0-99A32B2A6874}" srcOrd="14" destOrd="0" presId="urn:microsoft.com/office/officeart/2005/8/layout/chevron2"/>
    <dgm:cxn modelId="{18BBF7BE-D370-46AD-B2D2-3D5F083DEB18}" type="presParOf" srcId="{6841013A-2383-4CC8-81E0-99A32B2A6874}" destId="{F4EDDDFC-544A-4CBE-8D57-1C92F9FB41F8}" srcOrd="0" destOrd="0" presId="urn:microsoft.com/office/officeart/2005/8/layout/chevron2"/>
    <dgm:cxn modelId="{BA30AE4F-935A-4AF1-86F8-F03138108CD2}" type="presParOf" srcId="{6841013A-2383-4CC8-81E0-99A32B2A6874}" destId="{732994CA-F226-4841-AC36-5D52694624D7}" srcOrd="1" destOrd="0" presId="urn:microsoft.com/office/officeart/2005/8/layout/chevron2"/>
    <dgm:cxn modelId="{F83AC4D1-B7D7-470D-8995-54D742AA9D10}" type="presParOf" srcId="{362E0802-66AB-4315-B368-B115696CDFB9}" destId="{CE096CE6-E191-4040-BE48-64634B345379}" srcOrd="15" destOrd="0" presId="urn:microsoft.com/office/officeart/2005/8/layout/chevron2"/>
    <dgm:cxn modelId="{EB47B215-B002-4B82-A17C-C06EF3C2B6A7}" type="presParOf" srcId="{362E0802-66AB-4315-B368-B115696CDFB9}" destId="{C23EDD55-2A3A-4595-98E7-EA7C3086D3A9}" srcOrd="16" destOrd="0" presId="urn:microsoft.com/office/officeart/2005/8/layout/chevron2"/>
    <dgm:cxn modelId="{1A44AF95-DEF2-4A76-96A3-3489A794535C}" type="presParOf" srcId="{C23EDD55-2A3A-4595-98E7-EA7C3086D3A9}" destId="{E4A96415-4F55-475E-B7C1-5C08E8911D33}" srcOrd="0" destOrd="0" presId="urn:microsoft.com/office/officeart/2005/8/layout/chevron2"/>
    <dgm:cxn modelId="{F7C2CE08-BEAE-4650-86BD-B140F32DB6AC}" type="presParOf" srcId="{C23EDD55-2A3A-4595-98E7-EA7C3086D3A9}" destId="{B36470E1-3D80-422D-B82E-6814E348F0B1}" srcOrd="1" destOrd="0" presId="urn:microsoft.com/office/officeart/2005/8/layout/chevron2"/>
    <dgm:cxn modelId="{E4E17861-499E-4E56-99A2-3B0CA66FBF11}" type="presParOf" srcId="{362E0802-66AB-4315-B368-B115696CDFB9}" destId="{A8596774-A482-44D5-BA3E-EFA7F05AB1D0}" srcOrd="17" destOrd="0" presId="urn:microsoft.com/office/officeart/2005/8/layout/chevron2"/>
    <dgm:cxn modelId="{494FB016-C05B-42BF-9EF4-CD047FF393A7}" type="presParOf" srcId="{362E0802-66AB-4315-B368-B115696CDFB9}" destId="{60806C05-14B2-46B3-9D3C-45F41F7AFEA9}" srcOrd="18" destOrd="0" presId="urn:microsoft.com/office/officeart/2005/8/layout/chevron2"/>
    <dgm:cxn modelId="{488B6598-F85D-4A41-9C47-D4B5DDF485F3}" type="presParOf" srcId="{60806C05-14B2-46B3-9D3C-45F41F7AFEA9}" destId="{8B7588A4-69A0-4B1B-92C0-2761202D352B}" srcOrd="0" destOrd="0" presId="urn:microsoft.com/office/officeart/2005/8/layout/chevron2"/>
    <dgm:cxn modelId="{52F9DC59-8CE3-41D0-8C75-DFD2958E0C3C}" type="presParOf" srcId="{60806C05-14B2-46B3-9D3C-45F41F7AFEA9}" destId="{F0FBDE73-BF1C-4726-B3CE-9813543E92C3}" srcOrd="1" destOrd="0" presId="urn:microsoft.com/office/officeart/2005/8/layout/chevron2"/>
    <dgm:cxn modelId="{F9AA7769-73A5-4968-AA87-2BCF09F8E672}" type="presParOf" srcId="{362E0802-66AB-4315-B368-B115696CDFB9}" destId="{7C4ED570-EF11-4149-BBF2-3D34FE55C076}" srcOrd="19" destOrd="0" presId="urn:microsoft.com/office/officeart/2005/8/layout/chevron2"/>
    <dgm:cxn modelId="{5294BB25-173E-4ECF-9072-91019CE983EA}" type="presParOf" srcId="{362E0802-66AB-4315-B368-B115696CDFB9}" destId="{753500F2-24B1-4940-B63A-AC657D0DD1B6}" srcOrd="20" destOrd="0" presId="urn:microsoft.com/office/officeart/2005/8/layout/chevron2"/>
    <dgm:cxn modelId="{A4104E4A-115D-4660-9FF4-197974D3C419}" type="presParOf" srcId="{753500F2-24B1-4940-B63A-AC657D0DD1B6}" destId="{46C19B40-6B17-47FC-9D7D-D8B2D6903A37}" srcOrd="0" destOrd="0" presId="urn:microsoft.com/office/officeart/2005/8/layout/chevron2"/>
    <dgm:cxn modelId="{94116BB3-109D-4F56-85B3-1EE75E249087}" type="presParOf" srcId="{753500F2-24B1-4940-B63A-AC657D0DD1B6}" destId="{B9683361-D293-4FBE-A63A-2C109B08B70F}" srcOrd="1" destOrd="0" presId="urn:microsoft.com/office/officeart/2005/8/layout/chevron2"/>
    <dgm:cxn modelId="{337AED0F-9636-45A6-B313-0C8BD9554263}" type="presParOf" srcId="{362E0802-66AB-4315-B368-B115696CDFB9}" destId="{231F8313-FE71-40ED-9D8B-1DA63CC3DE1A}" srcOrd="21" destOrd="0" presId="urn:microsoft.com/office/officeart/2005/8/layout/chevron2"/>
    <dgm:cxn modelId="{893D6E1A-2313-4273-A458-B1959FDDB83A}" type="presParOf" srcId="{362E0802-66AB-4315-B368-B115696CDFB9}" destId="{03B02AB3-7A99-4BCF-B76A-9568FDF9EC4A}" srcOrd="22" destOrd="0" presId="urn:microsoft.com/office/officeart/2005/8/layout/chevron2"/>
    <dgm:cxn modelId="{DF54E72C-18E9-4EFF-B8E1-FB5763ADD75E}" type="presParOf" srcId="{03B02AB3-7A99-4BCF-B76A-9568FDF9EC4A}" destId="{6240CC59-0EB3-4A22-8F8D-BA776CC8ACD8}" srcOrd="0" destOrd="0" presId="urn:microsoft.com/office/officeart/2005/8/layout/chevron2"/>
    <dgm:cxn modelId="{5B155DD9-EFC1-40A9-8F07-8E5A35AAA560}" type="presParOf" srcId="{03B02AB3-7A99-4BCF-B76A-9568FDF9EC4A}" destId="{F74E7CA3-973F-4068-9FD6-322824C4702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DE5EB-D6F8-4B16-B7DB-98928851DB0B}" type="doc">
      <dgm:prSet loTypeId="urn:microsoft.com/office/officeart/2005/8/layout/vList3" loCatId="list" qsTypeId="urn:microsoft.com/office/officeart/2005/8/quickstyle/simple1" qsCatId="simple" csTypeId="urn:microsoft.com/office/officeart/2005/8/colors/colorful4" csCatId="colorful" phldr="1"/>
      <dgm:spPr/>
    </dgm:pt>
    <dgm:pt modelId="{EA70BB6B-204E-4624-90D2-757DD2B6EC3B}">
      <dgm:prSet phldrT="[Texte]"/>
      <dgm:spPr/>
      <dgm:t>
        <a:bodyPr/>
        <a:lstStyle/>
        <a:p>
          <a:r>
            <a:rPr lang="fr-FR" dirty="0" smtClean="0"/>
            <a:t>Calcul du coût  global du projet</a:t>
          </a:r>
          <a:endParaRPr lang="fr-FR"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8FA5717-6A02-44FA-BBE7-E50DC4F04F03}" type="parTrans" cxnId="{97681038-9296-4EE8-82D6-BACEBFAB977D}">
      <dgm:prSet/>
      <dgm:spPr/>
      <dgm:t>
        <a:bodyPr/>
        <a:lstStyle/>
        <a:p>
          <a:endParaRPr lang="fr-FR"/>
        </a:p>
      </dgm:t>
    </dgm:pt>
    <dgm:pt modelId="{A78ED0D4-B828-41F0-AFA8-75AD6AF8BA03}" type="sibTrans" cxnId="{97681038-9296-4EE8-82D6-BACEBFAB977D}">
      <dgm:prSet/>
      <dgm:spPr/>
      <dgm:t>
        <a:bodyPr/>
        <a:lstStyle/>
        <a:p>
          <a:endParaRPr lang="fr-FR"/>
        </a:p>
      </dgm:t>
    </dgm:pt>
    <dgm:pt modelId="{AC0994CD-D768-469A-A54C-A892177DFCD9}">
      <dgm:prSet phldrT="[Texte]"/>
      <dgm:spPr/>
      <dgm:t>
        <a:bodyPr/>
        <a:lstStyle/>
        <a:p>
          <a:r>
            <a:rPr lang="fr-FR" dirty="0" smtClean="0"/>
            <a:t>Prêt à taux </a:t>
          </a:r>
          <a:r>
            <a:rPr lang="fr-FR" dirty="0" err="1" smtClean="0"/>
            <a:t>Zero</a:t>
          </a:r>
          <a:endParaRPr lang="fr-FR"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CD87782-EF05-4CBA-BD12-291143297450}" type="parTrans" cxnId="{278CF2DC-363A-4A59-B0F9-5B3CC776974A}">
      <dgm:prSet/>
      <dgm:spPr/>
      <dgm:t>
        <a:bodyPr/>
        <a:lstStyle/>
        <a:p>
          <a:endParaRPr lang="fr-FR"/>
        </a:p>
      </dgm:t>
    </dgm:pt>
    <dgm:pt modelId="{972290A2-2989-4247-85AC-DFE412D5D6D9}" type="sibTrans" cxnId="{278CF2DC-363A-4A59-B0F9-5B3CC776974A}">
      <dgm:prSet/>
      <dgm:spPr/>
      <dgm:t>
        <a:bodyPr/>
        <a:lstStyle/>
        <a:p>
          <a:endParaRPr lang="fr-FR"/>
        </a:p>
      </dgm:t>
    </dgm:pt>
    <dgm:pt modelId="{B92BAF82-C739-44A4-B1F7-0118AAB0BD54}">
      <dgm:prSet phldrT="[Texte]"/>
      <dgm:spPr/>
      <dgm:t>
        <a:bodyPr/>
        <a:lstStyle/>
        <a:p>
          <a:r>
            <a:rPr lang="fr-FR" dirty="0" err="1" smtClean="0"/>
            <a:t>Courveture</a:t>
          </a:r>
          <a:r>
            <a:rPr lang="fr-FR" dirty="0" smtClean="0"/>
            <a:t> assurance adaptée </a:t>
          </a:r>
          <a:endParaRPr lang="fr-FR"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F7262F85-392E-499D-B86A-AA5F426D3AB1}" type="parTrans" cxnId="{566B1927-8B6B-45C1-92AA-E9E17AA9B881}">
      <dgm:prSet/>
      <dgm:spPr/>
      <dgm:t>
        <a:bodyPr/>
        <a:lstStyle/>
        <a:p>
          <a:endParaRPr lang="fr-FR"/>
        </a:p>
      </dgm:t>
    </dgm:pt>
    <dgm:pt modelId="{53B0A6FA-B821-4F55-8923-92195CBD8D5A}" type="sibTrans" cxnId="{566B1927-8B6B-45C1-92AA-E9E17AA9B881}">
      <dgm:prSet/>
      <dgm:spPr/>
      <dgm:t>
        <a:bodyPr/>
        <a:lstStyle/>
        <a:p>
          <a:endParaRPr lang="fr-FR"/>
        </a:p>
      </dgm:t>
    </dgm:pt>
    <dgm:pt modelId="{C51462B0-0AF1-4CB8-BB93-EB9D4221C955}" type="pres">
      <dgm:prSet presAssocID="{DCCDE5EB-D6F8-4B16-B7DB-98928851DB0B}" presName="linearFlow" presStyleCnt="0">
        <dgm:presLayoutVars>
          <dgm:dir/>
          <dgm:resizeHandles val="exact"/>
        </dgm:presLayoutVars>
      </dgm:prSet>
      <dgm:spPr/>
    </dgm:pt>
    <dgm:pt modelId="{B802D840-0FC6-43D2-8C87-D8154761E3EA}" type="pres">
      <dgm:prSet presAssocID="{EA70BB6B-204E-4624-90D2-757DD2B6EC3B}" presName="composite" presStyleCnt="0"/>
      <dgm:spPr/>
    </dgm:pt>
    <dgm:pt modelId="{C7B0F9DA-2BD8-46C5-B79E-F86F71B8AEEC}" type="pres">
      <dgm:prSet presAssocID="{EA70BB6B-204E-4624-90D2-757DD2B6EC3B}" presName="imgShp" presStyleLbl="fgImgPlace1" presStyleIdx="0"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824869D-A966-465D-A88F-B263036207E9}" type="pres">
      <dgm:prSet presAssocID="{EA70BB6B-204E-4624-90D2-757DD2B6EC3B}" presName="txShp" presStyleLbl="node1" presStyleIdx="0" presStyleCnt="3">
        <dgm:presLayoutVars>
          <dgm:bulletEnabled val="1"/>
        </dgm:presLayoutVars>
      </dgm:prSet>
      <dgm:spPr/>
      <dgm:t>
        <a:bodyPr/>
        <a:lstStyle/>
        <a:p>
          <a:endParaRPr lang="fr-FR"/>
        </a:p>
      </dgm:t>
    </dgm:pt>
    <dgm:pt modelId="{A07E0EA7-8B9F-49AE-AE72-C5DB594B5691}" type="pres">
      <dgm:prSet presAssocID="{A78ED0D4-B828-41F0-AFA8-75AD6AF8BA03}" presName="spacing" presStyleCnt="0"/>
      <dgm:spPr/>
    </dgm:pt>
    <dgm:pt modelId="{5983931B-9CB3-4F0E-936E-8BFD9D048F66}" type="pres">
      <dgm:prSet presAssocID="{AC0994CD-D768-469A-A54C-A892177DFCD9}" presName="composite" presStyleCnt="0"/>
      <dgm:spPr/>
    </dgm:pt>
    <dgm:pt modelId="{07AFF369-4C7F-4F37-8B17-AEA0615ADED7}" type="pres">
      <dgm:prSet presAssocID="{AC0994CD-D768-469A-A54C-A892177DFCD9}" presName="imgShp" presStyleLbl="fgImgPlace1" presStyleIdx="1"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0002040C-372C-4DB8-AA8C-0DE3D5875415}" type="pres">
      <dgm:prSet presAssocID="{AC0994CD-D768-469A-A54C-A892177DFCD9}" presName="txShp" presStyleLbl="node1" presStyleIdx="1" presStyleCnt="3">
        <dgm:presLayoutVars>
          <dgm:bulletEnabled val="1"/>
        </dgm:presLayoutVars>
      </dgm:prSet>
      <dgm:spPr/>
      <dgm:t>
        <a:bodyPr/>
        <a:lstStyle/>
        <a:p>
          <a:endParaRPr lang="fr-FR"/>
        </a:p>
      </dgm:t>
    </dgm:pt>
    <dgm:pt modelId="{2D225A48-B96A-48CF-BA80-5CA749EAE52B}" type="pres">
      <dgm:prSet presAssocID="{972290A2-2989-4247-85AC-DFE412D5D6D9}" presName="spacing" presStyleCnt="0"/>
      <dgm:spPr/>
    </dgm:pt>
    <dgm:pt modelId="{950C67DD-61D7-4620-A074-5F261598702F}" type="pres">
      <dgm:prSet presAssocID="{B92BAF82-C739-44A4-B1F7-0118AAB0BD54}" presName="composite" presStyleCnt="0"/>
      <dgm:spPr/>
    </dgm:pt>
    <dgm:pt modelId="{48854744-AA91-4DA4-89EB-34EAFEC8D31A}" type="pres">
      <dgm:prSet presAssocID="{B92BAF82-C739-44A4-B1F7-0118AAB0BD54}" presName="imgShp" presStyleLbl="fgImgPlace1" presStyleIdx="2" presStyleCnt="3"/>
      <dgm:spPr>
        <a:blipFill>
          <a:blip xmlns:r="http://schemas.openxmlformats.org/officeDocument/2006/relationships" r:embed="rId6">
            <a:extLst>
              <a:ext uri="{28A0092B-C50C-407E-A947-70E740481C1C}">
                <a14:useLocalDpi xmlns:a14="http://schemas.microsoft.com/office/drawing/2010/main" val="0"/>
              </a:ext>
            </a:extLst>
          </a:blip>
          <a:srcRect/>
          <a:stretch>
            <a:fillRect l="-1000" r="-1000"/>
          </a:stretch>
        </a:blipFill>
      </dgm:spPr>
    </dgm:pt>
    <dgm:pt modelId="{FBEA67C6-020E-409D-808F-B6A1B006B965}" type="pres">
      <dgm:prSet presAssocID="{B92BAF82-C739-44A4-B1F7-0118AAB0BD54}" presName="txShp" presStyleLbl="node1" presStyleIdx="2" presStyleCnt="3">
        <dgm:presLayoutVars>
          <dgm:bulletEnabled val="1"/>
        </dgm:presLayoutVars>
      </dgm:prSet>
      <dgm:spPr/>
      <dgm:t>
        <a:bodyPr/>
        <a:lstStyle/>
        <a:p>
          <a:endParaRPr lang="fr-FR"/>
        </a:p>
      </dgm:t>
    </dgm:pt>
  </dgm:ptLst>
  <dgm:cxnLst>
    <dgm:cxn modelId="{C5C39EFF-B65A-4B11-808E-40A3A7126C8A}" type="presOf" srcId="{EA70BB6B-204E-4624-90D2-757DD2B6EC3B}" destId="{F824869D-A966-465D-A88F-B263036207E9}" srcOrd="0" destOrd="0" presId="urn:microsoft.com/office/officeart/2005/8/layout/vList3"/>
    <dgm:cxn modelId="{97681038-9296-4EE8-82D6-BACEBFAB977D}" srcId="{DCCDE5EB-D6F8-4B16-B7DB-98928851DB0B}" destId="{EA70BB6B-204E-4624-90D2-757DD2B6EC3B}" srcOrd="0" destOrd="0" parTransId="{38FA5717-6A02-44FA-BBE7-E50DC4F04F03}" sibTransId="{A78ED0D4-B828-41F0-AFA8-75AD6AF8BA03}"/>
    <dgm:cxn modelId="{AA18CB65-34C2-4B66-9EF9-AF67D8E97F23}" type="presOf" srcId="{B92BAF82-C739-44A4-B1F7-0118AAB0BD54}" destId="{FBEA67C6-020E-409D-808F-B6A1B006B965}" srcOrd="0" destOrd="0" presId="urn:microsoft.com/office/officeart/2005/8/layout/vList3"/>
    <dgm:cxn modelId="{278CF2DC-363A-4A59-B0F9-5B3CC776974A}" srcId="{DCCDE5EB-D6F8-4B16-B7DB-98928851DB0B}" destId="{AC0994CD-D768-469A-A54C-A892177DFCD9}" srcOrd="1" destOrd="0" parTransId="{4CD87782-EF05-4CBA-BD12-291143297450}" sibTransId="{972290A2-2989-4247-85AC-DFE412D5D6D9}"/>
    <dgm:cxn modelId="{566B1927-8B6B-45C1-92AA-E9E17AA9B881}" srcId="{DCCDE5EB-D6F8-4B16-B7DB-98928851DB0B}" destId="{B92BAF82-C739-44A4-B1F7-0118AAB0BD54}" srcOrd="2" destOrd="0" parTransId="{F7262F85-392E-499D-B86A-AA5F426D3AB1}" sibTransId="{53B0A6FA-B821-4F55-8923-92195CBD8D5A}"/>
    <dgm:cxn modelId="{32551151-77F0-479F-B0FF-B2FA650A4A54}" type="presOf" srcId="{DCCDE5EB-D6F8-4B16-B7DB-98928851DB0B}" destId="{C51462B0-0AF1-4CB8-BB93-EB9D4221C955}" srcOrd="0" destOrd="0" presId="urn:microsoft.com/office/officeart/2005/8/layout/vList3"/>
    <dgm:cxn modelId="{DD75D1F9-9F73-4AA6-B8AC-2E43B9C1650C}" type="presOf" srcId="{AC0994CD-D768-469A-A54C-A892177DFCD9}" destId="{0002040C-372C-4DB8-AA8C-0DE3D5875415}" srcOrd="0" destOrd="0" presId="urn:microsoft.com/office/officeart/2005/8/layout/vList3"/>
    <dgm:cxn modelId="{CB2305D8-829B-401A-A890-B653B2558FFA}" type="presParOf" srcId="{C51462B0-0AF1-4CB8-BB93-EB9D4221C955}" destId="{B802D840-0FC6-43D2-8C87-D8154761E3EA}" srcOrd="0" destOrd="0" presId="urn:microsoft.com/office/officeart/2005/8/layout/vList3"/>
    <dgm:cxn modelId="{1ADD41BE-CC68-47DE-A739-F80F80057C7B}" type="presParOf" srcId="{B802D840-0FC6-43D2-8C87-D8154761E3EA}" destId="{C7B0F9DA-2BD8-46C5-B79E-F86F71B8AEEC}" srcOrd="0" destOrd="0" presId="urn:microsoft.com/office/officeart/2005/8/layout/vList3"/>
    <dgm:cxn modelId="{13CFBA94-F09D-4ED6-8A84-F803B67E72CE}" type="presParOf" srcId="{B802D840-0FC6-43D2-8C87-D8154761E3EA}" destId="{F824869D-A966-465D-A88F-B263036207E9}" srcOrd="1" destOrd="0" presId="urn:microsoft.com/office/officeart/2005/8/layout/vList3"/>
    <dgm:cxn modelId="{809CF696-249B-450D-ADB0-E2FD37EBF173}" type="presParOf" srcId="{C51462B0-0AF1-4CB8-BB93-EB9D4221C955}" destId="{A07E0EA7-8B9F-49AE-AE72-C5DB594B5691}" srcOrd="1" destOrd="0" presId="urn:microsoft.com/office/officeart/2005/8/layout/vList3"/>
    <dgm:cxn modelId="{1E914DF9-B0AE-4F70-9364-D9722C7F27D0}" type="presParOf" srcId="{C51462B0-0AF1-4CB8-BB93-EB9D4221C955}" destId="{5983931B-9CB3-4F0E-936E-8BFD9D048F66}" srcOrd="2" destOrd="0" presId="urn:microsoft.com/office/officeart/2005/8/layout/vList3"/>
    <dgm:cxn modelId="{BBE1A072-2E5B-4C69-AC1F-06839FA9C542}" type="presParOf" srcId="{5983931B-9CB3-4F0E-936E-8BFD9D048F66}" destId="{07AFF369-4C7F-4F37-8B17-AEA0615ADED7}" srcOrd="0" destOrd="0" presId="urn:microsoft.com/office/officeart/2005/8/layout/vList3"/>
    <dgm:cxn modelId="{F2E7773A-8506-4FA8-B174-11CDEB4F67A1}" type="presParOf" srcId="{5983931B-9CB3-4F0E-936E-8BFD9D048F66}" destId="{0002040C-372C-4DB8-AA8C-0DE3D5875415}" srcOrd="1" destOrd="0" presId="urn:microsoft.com/office/officeart/2005/8/layout/vList3"/>
    <dgm:cxn modelId="{526B6CF1-1D93-407A-8253-E9EE1600E971}" type="presParOf" srcId="{C51462B0-0AF1-4CB8-BB93-EB9D4221C955}" destId="{2D225A48-B96A-48CF-BA80-5CA749EAE52B}" srcOrd="3" destOrd="0" presId="urn:microsoft.com/office/officeart/2005/8/layout/vList3"/>
    <dgm:cxn modelId="{0DBE3AD3-0A1A-481B-BC97-5F2C609C42BB}" type="presParOf" srcId="{C51462B0-0AF1-4CB8-BB93-EB9D4221C955}" destId="{950C67DD-61D7-4620-A074-5F261598702F}" srcOrd="4" destOrd="0" presId="urn:microsoft.com/office/officeart/2005/8/layout/vList3"/>
    <dgm:cxn modelId="{446955F6-9371-44B4-BC3E-71F97E3DFC81}" type="presParOf" srcId="{950C67DD-61D7-4620-A074-5F261598702F}" destId="{48854744-AA91-4DA4-89EB-34EAFEC8D31A}" srcOrd="0" destOrd="0" presId="urn:microsoft.com/office/officeart/2005/8/layout/vList3"/>
    <dgm:cxn modelId="{8558F5EC-FFD7-493B-A27E-8C953509F2E6}" type="presParOf" srcId="{950C67DD-61D7-4620-A074-5F261598702F}" destId="{FBEA67C6-020E-409D-808F-B6A1B006B965}"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C89CA-32CC-46A9-B94C-B3B4399008C7}">
      <dsp:nvSpPr>
        <dsp:cNvPr id="0" name=""/>
        <dsp:cNvSpPr/>
      </dsp:nvSpPr>
      <dsp:spPr>
        <a:xfrm rot="5400000">
          <a:off x="-77440" y="79324"/>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fr-FR" sz="900" kern="1200" dirty="0"/>
        </a:p>
      </dsp:txBody>
      <dsp:txXfrm rot="-5400000">
        <a:off x="1" y="182578"/>
        <a:ext cx="361387" cy="154880"/>
      </dsp:txXfrm>
    </dsp:sp>
    <dsp:sp modelId="{30144D1F-EEA3-4549-8750-1B1935A8D8B9}">
      <dsp:nvSpPr>
        <dsp:cNvPr id="0" name=""/>
        <dsp:cNvSpPr/>
      </dsp:nvSpPr>
      <dsp:spPr>
        <a:xfrm rot="5400000">
          <a:off x="3058554" y="-2695282"/>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1- Etude capacité d’emprunt</a:t>
          </a:r>
          <a:endParaRPr lang="fr-FR" sz="1900" kern="1200" dirty="0"/>
        </a:p>
      </dsp:txBody>
      <dsp:txXfrm rot="-5400000">
        <a:off x="361387" y="18266"/>
        <a:ext cx="5713527" cy="302811"/>
      </dsp:txXfrm>
    </dsp:sp>
    <dsp:sp modelId="{6E56F9B8-1383-48EF-A1C5-8775A869AE58}">
      <dsp:nvSpPr>
        <dsp:cNvPr id="0" name=""/>
        <dsp:cNvSpPr/>
      </dsp:nvSpPr>
      <dsp:spPr>
        <a:xfrm rot="5400000">
          <a:off x="-77440" y="546745"/>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649999"/>
        <a:ext cx="361387" cy="154880"/>
      </dsp:txXfrm>
    </dsp:sp>
    <dsp:sp modelId="{E62A7177-578A-4E24-ADAE-AE73B48E7666}">
      <dsp:nvSpPr>
        <dsp:cNvPr id="0" name=""/>
        <dsp:cNvSpPr/>
      </dsp:nvSpPr>
      <dsp:spPr>
        <a:xfrm rot="5400000">
          <a:off x="3058554" y="-2227862"/>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2- Recherche terrain</a:t>
          </a:r>
          <a:endParaRPr lang="fr-FR" sz="1900" kern="1200" dirty="0"/>
        </a:p>
      </dsp:txBody>
      <dsp:txXfrm rot="-5400000">
        <a:off x="361387" y="485686"/>
        <a:ext cx="5713527" cy="302811"/>
      </dsp:txXfrm>
    </dsp:sp>
    <dsp:sp modelId="{90E574C2-0BC1-478C-9F8F-F1A36A6BFDC4}">
      <dsp:nvSpPr>
        <dsp:cNvPr id="0" name=""/>
        <dsp:cNvSpPr/>
      </dsp:nvSpPr>
      <dsp:spPr>
        <a:xfrm rot="5400000">
          <a:off x="-77440" y="1014165"/>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1117419"/>
        <a:ext cx="361387" cy="154880"/>
      </dsp:txXfrm>
    </dsp:sp>
    <dsp:sp modelId="{180CA389-58A7-4CA0-B8B2-561B8A443596}">
      <dsp:nvSpPr>
        <dsp:cNvPr id="0" name=""/>
        <dsp:cNvSpPr/>
      </dsp:nvSpPr>
      <dsp:spPr>
        <a:xfrm rot="5400000">
          <a:off x="3058554" y="-1760441"/>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3- Avant-projet</a:t>
          </a:r>
          <a:endParaRPr lang="fr-FR" sz="1900" kern="1200" dirty="0"/>
        </a:p>
      </dsp:txBody>
      <dsp:txXfrm rot="-5400000">
        <a:off x="361387" y="953107"/>
        <a:ext cx="5713527" cy="302811"/>
      </dsp:txXfrm>
    </dsp:sp>
    <dsp:sp modelId="{BA86F611-222E-41BD-B3B5-0F05B7ECE5EE}">
      <dsp:nvSpPr>
        <dsp:cNvPr id="0" name=""/>
        <dsp:cNvSpPr/>
      </dsp:nvSpPr>
      <dsp:spPr>
        <a:xfrm rot="5400000">
          <a:off x="-77440" y="1481586"/>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1584840"/>
        <a:ext cx="361387" cy="154880"/>
      </dsp:txXfrm>
    </dsp:sp>
    <dsp:sp modelId="{8B9902A3-87B2-415E-9BA7-FABE32D2651B}">
      <dsp:nvSpPr>
        <dsp:cNvPr id="0" name=""/>
        <dsp:cNvSpPr/>
      </dsp:nvSpPr>
      <dsp:spPr>
        <a:xfrm rot="5400000">
          <a:off x="3058554" y="-1293021"/>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4- Devis travaux réservés</a:t>
          </a:r>
          <a:endParaRPr lang="fr-FR" sz="1900" kern="1200" dirty="0"/>
        </a:p>
      </dsp:txBody>
      <dsp:txXfrm rot="-5400000">
        <a:off x="361387" y="1420527"/>
        <a:ext cx="5713527" cy="302811"/>
      </dsp:txXfrm>
    </dsp:sp>
    <dsp:sp modelId="{15E28312-770A-48DC-A68E-9937200D3A61}">
      <dsp:nvSpPr>
        <dsp:cNvPr id="0" name=""/>
        <dsp:cNvSpPr/>
      </dsp:nvSpPr>
      <dsp:spPr>
        <a:xfrm rot="5400000">
          <a:off x="-77440" y="1949006"/>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2052260"/>
        <a:ext cx="361387" cy="154880"/>
      </dsp:txXfrm>
    </dsp:sp>
    <dsp:sp modelId="{4F8B54C2-D595-4B4D-9AD2-AF6125B28C49}">
      <dsp:nvSpPr>
        <dsp:cNvPr id="0" name=""/>
        <dsp:cNvSpPr/>
      </dsp:nvSpPr>
      <dsp:spPr>
        <a:xfrm rot="5400000">
          <a:off x="3058554" y="-825600"/>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5- Permis de construire</a:t>
          </a:r>
          <a:endParaRPr lang="fr-FR" sz="1900" kern="1200" dirty="0"/>
        </a:p>
      </dsp:txBody>
      <dsp:txXfrm rot="-5400000">
        <a:off x="361387" y="1887948"/>
        <a:ext cx="5713527" cy="302811"/>
      </dsp:txXfrm>
    </dsp:sp>
    <dsp:sp modelId="{8AEBE1A7-862B-470D-9C6B-D9C587B53C7B}">
      <dsp:nvSpPr>
        <dsp:cNvPr id="0" name=""/>
        <dsp:cNvSpPr/>
      </dsp:nvSpPr>
      <dsp:spPr>
        <a:xfrm rot="5400000">
          <a:off x="-77440" y="2416427"/>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2519681"/>
        <a:ext cx="361387" cy="154880"/>
      </dsp:txXfrm>
    </dsp:sp>
    <dsp:sp modelId="{33D00F6F-ADB3-4B9F-B4B5-A526CE18EA71}">
      <dsp:nvSpPr>
        <dsp:cNvPr id="0" name=""/>
        <dsp:cNvSpPr/>
      </dsp:nvSpPr>
      <dsp:spPr>
        <a:xfrm rot="5400000">
          <a:off x="3058554" y="-358180"/>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6- Finalisation Garanties et assurances</a:t>
          </a:r>
          <a:endParaRPr lang="fr-FR" sz="1900" kern="1200" dirty="0"/>
        </a:p>
      </dsp:txBody>
      <dsp:txXfrm rot="-5400000">
        <a:off x="361387" y="2355368"/>
        <a:ext cx="5713527" cy="302811"/>
      </dsp:txXfrm>
    </dsp:sp>
    <dsp:sp modelId="{A439CC19-0A1C-4D25-B222-B882054435E9}">
      <dsp:nvSpPr>
        <dsp:cNvPr id="0" name=""/>
        <dsp:cNvSpPr/>
      </dsp:nvSpPr>
      <dsp:spPr>
        <a:xfrm rot="5400000">
          <a:off x="-77440" y="2883847"/>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2987101"/>
        <a:ext cx="361387" cy="154880"/>
      </dsp:txXfrm>
    </dsp:sp>
    <dsp:sp modelId="{1E2D16DA-E808-469F-915A-78A624C110E7}">
      <dsp:nvSpPr>
        <dsp:cNvPr id="0" name=""/>
        <dsp:cNvSpPr/>
      </dsp:nvSpPr>
      <dsp:spPr>
        <a:xfrm rot="5400000">
          <a:off x="3058554" y="109240"/>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7- Obtention du prêt</a:t>
          </a:r>
          <a:endParaRPr lang="fr-FR" sz="1900" kern="1200" dirty="0"/>
        </a:p>
      </dsp:txBody>
      <dsp:txXfrm rot="-5400000">
        <a:off x="361387" y="2822789"/>
        <a:ext cx="5713527" cy="302811"/>
      </dsp:txXfrm>
    </dsp:sp>
    <dsp:sp modelId="{F4EDDDFC-544A-4CBE-8D57-1C92F9FB41F8}">
      <dsp:nvSpPr>
        <dsp:cNvPr id="0" name=""/>
        <dsp:cNvSpPr/>
      </dsp:nvSpPr>
      <dsp:spPr>
        <a:xfrm rot="5400000">
          <a:off x="-77440" y="3351268"/>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3454522"/>
        <a:ext cx="361387" cy="154880"/>
      </dsp:txXfrm>
    </dsp:sp>
    <dsp:sp modelId="{732994CA-F226-4841-AC36-5D52694624D7}">
      <dsp:nvSpPr>
        <dsp:cNvPr id="0" name=""/>
        <dsp:cNvSpPr/>
      </dsp:nvSpPr>
      <dsp:spPr>
        <a:xfrm rot="5400000">
          <a:off x="3058554" y="576660"/>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8- Achat du terrain</a:t>
          </a:r>
          <a:endParaRPr lang="fr-FR" sz="1900" kern="1200" dirty="0"/>
        </a:p>
      </dsp:txBody>
      <dsp:txXfrm rot="-5400000">
        <a:off x="361387" y="3290209"/>
        <a:ext cx="5713527" cy="302811"/>
      </dsp:txXfrm>
    </dsp:sp>
    <dsp:sp modelId="{E4A96415-4F55-475E-B7C1-5C08E8911D33}">
      <dsp:nvSpPr>
        <dsp:cNvPr id="0" name=""/>
        <dsp:cNvSpPr/>
      </dsp:nvSpPr>
      <dsp:spPr>
        <a:xfrm rot="5400000">
          <a:off x="-77440" y="3818688"/>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3921942"/>
        <a:ext cx="361387" cy="154880"/>
      </dsp:txXfrm>
    </dsp:sp>
    <dsp:sp modelId="{B36470E1-3D80-422D-B82E-6814E348F0B1}">
      <dsp:nvSpPr>
        <dsp:cNvPr id="0" name=""/>
        <dsp:cNvSpPr/>
      </dsp:nvSpPr>
      <dsp:spPr>
        <a:xfrm rot="5400000">
          <a:off x="3058554" y="1044080"/>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9- Démarrage des travaux</a:t>
          </a:r>
          <a:endParaRPr lang="fr-FR" sz="1900" kern="1200" dirty="0"/>
        </a:p>
      </dsp:txBody>
      <dsp:txXfrm rot="-5400000">
        <a:off x="361387" y="3757629"/>
        <a:ext cx="5713527" cy="302811"/>
      </dsp:txXfrm>
    </dsp:sp>
    <dsp:sp modelId="{8B7588A4-69A0-4B1B-92C0-2761202D352B}">
      <dsp:nvSpPr>
        <dsp:cNvPr id="0" name=""/>
        <dsp:cNvSpPr/>
      </dsp:nvSpPr>
      <dsp:spPr>
        <a:xfrm rot="5400000">
          <a:off x="-77440" y="4286109"/>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fr-FR" sz="1000" kern="1200"/>
        </a:p>
      </dsp:txBody>
      <dsp:txXfrm rot="-5400000">
        <a:off x="1" y="4389363"/>
        <a:ext cx="361387" cy="154880"/>
      </dsp:txXfrm>
    </dsp:sp>
    <dsp:sp modelId="{F0FBDE73-BF1C-4726-B3CE-9813543E92C3}">
      <dsp:nvSpPr>
        <dsp:cNvPr id="0" name=""/>
        <dsp:cNvSpPr/>
      </dsp:nvSpPr>
      <dsp:spPr>
        <a:xfrm rot="5400000">
          <a:off x="3058554" y="1511501"/>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10- Suivi des travaux</a:t>
          </a:r>
          <a:endParaRPr lang="fr-FR" sz="1900" kern="1200" dirty="0"/>
        </a:p>
      </dsp:txBody>
      <dsp:txXfrm rot="-5400000">
        <a:off x="361387" y="4225050"/>
        <a:ext cx="5713527" cy="302811"/>
      </dsp:txXfrm>
    </dsp:sp>
    <dsp:sp modelId="{46C19B40-6B17-47FC-9D7D-D8B2D6903A37}">
      <dsp:nvSpPr>
        <dsp:cNvPr id="0" name=""/>
        <dsp:cNvSpPr/>
      </dsp:nvSpPr>
      <dsp:spPr>
        <a:xfrm rot="5400000">
          <a:off x="-77440" y="4753529"/>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fr-FR" sz="900" kern="1200" dirty="0"/>
        </a:p>
      </dsp:txBody>
      <dsp:txXfrm rot="-5400000">
        <a:off x="1" y="4856783"/>
        <a:ext cx="361387" cy="154880"/>
      </dsp:txXfrm>
    </dsp:sp>
    <dsp:sp modelId="{B9683361-D293-4FBE-A63A-2C109B08B70F}">
      <dsp:nvSpPr>
        <dsp:cNvPr id="0" name=""/>
        <dsp:cNvSpPr/>
      </dsp:nvSpPr>
      <dsp:spPr>
        <a:xfrm rot="5400000">
          <a:off x="3058554" y="1978921"/>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11- Pré-Réception</a:t>
          </a:r>
          <a:endParaRPr lang="fr-FR" sz="1900" kern="1200" dirty="0"/>
        </a:p>
      </dsp:txBody>
      <dsp:txXfrm rot="-5400000">
        <a:off x="361387" y="4692470"/>
        <a:ext cx="5713527" cy="302811"/>
      </dsp:txXfrm>
    </dsp:sp>
    <dsp:sp modelId="{6240CC59-0EB3-4A22-8F8D-BA776CC8ACD8}">
      <dsp:nvSpPr>
        <dsp:cNvPr id="0" name=""/>
        <dsp:cNvSpPr/>
      </dsp:nvSpPr>
      <dsp:spPr>
        <a:xfrm rot="5400000">
          <a:off x="-77440" y="5220950"/>
          <a:ext cx="516267" cy="36138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endParaRPr lang="fr-FR" sz="900" kern="1200" dirty="0"/>
        </a:p>
      </dsp:txBody>
      <dsp:txXfrm rot="-5400000">
        <a:off x="1" y="5324204"/>
        <a:ext cx="361387" cy="154880"/>
      </dsp:txXfrm>
    </dsp:sp>
    <dsp:sp modelId="{F74E7CA3-973F-4068-9FD6-322824C4702D}">
      <dsp:nvSpPr>
        <dsp:cNvPr id="0" name=""/>
        <dsp:cNvSpPr/>
      </dsp:nvSpPr>
      <dsp:spPr>
        <a:xfrm rot="5400000">
          <a:off x="3058554" y="2446342"/>
          <a:ext cx="335573" cy="572990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smtClean="0"/>
            <a:t>12- Réception et obtention du certificat d’achèvement</a:t>
          </a:r>
          <a:endParaRPr lang="fr-FR" sz="1900" kern="1200" dirty="0"/>
        </a:p>
      </dsp:txBody>
      <dsp:txXfrm rot="-5400000">
        <a:off x="361387" y="5159891"/>
        <a:ext cx="5713527" cy="302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4869D-A966-465D-A88F-B263036207E9}">
      <dsp:nvSpPr>
        <dsp:cNvPr id="0" name=""/>
        <dsp:cNvSpPr/>
      </dsp:nvSpPr>
      <dsp:spPr>
        <a:xfrm rot="10800000">
          <a:off x="1737697" y="2526"/>
          <a:ext cx="5405120" cy="150502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160020" rIns="298704" bIns="160020" numCol="1" spcCol="1270" anchor="ctr" anchorCtr="0">
          <a:noAutofit/>
        </a:bodyPr>
        <a:lstStyle/>
        <a:p>
          <a:pPr lvl="0" algn="ctr" defTabSz="1866900">
            <a:lnSpc>
              <a:spcPct val="90000"/>
            </a:lnSpc>
            <a:spcBef>
              <a:spcPct val="0"/>
            </a:spcBef>
            <a:spcAft>
              <a:spcPct val="35000"/>
            </a:spcAft>
          </a:pPr>
          <a:r>
            <a:rPr lang="fr-FR" sz="4200" kern="1200" dirty="0" smtClean="0"/>
            <a:t>Calcul du coût  global du projet</a:t>
          </a:r>
          <a:endParaRPr lang="fr-FR" sz="4200" kern="1200" dirty="0"/>
        </a:p>
      </dsp:txBody>
      <dsp:txXfrm rot="10800000">
        <a:off x="2113954" y="2526"/>
        <a:ext cx="5028863" cy="1505029"/>
      </dsp:txXfrm>
    </dsp:sp>
    <dsp:sp modelId="{C7B0F9DA-2BD8-46C5-B79E-F86F71B8AEEC}">
      <dsp:nvSpPr>
        <dsp:cNvPr id="0" name=""/>
        <dsp:cNvSpPr/>
      </dsp:nvSpPr>
      <dsp:spPr>
        <a:xfrm>
          <a:off x="985182" y="2526"/>
          <a:ext cx="1505029" cy="15050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02040C-372C-4DB8-AA8C-0DE3D5875415}">
      <dsp:nvSpPr>
        <dsp:cNvPr id="0" name=""/>
        <dsp:cNvSpPr/>
      </dsp:nvSpPr>
      <dsp:spPr>
        <a:xfrm rot="10800000">
          <a:off x="1737697" y="1956818"/>
          <a:ext cx="5405120" cy="1505029"/>
        </a:xfrm>
        <a:prstGeom prst="homePlate">
          <a:avLst/>
        </a:prstGeom>
        <a:solidFill>
          <a:schemeClr val="accent4">
            <a:hueOff val="5197847"/>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160020" rIns="298704" bIns="160020" numCol="1" spcCol="1270" anchor="ctr" anchorCtr="0">
          <a:noAutofit/>
        </a:bodyPr>
        <a:lstStyle/>
        <a:p>
          <a:pPr lvl="0" algn="ctr" defTabSz="1866900">
            <a:lnSpc>
              <a:spcPct val="90000"/>
            </a:lnSpc>
            <a:spcBef>
              <a:spcPct val="0"/>
            </a:spcBef>
            <a:spcAft>
              <a:spcPct val="35000"/>
            </a:spcAft>
          </a:pPr>
          <a:r>
            <a:rPr lang="fr-FR" sz="4200" kern="1200" dirty="0" smtClean="0"/>
            <a:t>Prêt à taux </a:t>
          </a:r>
          <a:r>
            <a:rPr lang="fr-FR" sz="4200" kern="1200" dirty="0" err="1" smtClean="0"/>
            <a:t>Zero</a:t>
          </a:r>
          <a:endParaRPr lang="fr-FR" sz="4200" kern="1200" dirty="0"/>
        </a:p>
      </dsp:txBody>
      <dsp:txXfrm rot="10800000">
        <a:off x="2113954" y="1956818"/>
        <a:ext cx="5028863" cy="1505029"/>
      </dsp:txXfrm>
    </dsp:sp>
    <dsp:sp modelId="{07AFF369-4C7F-4F37-8B17-AEA0615ADED7}">
      <dsp:nvSpPr>
        <dsp:cNvPr id="0" name=""/>
        <dsp:cNvSpPr/>
      </dsp:nvSpPr>
      <dsp:spPr>
        <a:xfrm>
          <a:off x="985182" y="1956818"/>
          <a:ext cx="1505029" cy="15050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A67C6-020E-409D-808F-B6A1B006B965}">
      <dsp:nvSpPr>
        <dsp:cNvPr id="0" name=""/>
        <dsp:cNvSpPr/>
      </dsp:nvSpPr>
      <dsp:spPr>
        <a:xfrm rot="10800000">
          <a:off x="1737697" y="3911110"/>
          <a:ext cx="5405120" cy="1505029"/>
        </a:xfrm>
        <a:prstGeom prst="homePlate">
          <a:avLst/>
        </a:prstGeom>
        <a:solidFill>
          <a:schemeClr val="accent4">
            <a:hueOff val="10395693"/>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3676" tIns="160020" rIns="298704" bIns="160020" numCol="1" spcCol="1270" anchor="ctr" anchorCtr="0">
          <a:noAutofit/>
        </a:bodyPr>
        <a:lstStyle/>
        <a:p>
          <a:pPr lvl="0" algn="ctr" defTabSz="1866900">
            <a:lnSpc>
              <a:spcPct val="90000"/>
            </a:lnSpc>
            <a:spcBef>
              <a:spcPct val="0"/>
            </a:spcBef>
            <a:spcAft>
              <a:spcPct val="35000"/>
            </a:spcAft>
          </a:pPr>
          <a:r>
            <a:rPr lang="fr-FR" sz="4200" kern="1200" dirty="0" err="1" smtClean="0"/>
            <a:t>Courveture</a:t>
          </a:r>
          <a:r>
            <a:rPr lang="fr-FR" sz="4200" kern="1200" dirty="0" smtClean="0"/>
            <a:t> assurance adaptée </a:t>
          </a:r>
          <a:endParaRPr lang="fr-FR" sz="4200" kern="1200" dirty="0"/>
        </a:p>
      </dsp:txBody>
      <dsp:txXfrm rot="10800000">
        <a:off x="2113954" y="3911110"/>
        <a:ext cx="5028863" cy="1505029"/>
      </dsp:txXfrm>
    </dsp:sp>
    <dsp:sp modelId="{48854744-AA91-4DA4-89EB-34EAFEC8D31A}">
      <dsp:nvSpPr>
        <dsp:cNvPr id="0" name=""/>
        <dsp:cNvSpPr/>
      </dsp:nvSpPr>
      <dsp:spPr>
        <a:xfrm>
          <a:off x="985182" y="3911110"/>
          <a:ext cx="1505029" cy="150502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54CFF4B-21F7-4CCD-BD16-DF42A96F00D1}" type="datetimeFigureOut">
              <a:rPr lang="fr-FR" smtClean="0"/>
              <a:t>28/02/2020</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F1A4310-E788-4140-90A9-B263BD4108B5}" type="slidenum">
              <a:rPr lang="fr-FR" smtClean="0"/>
              <a:t>‹N°›</a:t>
            </a:fld>
            <a:endParaRPr lang="fr-FR"/>
          </a:p>
        </p:txBody>
      </p:sp>
    </p:spTree>
    <p:extLst>
      <p:ext uri="{BB962C8B-B14F-4D97-AF65-F5344CB8AC3E}">
        <p14:creationId xmlns:p14="http://schemas.microsoft.com/office/powerpoint/2010/main" val="1838901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1F751C-B274-4813-B8D2-6242CBA84896}" type="datetimeFigureOut">
              <a:rPr lang="fr-FR" smtClean="0"/>
              <a:pPr/>
              <a:t>28/02/2020</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6946160-74BB-47F5-83A3-9FA2497FBF8E}" type="slidenum">
              <a:rPr lang="fr-FR" smtClean="0"/>
              <a:pPr/>
              <a:t>‹N°›</a:t>
            </a:fld>
            <a:endParaRPr lang="fr-FR"/>
          </a:p>
        </p:txBody>
      </p:sp>
    </p:spTree>
    <p:extLst>
      <p:ext uri="{BB962C8B-B14F-4D97-AF65-F5344CB8AC3E}">
        <p14:creationId xmlns:p14="http://schemas.microsoft.com/office/powerpoint/2010/main" val="8469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Manque un peu d’éléments </a:t>
            </a:r>
            <a:r>
              <a:rPr lang="fr-FR" smtClean="0"/>
              <a:t>de marché </a:t>
            </a:r>
            <a:endParaRPr lang="fr-FR"/>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2</a:t>
            </a:fld>
            <a:endParaRPr lang="fr-FR"/>
          </a:p>
        </p:txBody>
      </p:sp>
    </p:spTree>
    <p:extLst>
      <p:ext uri="{BB962C8B-B14F-4D97-AF65-F5344CB8AC3E}">
        <p14:creationId xmlns:p14="http://schemas.microsoft.com/office/powerpoint/2010/main" val="2939318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Conditions Générales : Ils reprennent les assurances.. </a:t>
            </a:r>
          </a:p>
          <a:p>
            <a:r>
              <a:rPr lang="fr-FR" dirty="0" smtClean="0"/>
              <a:t>Conditions particulières : Informations acquéreurs surface prix convenu montant travaux réservé signés par les 2 partis</a:t>
            </a:r>
          </a:p>
          <a:p>
            <a:r>
              <a:rPr lang="fr-FR" dirty="0" smtClean="0"/>
              <a:t>Plan </a:t>
            </a:r>
            <a:r>
              <a:rPr lang="fr-FR" dirty="0" err="1" smtClean="0"/>
              <a:t>quotés</a:t>
            </a:r>
            <a:r>
              <a:rPr lang="fr-FR" dirty="0" smtClean="0"/>
              <a:t> </a:t>
            </a:r>
          </a:p>
          <a:p>
            <a:r>
              <a:rPr lang="fr-FR" dirty="0" smtClean="0"/>
              <a:t>Notice descriptives : ce qu’il fait et ce qu’il ne fait pas donc par définition devient les travaux réservés (dont nous devons </a:t>
            </a:r>
            <a:r>
              <a:rPr lang="fr-FR" dirty="0" err="1" smtClean="0"/>
              <a:t>pbtenir</a:t>
            </a:r>
            <a:r>
              <a:rPr lang="fr-FR" dirty="0" smtClean="0"/>
              <a:t> les devis (</a:t>
            </a:r>
            <a:r>
              <a:rPr lang="fr-FR" dirty="0" err="1" smtClean="0"/>
              <a:t>artisants</a:t>
            </a:r>
            <a:r>
              <a:rPr lang="fr-FR" dirty="0" smtClean="0"/>
              <a:t> ou </a:t>
            </a:r>
            <a:r>
              <a:rPr lang="fr-FR" dirty="0" err="1" smtClean="0"/>
              <a:t>materiaux</a:t>
            </a:r>
            <a:r>
              <a:rPr lang="fr-FR" dirty="0" smtClean="0"/>
              <a:t>)</a:t>
            </a:r>
          </a:p>
          <a:p>
            <a:pPr marL="0" indent="0">
              <a:buNone/>
            </a:pPr>
            <a:endParaRPr lang="fr-FR" dirty="0" smtClean="0"/>
          </a:p>
          <a:p>
            <a:pPr marL="0" indent="0">
              <a:buNone/>
            </a:pPr>
            <a:r>
              <a:rPr lang="fr-FR" dirty="0" smtClean="0"/>
              <a:t>= constituantes CCMI </a:t>
            </a:r>
          </a:p>
          <a:p>
            <a:pPr marL="0" indent="0">
              <a:buNone/>
            </a:pPr>
            <a:r>
              <a:rPr lang="fr-FR" dirty="0" smtClean="0"/>
              <a:t>Pour compléter &gt; </a:t>
            </a:r>
            <a:r>
              <a:rPr lang="fr-FR" dirty="0" err="1" smtClean="0"/>
              <a:t>récipicé</a:t>
            </a:r>
            <a:r>
              <a:rPr lang="fr-FR" dirty="0" smtClean="0"/>
              <a:t> Permis de construire + certificat de propriété du terrain </a:t>
            </a:r>
          </a:p>
          <a:p>
            <a:pPr marL="0" indent="0">
              <a:buNone/>
            </a:pPr>
            <a:r>
              <a:rPr lang="fr-FR" dirty="0" smtClean="0"/>
              <a:t>Exemple en PJ </a:t>
            </a:r>
          </a:p>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15</a:t>
            </a:fld>
            <a:endParaRPr lang="fr-FR"/>
          </a:p>
        </p:txBody>
      </p:sp>
    </p:spTree>
    <p:extLst>
      <p:ext uri="{BB962C8B-B14F-4D97-AF65-F5344CB8AC3E}">
        <p14:creationId xmlns:p14="http://schemas.microsoft.com/office/powerpoint/2010/main" val="338825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effectLst/>
              </a:rPr>
              <a:t>Maître d’ouvrage</a:t>
            </a:r>
          </a:p>
          <a:p>
            <a:r>
              <a:rPr lang="fr-FR" dirty="0" smtClean="0">
                <a:effectLst/>
              </a:rPr>
              <a:t>Dans des définitions plus poussées, le </a:t>
            </a:r>
            <a:r>
              <a:rPr lang="fr-FR" b="1" dirty="0" smtClean="0">
                <a:effectLst/>
              </a:rPr>
              <a:t>maître d’ouvrage</a:t>
            </a:r>
            <a:r>
              <a:rPr lang="fr-FR" dirty="0" smtClean="0">
                <a:effectLst/>
              </a:rPr>
              <a:t> (MOA) est l’entité porteuse du besoin, définissant l’objectif du projet, son calendrier et le budget consacré à ce projet. C’est le particulier ou la société qui a besoin d’une prestation d’aménagement. C’est lui qui maîtrise l’idée de base du projet et exprime les besoins sans nécessairement avoir les compétences techniques liées à la réalisation de l’ouvrage.</a:t>
            </a:r>
          </a:p>
          <a:p>
            <a:endParaRPr lang="fr-FR" dirty="0" smtClean="0">
              <a:effectLst/>
            </a:endParaRPr>
          </a:p>
          <a:p>
            <a:r>
              <a:rPr lang="fr-FR" b="1" dirty="0" smtClean="0">
                <a:effectLst/>
              </a:rPr>
              <a:t>Maître d’</a:t>
            </a:r>
            <a:r>
              <a:rPr lang="fr-FR" b="1" dirty="0" err="1" smtClean="0">
                <a:effectLst/>
              </a:rPr>
              <a:t>oeuvre</a:t>
            </a:r>
            <a:endParaRPr lang="fr-FR" b="1" dirty="0" smtClean="0">
              <a:effectLst/>
            </a:endParaRPr>
          </a:p>
          <a:p>
            <a:r>
              <a:rPr lang="fr-FR" dirty="0" smtClean="0">
                <a:effectLst/>
              </a:rPr>
              <a:t>Le </a:t>
            </a:r>
            <a:r>
              <a:rPr lang="fr-FR" b="1" dirty="0" smtClean="0">
                <a:effectLst/>
              </a:rPr>
              <a:t>maître d’</a:t>
            </a:r>
            <a:r>
              <a:rPr lang="fr-FR" b="1" dirty="0" err="1" smtClean="0">
                <a:effectLst/>
              </a:rPr>
              <a:t>oeuvre</a:t>
            </a:r>
            <a:r>
              <a:rPr lang="fr-FR" dirty="0" smtClean="0">
                <a:effectLst/>
              </a:rPr>
              <a:t> (MOE) est l’entité (architecte, entreprise ou artisan) retenue par le maître d’ouvrage, pour la réalisation de la mission dans les conditions de délais, de qualité et de coûts fixées par ce dernier conformément à un contrat.</a:t>
            </a:r>
          </a:p>
          <a:p>
            <a:r>
              <a:rPr lang="fr-FR" dirty="0" smtClean="0">
                <a:effectLst/>
              </a:rPr>
              <a:t>Il conçoit les plans, organise, coordonne, supervise, les différents corps de métier qui travaillent sur un même projet et livre le projet une fois terminé. Il est choisi par le maître d’ouvrage pour qui le projet est réalisé.</a:t>
            </a:r>
          </a:p>
          <a:p>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16</a:t>
            </a:fld>
            <a:endParaRPr lang="fr-FR"/>
          </a:p>
        </p:txBody>
      </p:sp>
    </p:spTree>
    <p:extLst>
      <p:ext uri="{BB962C8B-B14F-4D97-AF65-F5344CB8AC3E}">
        <p14:creationId xmlns:p14="http://schemas.microsoft.com/office/powerpoint/2010/main" val="289196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17</a:t>
            </a:fld>
            <a:endParaRPr lang="fr-FR"/>
          </a:p>
        </p:txBody>
      </p:sp>
    </p:spTree>
    <p:extLst>
      <p:ext uri="{BB962C8B-B14F-4D97-AF65-F5344CB8AC3E}">
        <p14:creationId xmlns:p14="http://schemas.microsoft.com/office/powerpoint/2010/main" val="28919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CLIQUER SUR TRAVAUX R2SERV2 AVEC PRINT ECRAN </a:t>
            </a:r>
          </a:p>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21</a:t>
            </a:fld>
            <a:endParaRPr lang="fr-FR"/>
          </a:p>
        </p:txBody>
      </p:sp>
    </p:spTree>
    <p:extLst>
      <p:ext uri="{BB962C8B-B14F-4D97-AF65-F5344CB8AC3E}">
        <p14:creationId xmlns:p14="http://schemas.microsoft.com/office/powerpoint/2010/main" val="73478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autres objectifs seront abordés en présentiel</a:t>
            </a:r>
          </a:p>
        </p:txBody>
      </p:sp>
      <p:sp>
        <p:nvSpPr>
          <p:cNvPr id="4" name="Espace réservé du numéro de diapositive 3"/>
          <p:cNvSpPr>
            <a:spLocks noGrp="1"/>
          </p:cNvSpPr>
          <p:nvPr>
            <p:ph type="sldNum" sz="quarter" idx="10"/>
          </p:nvPr>
        </p:nvSpPr>
        <p:spPr/>
        <p:txBody>
          <a:bodyPr/>
          <a:lstStyle/>
          <a:p>
            <a:fld id="{84DA75FA-6529-48F1-983A-0C811D7BD490}"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2422857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Contrat CCMI </a:t>
            </a:r>
          </a:p>
          <a:p>
            <a:r>
              <a:rPr lang="fr-FR" dirty="0" smtClean="0">
                <a:solidFill>
                  <a:srgbClr val="FF0000"/>
                </a:solidFill>
              </a:rPr>
              <a:t>Contrat  VEFA </a:t>
            </a:r>
          </a:p>
          <a:p>
            <a:r>
              <a:rPr lang="fr-FR" dirty="0" smtClean="0">
                <a:solidFill>
                  <a:srgbClr val="FF0000"/>
                </a:solidFill>
              </a:rPr>
              <a:t>Contrat de maitrise d’ouvrage </a:t>
            </a:r>
          </a:p>
          <a:p>
            <a:r>
              <a:rPr lang="fr-FR" dirty="0" err="1" smtClean="0">
                <a:solidFill>
                  <a:srgbClr val="FF0000"/>
                </a:solidFill>
              </a:rPr>
              <a:t>Artisant</a:t>
            </a:r>
            <a:r>
              <a:rPr lang="fr-FR" dirty="0" smtClean="0">
                <a:solidFill>
                  <a:srgbClr val="FF0000"/>
                </a:solidFill>
              </a:rPr>
              <a:t> externe maitre d’œuvre et maitre d</a:t>
            </a:r>
            <a:r>
              <a:rPr lang="fr-FR" dirty="0" smtClean="0"/>
              <a:t>’</a:t>
            </a:r>
          </a:p>
          <a:p>
            <a:r>
              <a:rPr lang="fr-FR" dirty="0" smtClean="0"/>
              <a:t>Ne sera pas étudié lors de ce module</a:t>
            </a:r>
          </a:p>
          <a:p>
            <a:endParaRPr lang="fr-FR" dirty="0" smtClean="0"/>
          </a:p>
          <a:p>
            <a:endParaRPr lang="fr-FR" dirty="0" smtClean="0"/>
          </a:p>
          <a:p>
            <a:r>
              <a:rPr lang="fr-FR" sz="1200" b="1" kern="1200" dirty="0" smtClean="0">
                <a:solidFill>
                  <a:schemeClr val="tx1"/>
                </a:solidFill>
                <a:effectLst/>
                <a:latin typeface="+mn-lt"/>
                <a:ea typeface="+mn-ea"/>
                <a:cs typeface="+mn-cs"/>
              </a:rPr>
              <a:t>Quel contrat signer pour faire construire sa maison individuelle ?</a:t>
            </a:r>
          </a:p>
          <a:p>
            <a:r>
              <a:rPr lang="fr-FR" sz="1200" kern="1200" dirty="0" smtClean="0">
                <a:solidFill>
                  <a:schemeClr val="tx1"/>
                </a:solidFill>
                <a:effectLst/>
                <a:latin typeface="+mn-lt"/>
                <a:ea typeface="+mn-ea"/>
                <a:cs typeface="+mn-cs"/>
              </a:rPr>
              <a:t>Plusieurs types de contrats sont possibles pour faire construire sa maison :</a:t>
            </a:r>
          </a:p>
          <a:p>
            <a:r>
              <a:rPr lang="fr-FR" sz="1200" b="1" kern="1200" dirty="0" smtClean="0">
                <a:solidFill>
                  <a:schemeClr val="tx1"/>
                </a:solidFill>
                <a:effectLst/>
                <a:latin typeface="+mn-lt"/>
                <a:ea typeface="+mn-ea"/>
                <a:cs typeface="+mn-cs"/>
              </a:rPr>
              <a:t>signer avec un constructeur de maison individuelle (CCMI) qui vous livra votre maison clé en main.</a:t>
            </a:r>
          </a:p>
          <a:p>
            <a:r>
              <a:rPr lang="fr-FR" sz="1200" kern="1200" dirty="0" smtClean="0">
                <a:solidFill>
                  <a:schemeClr val="tx1"/>
                </a:solidFill>
                <a:effectLst/>
                <a:latin typeface="+mn-lt"/>
                <a:ea typeface="+mn-ea"/>
                <a:cs typeface="+mn-cs"/>
              </a:rPr>
              <a:t>faire construire votre maison avec l'aide d'un architecte ou un bureau d'étude (maitre</a:t>
            </a:r>
            <a:r>
              <a:rPr lang="fr-FR" sz="1200" kern="1200" baseline="0" dirty="0" smtClean="0">
                <a:solidFill>
                  <a:schemeClr val="tx1"/>
                </a:solidFill>
                <a:effectLst/>
                <a:latin typeface="+mn-lt"/>
                <a:ea typeface="+mn-ea"/>
                <a:cs typeface="+mn-cs"/>
              </a:rPr>
              <a:t> d’œuvre) qui assurera </a:t>
            </a:r>
            <a:r>
              <a:rPr lang="fr-FR" sz="1200" kern="1200" baseline="0" smtClean="0">
                <a:solidFill>
                  <a:schemeClr val="tx1"/>
                </a:solidFill>
                <a:effectLst/>
                <a:latin typeface="+mn-lt"/>
                <a:ea typeface="+mn-ea"/>
                <a:cs typeface="+mn-cs"/>
              </a:rPr>
              <a:t>la coordination.</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contracter directement avec plusieurs d'entreprises du bâtiment.</a:t>
            </a:r>
          </a:p>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5</a:t>
            </a:fld>
            <a:endParaRPr lang="fr-FR"/>
          </a:p>
        </p:txBody>
      </p:sp>
    </p:spTree>
    <p:extLst>
      <p:ext uri="{BB962C8B-B14F-4D97-AF65-F5344CB8AC3E}">
        <p14:creationId xmlns:p14="http://schemas.microsoft.com/office/powerpoint/2010/main" val="2461870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7</a:t>
            </a:fld>
            <a:endParaRPr lang="fr-FR"/>
          </a:p>
        </p:txBody>
      </p:sp>
    </p:spTree>
    <p:extLst>
      <p:ext uri="{BB962C8B-B14F-4D97-AF65-F5344CB8AC3E}">
        <p14:creationId xmlns:p14="http://schemas.microsoft.com/office/powerpoint/2010/main" val="1750799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8</a:t>
            </a:fld>
            <a:endParaRPr lang="fr-FR"/>
          </a:p>
        </p:txBody>
      </p:sp>
    </p:spTree>
    <p:extLst>
      <p:ext uri="{BB962C8B-B14F-4D97-AF65-F5344CB8AC3E}">
        <p14:creationId xmlns:p14="http://schemas.microsoft.com/office/powerpoint/2010/main" val="175079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Garantie de livraison à prix et délais convenus</a:t>
            </a:r>
            <a:r>
              <a:rPr lang="fr-FR" dirty="0" smtClean="0"/>
              <a:t> : souscrite par le constructeur, elle couvre le client contre les risques d'inachèvement des travaux, et lui assure que son projet sera réalisé en respectant les délais et le prix fixés au départ (en cas de retard, le constructeur pourra être amené à verser des pénalités de retards</a:t>
            </a:r>
          </a:p>
          <a:p>
            <a:r>
              <a:rPr lang="fr-FR" b="1" dirty="0" smtClean="0"/>
              <a:t>Garantie de parfait achèvement</a:t>
            </a:r>
            <a:r>
              <a:rPr lang="fr-FR" dirty="0" smtClean="0"/>
              <a:t> : si des malfaçons sont repérées lors de la première année suivant la réception du chantier, le constructeur est tenu de prendre en charge les travaux nécessaires </a:t>
            </a:r>
          </a:p>
          <a:p>
            <a:r>
              <a:rPr lang="fr-FR" b="1" dirty="0" smtClean="0"/>
              <a:t>Garantie biennale ou de bon fonctionnement</a:t>
            </a:r>
            <a:r>
              <a:rPr lang="fr-FR" dirty="0" smtClean="0"/>
              <a:t> : elle couvre pendant les deux ans qui suivent la réception les dommages éventuels qui peuvent affecter le fonctionnement des équipements dissociables de la construction (robinetterie, plaques de cuisson, chauffe-eau...)</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t>garantie dommage ouvrage </a:t>
            </a:r>
            <a:r>
              <a:rPr lang="fr-FR" dirty="0" smtClean="0"/>
              <a:t> : L'assurance </a:t>
            </a:r>
            <a:r>
              <a:rPr lang="fr-FR" b="1" dirty="0" smtClean="0"/>
              <a:t>dommages ouvrage</a:t>
            </a:r>
            <a:r>
              <a:rPr lang="fr-FR" dirty="0" smtClean="0"/>
              <a:t> est une assurance obligatoire pour les constructions neuves. Elle a pour objet de garantir le remboursement ou la réparation des désordres relevant de la </a:t>
            </a:r>
            <a:r>
              <a:rPr lang="fr-FR" b="1" dirty="0" smtClean="0"/>
              <a:t>garantie</a:t>
            </a:r>
            <a:r>
              <a:rPr lang="fr-FR" dirty="0" smtClean="0"/>
              <a:t> décennale sans attendre les décisions de justice.</a:t>
            </a:r>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10</a:t>
            </a:fld>
            <a:endParaRPr lang="fr-FR"/>
          </a:p>
        </p:txBody>
      </p:sp>
    </p:spTree>
    <p:extLst>
      <p:ext uri="{BB962C8B-B14F-4D97-AF65-F5344CB8AC3E}">
        <p14:creationId xmlns:p14="http://schemas.microsoft.com/office/powerpoint/2010/main" val="9175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12</a:t>
            </a:fld>
            <a:endParaRPr lang="fr-FR"/>
          </a:p>
        </p:txBody>
      </p:sp>
    </p:spTree>
    <p:extLst>
      <p:ext uri="{BB962C8B-B14F-4D97-AF65-F5344CB8AC3E}">
        <p14:creationId xmlns:p14="http://schemas.microsoft.com/office/powerpoint/2010/main" val="28919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smtClean="0">
                <a:solidFill>
                  <a:srgbClr val="FF0000"/>
                </a:solidFill>
              </a:rPr>
              <a:t>Si donation attention en droit c’est le sol qui prime </a:t>
            </a:r>
          </a:p>
          <a:p>
            <a:pPr algn="just"/>
            <a:r>
              <a:rPr lang="fr-FR" dirty="0" smtClean="0">
                <a:solidFill>
                  <a:srgbClr val="FF0000"/>
                </a:solidFill>
              </a:rPr>
              <a:t>Conseils  : soit indivision donation au </a:t>
            </a:r>
            <a:r>
              <a:rPr lang="fr-FR" dirty="0" err="1" smtClean="0">
                <a:solidFill>
                  <a:srgbClr val="FF0000"/>
                </a:solidFill>
              </a:rPr>
              <a:t>co</a:t>
            </a:r>
            <a:r>
              <a:rPr lang="fr-FR" dirty="0" smtClean="0">
                <a:solidFill>
                  <a:srgbClr val="FF0000"/>
                </a:solidFill>
              </a:rPr>
              <a:t> emprunteur  soit  le droit le sol prime. </a:t>
            </a:r>
          </a:p>
          <a:p>
            <a:pPr algn="just"/>
            <a:r>
              <a:rPr lang="fr-FR" dirty="0" smtClean="0">
                <a:solidFill>
                  <a:srgbClr val="FF0000"/>
                </a:solidFill>
              </a:rPr>
              <a:t>Si rien est fait  : la MI appartient à celle qui a le terrain. Les banquier vont très vigilant et ca peut venir bloquer un </a:t>
            </a:r>
            <a:r>
              <a:rPr lang="fr-FR" dirty="0" err="1" smtClean="0">
                <a:solidFill>
                  <a:srgbClr val="FF0000"/>
                </a:solidFill>
              </a:rPr>
              <a:t>prjet</a:t>
            </a:r>
            <a:r>
              <a:rPr lang="fr-FR" dirty="0" smtClean="0">
                <a:solidFill>
                  <a:srgbClr val="FF0000"/>
                </a:solidFill>
              </a:rPr>
              <a:t> donc valider en amont pour gagner </a:t>
            </a:r>
          </a:p>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13</a:t>
            </a:fld>
            <a:endParaRPr lang="fr-FR"/>
          </a:p>
        </p:txBody>
      </p:sp>
    </p:spTree>
    <p:extLst>
      <p:ext uri="{BB962C8B-B14F-4D97-AF65-F5344CB8AC3E}">
        <p14:creationId xmlns:p14="http://schemas.microsoft.com/office/powerpoint/2010/main" val="215922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6946160-74BB-47F5-83A3-9FA2497FBF8E}" type="slidenum">
              <a:rPr lang="fr-FR" smtClean="0"/>
              <a:pPr/>
              <a:t>14</a:t>
            </a:fld>
            <a:endParaRPr lang="fr-FR"/>
          </a:p>
        </p:txBody>
      </p:sp>
    </p:spTree>
    <p:extLst>
      <p:ext uri="{BB962C8B-B14F-4D97-AF65-F5344CB8AC3E}">
        <p14:creationId xmlns:p14="http://schemas.microsoft.com/office/powerpoint/2010/main" val="289196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Rectangle 9"/>
          <p:cNvSpPr/>
          <p:nvPr userDrawn="1"/>
        </p:nvSpPr>
        <p:spPr>
          <a:xfrm>
            <a:off x="0" y="0"/>
            <a:ext cx="12192000" cy="5531541"/>
          </a:xfrm>
          <a:prstGeom prst="rect">
            <a:avLst/>
          </a:prstGeom>
          <a:gradFill flip="none" rotWithShape="1">
            <a:gsLst>
              <a:gs pos="0">
                <a:schemeClr val="accent1">
                  <a:lumMod val="5000"/>
                  <a:lumOff val="95000"/>
                </a:schemeClr>
              </a:gs>
              <a:gs pos="74000">
                <a:srgbClr val="0070C0"/>
              </a:gs>
              <a:gs pos="83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 name="Espace réservé de la date 3"/>
          <p:cNvSpPr>
            <a:spLocks noGrp="1"/>
          </p:cNvSpPr>
          <p:nvPr>
            <p:ph type="dt" sz="half" idx="10"/>
          </p:nvPr>
        </p:nvSpPr>
        <p:spPr>
          <a:xfrm>
            <a:off x="0" y="6492274"/>
            <a:ext cx="1405467" cy="365125"/>
          </a:xfrm>
          <a:prstGeom prst="rect">
            <a:avLst/>
          </a:prstGeom>
          <a:solidFill>
            <a:srgbClr val="002060"/>
          </a:solidFill>
        </p:spPr>
        <p:txBody>
          <a:bodyPr/>
          <a:lstStyle>
            <a:lvl1pPr>
              <a:defRPr>
                <a:solidFill>
                  <a:schemeClr val="bg1"/>
                </a:solidFill>
              </a:defRPr>
            </a:lvl1pPr>
          </a:lstStyle>
          <a:p>
            <a:fld id="{93CC12BD-1033-4F4E-8FCA-B57837BD0513}" type="datetime1">
              <a:rPr lang="fr-FR" smtClean="0">
                <a:solidFill>
                  <a:prstClr val="white"/>
                </a:solidFill>
              </a:rPr>
              <a:t>28/02/2020</a:t>
            </a:fld>
            <a:endParaRPr lang="fr-FR">
              <a:solidFill>
                <a:prstClr val="white"/>
              </a:solidFill>
            </a:endParaRPr>
          </a:p>
        </p:txBody>
      </p:sp>
      <p:sp>
        <p:nvSpPr>
          <p:cNvPr id="5" name="Espace réservé du pied de page 4"/>
          <p:cNvSpPr>
            <a:spLocks noGrp="1"/>
          </p:cNvSpPr>
          <p:nvPr>
            <p:ph type="ftr" sz="quarter" idx="11"/>
          </p:nvPr>
        </p:nvSpPr>
        <p:spPr>
          <a:xfrm>
            <a:off x="1415077" y="6492274"/>
            <a:ext cx="9879456" cy="365125"/>
          </a:xfrm>
          <a:prstGeom prst="rect">
            <a:avLst/>
          </a:prstGeom>
          <a:solidFill>
            <a:srgbClr val="002060"/>
          </a:solidFill>
        </p:spPr>
        <p:txBody>
          <a:bodyPr/>
          <a:lstStyle>
            <a:lvl1pPr>
              <a:defRPr sz="1600">
                <a:solidFill>
                  <a:schemeClr val="bg1"/>
                </a:solidFill>
              </a:defRPr>
            </a:lvl1pPr>
          </a:lstStyle>
          <a:p>
            <a:r>
              <a:rPr lang="fr-FR">
                <a:solidFill>
                  <a:prstClr val="white"/>
                </a:solidFill>
              </a:rPr>
              <a:t>Parcours Approfondi - Séquence Prospection - Module 4 Pré-requis « La Prescription »</a:t>
            </a:r>
            <a:endParaRPr lang="fr-FR" dirty="0">
              <a:solidFill>
                <a:prstClr val="white"/>
              </a:solidFill>
            </a:endParaRPr>
          </a:p>
        </p:txBody>
      </p:sp>
      <p:sp>
        <p:nvSpPr>
          <p:cNvPr id="6" name="Espace réservé du numéro de diapositive 5"/>
          <p:cNvSpPr>
            <a:spLocks noGrp="1"/>
          </p:cNvSpPr>
          <p:nvPr>
            <p:ph type="sldNum" sz="quarter" idx="12"/>
          </p:nvPr>
        </p:nvSpPr>
        <p:spPr>
          <a:xfrm>
            <a:off x="11294533" y="6492875"/>
            <a:ext cx="897467" cy="365125"/>
          </a:xfrm>
          <a:prstGeom prst="rect">
            <a:avLst/>
          </a:prstGeom>
          <a:solidFill>
            <a:srgbClr val="002060"/>
          </a:solidFill>
        </p:spPr>
        <p:txBody>
          <a:bodyPr anchor="ctr"/>
          <a:lstStyle>
            <a:lvl1pPr algn="r">
              <a:defRPr>
                <a:solidFill>
                  <a:schemeClr val="bg1"/>
                </a:solidFill>
              </a:defRPr>
            </a:lvl1pPr>
          </a:lstStyle>
          <a:p>
            <a:fld id="{C59AEC7C-0CC5-4F32-A84B-BB20FD2307C2}" type="slidenum">
              <a:rPr lang="fr-FR" smtClean="0">
                <a:solidFill>
                  <a:prstClr val="white"/>
                </a:solidFill>
              </a:rPr>
              <a:pPr/>
              <a:t>‹N°›</a:t>
            </a:fld>
            <a:endParaRPr lang="fr-FR">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879" y="0"/>
            <a:ext cx="787878" cy="976968"/>
          </a:xfrm>
          <a:prstGeom prst="rect">
            <a:avLst/>
          </a:prstGeom>
        </p:spPr>
      </p:pic>
      <p:sp>
        <p:nvSpPr>
          <p:cNvPr id="2" name="Titre 1"/>
          <p:cNvSpPr>
            <a:spLocks noGrp="1"/>
          </p:cNvSpPr>
          <p:nvPr>
            <p:ph type="ctrTitle" hasCustomPrompt="1"/>
          </p:nvPr>
        </p:nvSpPr>
        <p:spPr>
          <a:xfrm>
            <a:off x="8734563" y="330348"/>
            <a:ext cx="3315730" cy="1201890"/>
          </a:xfrm>
          <a:prstGeom prst="rect">
            <a:avLst/>
          </a:prstGeom>
        </p:spPr>
        <p:txBody>
          <a:bodyPr anchor="t">
            <a:normAutofit/>
          </a:bodyPr>
          <a:lstStyle>
            <a:lvl1pPr algn="ctr">
              <a:defRPr sz="3200" baseline="0">
                <a:solidFill>
                  <a:schemeClr val="bg1"/>
                </a:solidFill>
              </a:defRPr>
            </a:lvl1pPr>
          </a:lstStyle>
          <a:p>
            <a:r>
              <a:rPr lang="fr-FR" dirty="0"/>
              <a:t>[Séquence XY]</a:t>
            </a:r>
            <a:br>
              <a:rPr lang="fr-FR" dirty="0"/>
            </a:br>
            <a:r>
              <a:rPr lang="fr-FR" dirty="0"/>
              <a:t>[n° de Module]</a:t>
            </a:r>
          </a:p>
        </p:txBody>
      </p:sp>
      <p:sp>
        <p:nvSpPr>
          <p:cNvPr id="13" name="Ellipse 12"/>
          <p:cNvSpPr/>
          <p:nvPr userDrawn="1"/>
        </p:nvSpPr>
        <p:spPr>
          <a:xfrm>
            <a:off x="3213314" y="330349"/>
            <a:ext cx="6200510" cy="38818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12" name="Image 11"/>
          <p:cNvPicPr>
            <a:picLocks noChangeAspect="1"/>
          </p:cNvPicPr>
          <p:nvPr userDrawn="1"/>
        </p:nvPicPr>
        <p:blipFill>
          <a:blip r:embed="rId3"/>
          <a:stretch>
            <a:fillRect/>
          </a:stretch>
        </p:blipFill>
        <p:spPr>
          <a:xfrm>
            <a:off x="3911380" y="1106231"/>
            <a:ext cx="4804377" cy="2330123"/>
          </a:xfrm>
          <a:prstGeom prst="rect">
            <a:avLst/>
          </a:prstGeom>
        </p:spPr>
      </p:pic>
      <p:sp>
        <p:nvSpPr>
          <p:cNvPr id="9" name="ZoneTexte 8"/>
          <p:cNvSpPr txBox="1"/>
          <p:nvPr userDrawn="1"/>
        </p:nvSpPr>
        <p:spPr>
          <a:xfrm>
            <a:off x="6351363" y="1674994"/>
            <a:ext cx="2383200" cy="830997"/>
          </a:xfrm>
          <a:prstGeom prst="rect">
            <a:avLst/>
          </a:prstGeom>
          <a:noFill/>
        </p:spPr>
        <p:txBody>
          <a:bodyPr wrap="square" rtlCol="0">
            <a:spAutoFit/>
          </a:bodyPr>
          <a:lstStyle/>
          <a:p>
            <a:pPr algn="ctr"/>
            <a:r>
              <a:rPr lang="fr-FR" sz="2400" b="1" dirty="0">
                <a:solidFill>
                  <a:srgbClr val="002060"/>
                </a:solidFill>
                <a:latin typeface="Cachet Std Book" pitchFamily="34" charset="0"/>
              </a:rPr>
              <a:t>Parcours approfondi</a:t>
            </a:r>
          </a:p>
        </p:txBody>
      </p:sp>
      <p:pic>
        <p:nvPicPr>
          <p:cNvPr id="14" name="Imag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46827" y="2451556"/>
            <a:ext cx="1252793" cy="626397"/>
          </a:xfrm>
          <a:prstGeom prst="rect">
            <a:avLst/>
          </a:prstGeom>
        </p:spPr>
      </p:pic>
    </p:spTree>
    <p:extLst>
      <p:ext uri="{BB962C8B-B14F-4D97-AF65-F5344CB8AC3E}">
        <p14:creationId xmlns:p14="http://schemas.microsoft.com/office/powerpoint/2010/main" val="12079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 xmlns:a16="http://schemas.microsoft.com/office/drawing/2014/main" id="{FF51DA3A-EDDB-4689-AF0C-621F96E7782C}"/>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18E5608C-B4A8-4A09-8CB2-13B6B26AE93A}" type="datetime1">
              <a:rPr lang="fr-FR" smtClean="0"/>
              <a:t>28/02/2020</a:t>
            </a:fld>
            <a:endParaRPr lang="fr-FR" dirty="0"/>
          </a:p>
        </p:txBody>
      </p:sp>
      <p:sp>
        <p:nvSpPr>
          <p:cNvPr id="8" name="Espace réservé du pied de page 4">
            <a:extLst>
              <a:ext uri="{FF2B5EF4-FFF2-40B4-BE49-F238E27FC236}">
                <a16:creationId xmlns="" xmlns:a16="http://schemas.microsoft.com/office/drawing/2014/main" id="{D2C6FE05-0630-4D48-8416-34876BDEC223}"/>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9" name="Espace réservé du numéro de diapositive 5">
            <a:extLst>
              <a:ext uri="{FF2B5EF4-FFF2-40B4-BE49-F238E27FC236}">
                <a16:creationId xmlns="" xmlns:a16="http://schemas.microsoft.com/office/drawing/2014/main" id="{AF01E85C-5657-471D-93E3-93B1AC740DC8}"/>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3310205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 xmlns:a16="http://schemas.microsoft.com/office/drawing/2014/main" id="{6CB9C1A8-C832-4A8F-85B5-6F8FDBE39149}"/>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6215D1EA-1223-45F8-BABA-122E09C7113B}" type="datetime1">
              <a:rPr lang="fr-FR" smtClean="0"/>
              <a:t>28/02/2020</a:t>
            </a:fld>
            <a:endParaRPr lang="fr-FR" dirty="0"/>
          </a:p>
        </p:txBody>
      </p:sp>
      <p:sp>
        <p:nvSpPr>
          <p:cNvPr id="8" name="Espace réservé du pied de page 4">
            <a:extLst>
              <a:ext uri="{FF2B5EF4-FFF2-40B4-BE49-F238E27FC236}">
                <a16:creationId xmlns="" xmlns:a16="http://schemas.microsoft.com/office/drawing/2014/main" id="{015D7E03-B28B-4F6C-AAEE-4BBA24EBD050}"/>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9" name="Espace réservé du numéro de diapositive 5">
            <a:extLst>
              <a:ext uri="{FF2B5EF4-FFF2-40B4-BE49-F238E27FC236}">
                <a16:creationId xmlns="" xmlns:a16="http://schemas.microsoft.com/office/drawing/2014/main" id="{3E5EE9F8-8CAE-4EEF-9ECE-0A02F4B11CFF}"/>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593971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 Square Images &amp; Descriptions">
    <p:spTree>
      <p:nvGrpSpPr>
        <p:cNvPr id="1" name=""/>
        <p:cNvGrpSpPr/>
        <p:nvPr/>
      </p:nvGrpSpPr>
      <p:grpSpPr>
        <a:xfrm>
          <a:off x="0" y="0"/>
          <a:ext cx="0" cy="0"/>
          <a:chOff x="0" y="0"/>
          <a:chExt cx="0" cy="0"/>
        </a:xfrm>
      </p:grpSpPr>
      <p:sp>
        <p:nvSpPr>
          <p:cNvPr id="51" name="フリーフォーム 50"/>
          <p:cNvSpPr/>
          <p:nvPr userDrawn="1"/>
        </p:nvSpPr>
        <p:spPr>
          <a:xfrm>
            <a:off x="8386224" y="1457289"/>
            <a:ext cx="3576000" cy="2280352"/>
          </a:xfrm>
          <a:custGeom>
            <a:avLst/>
            <a:gdLst>
              <a:gd name="connsiteX0" fmla="*/ 4068000 w 5364000"/>
              <a:gd name="connsiteY0" fmla="*/ 648000 h 3420000"/>
              <a:gd name="connsiteX1" fmla="*/ 4716000 w 5364000"/>
              <a:gd name="connsiteY1" fmla="*/ 648000 h 3420000"/>
              <a:gd name="connsiteX2" fmla="*/ 4716000 w 5364000"/>
              <a:gd name="connsiteY2" fmla="*/ 1296000 h 3420000"/>
              <a:gd name="connsiteX3" fmla="*/ 4068000 w 5364000"/>
              <a:gd name="connsiteY3" fmla="*/ 1296000 h 3420000"/>
              <a:gd name="connsiteX4" fmla="*/ 4716000 w 5364000"/>
              <a:gd name="connsiteY4" fmla="*/ 0 h 3420000"/>
              <a:gd name="connsiteX5" fmla="*/ 5364000 w 5364000"/>
              <a:gd name="connsiteY5" fmla="*/ 0 h 3420000"/>
              <a:gd name="connsiteX6" fmla="*/ 5364000 w 5364000"/>
              <a:gd name="connsiteY6" fmla="*/ 648000 h 3420000"/>
              <a:gd name="connsiteX7" fmla="*/ 4716000 w 5364000"/>
              <a:gd name="connsiteY7" fmla="*/ 648000 h 3420000"/>
              <a:gd name="connsiteX8" fmla="*/ 0 w 5364000"/>
              <a:gd name="connsiteY8" fmla="*/ 0 h 3420000"/>
              <a:gd name="connsiteX9" fmla="*/ 3420000 w 5364000"/>
              <a:gd name="connsiteY9" fmla="*/ 0 h 3420000"/>
              <a:gd name="connsiteX10" fmla="*/ 4068000 w 5364000"/>
              <a:gd name="connsiteY10" fmla="*/ 0 h 3420000"/>
              <a:gd name="connsiteX11" fmla="*/ 4068000 w 5364000"/>
              <a:gd name="connsiteY11" fmla="*/ 648000 h 3420000"/>
              <a:gd name="connsiteX12" fmla="*/ 3420000 w 5364000"/>
              <a:gd name="connsiteY12" fmla="*/ 648000 h 3420000"/>
              <a:gd name="connsiteX13" fmla="*/ 3420000 w 5364000"/>
              <a:gd name="connsiteY13" fmla="*/ 1296000 h 3420000"/>
              <a:gd name="connsiteX14" fmla="*/ 4068000 w 5364000"/>
              <a:gd name="connsiteY14" fmla="*/ 1296000 h 3420000"/>
              <a:gd name="connsiteX15" fmla="*/ 4068000 w 5364000"/>
              <a:gd name="connsiteY15" fmla="*/ 1944000 h 3420000"/>
              <a:gd name="connsiteX16" fmla="*/ 3420000 w 5364000"/>
              <a:gd name="connsiteY16" fmla="*/ 1944000 h 3420000"/>
              <a:gd name="connsiteX17" fmla="*/ 3420000 w 5364000"/>
              <a:gd name="connsiteY17" fmla="*/ 3420000 h 3420000"/>
              <a:gd name="connsiteX18" fmla="*/ 0 w 5364000"/>
              <a:gd name="connsiteY1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4068000" y="648000"/>
                </a:moveTo>
                <a:lnTo>
                  <a:pt x="4716000" y="648000"/>
                </a:lnTo>
                <a:lnTo>
                  <a:pt x="4716000" y="1296000"/>
                </a:lnTo>
                <a:lnTo>
                  <a:pt x="4068000" y="1296000"/>
                </a:lnTo>
                <a:close/>
                <a:moveTo>
                  <a:pt x="4716000" y="0"/>
                </a:moveTo>
                <a:lnTo>
                  <a:pt x="5364000" y="0"/>
                </a:lnTo>
                <a:lnTo>
                  <a:pt x="5364000" y="648000"/>
                </a:lnTo>
                <a:lnTo>
                  <a:pt x="4716000" y="648000"/>
                </a:lnTo>
                <a:close/>
                <a:moveTo>
                  <a:pt x="0" y="0"/>
                </a:moveTo>
                <a:lnTo>
                  <a:pt x="3420000" y="0"/>
                </a:lnTo>
                <a:lnTo>
                  <a:pt x="4068000" y="0"/>
                </a:lnTo>
                <a:lnTo>
                  <a:pt x="4068000" y="648000"/>
                </a:lnTo>
                <a:lnTo>
                  <a:pt x="3420000" y="648000"/>
                </a:lnTo>
                <a:lnTo>
                  <a:pt x="3420000" y="1296000"/>
                </a:lnTo>
                <a:lnTo>
                  <a:pt x="4068000" y="1296000"/>
                </a:lnTo>
                <a:lnTo>
                  <a:pt x="4068000" y="1944000"/>
                </a:lnTo>
                <a:lnTo>
                  <a:pt x="3420000" y="1944000"/>
                </a:lnTo>
                <a:lnTo>
                  <a:pt x="3420000" y="3420000"/>
                </a:lnTo>
                <a:lnTo>
                  <a:pt x="0" y="342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7" name="正方形/長方形 6"/>
          <p:cNvSpPr/>
          <p:nvPr userDrawn="1"/>
        </p:nvSpPr>
        <p:spPr>
          <a:xfrm>
            <a:off x="3826224" y="1457289"/>
            <a:ext cx="2280000" cy="22803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 name="タイトル 1"/>
          <p:cNvSpPr>
            <a:spLocks noGrp="1"/>
          </p:cNvSpPr>
          <p:nvPr>
            <p:ph type="title" hasCustomPrompt="1"/>
          </p:nvPr>
        </p:nvSpPr>
        <p:spPr>
          <a:xfrm>
            <a:off x="328809" y="232264"/>
            <a:ext cx="11557348" cy="853492"/>
          </a:xfrm>
          <a:prstGeom prst="rect">
            <a:avLst/>
          </a:prstGeom>
        </p:spPr>
        <p:txBody>
          <a:bodyPr lIns="60963" tIns="30482" rIns="60963" bIns="30482"/>
          <a:lstStyle/>
          <a:p>
            <a:r>
              <a:rPr kumimoji="1" lang="en-US" altLang="ja-JP" dirty="0"/>
              <a:t>Slide Title Goes Here</a:t>
            </a:r>
            <a:endParaRPr kumimoji="1" lang="ja-JP" altLang="en-US" dirty="0"/>
          </a:p>
        </p:txBody>
      </p:sp>
      <p:sp>
        <p:nvSpPr>
          <p:cNvPr id="29" name="図プレースホルダー 28"/>
          <p:cNvSpPr>
            <a:spLocks noGrp="1"/>
          </p:cNvSpPr>
          <p:nvPr>
            <p:ph type="pic" sz="quarter" idx="12" hasCustomPrompt="1"/>
          </p:nvPr>
        </p:nvSpPr>
        <p:spPr>
          <a:xfrm>
            <a:off x="1546224" y="1457289"/>
            <a:ext cx="2476850" cy="2280352"/>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1">
              <a:lumMod val="20000"/>
              <a:lumOff val="80000"/>
            </a:schemeClr>
          </a:solidFill>
        </p:spPr>
        <p:txBody>
          <a:bodyPr wrap="square" lIns="60963" tIns="30482" rIns="60963" bIns="30482">
            <a:noAutofit/>
          </a:bodyPr>
          <a:lstStyle>
            <a:lvl1pPr>
              <a:defRPr/>
            </a:lvl1pPr>
          </a:lstStyle>
          <a:p>
            <a:r>
              <a:rPr kumimoji="1" lang="en-US" altLang="ja-JP" dirty="0"/>
              <a:t>Insert an image</a:t>
            </a:r>
            <a:endParaRPr kumimoji="1" lang="ja-JP" altLang="en-US" dirty="0"/>
          </a:p>
        </p:txBody>
      </p:sp>
      <p:sp>
        <p:nvSpPr>
          <p:cNvPr id="56" name="フリーフォーム 55"/>
          <p:cNvSpPr/>
          <p:nvPr userDrawn="1"/>
        </p:nvSpPr>
        <p:spPr>
          <a:xfrm>
            <a:off x="250224" y="3737641"/>
            <a:ext cx="3576000" cy="2280352"/>
          </a:xfrm>
          <a:custGeom>
            <a:avLst/>
            <a:gdLst>
              <a:gd name="connsiteX0" fmla="*/ 0 w 5364000"/>
              <a:gd name="connsiteY0" fmla="*/ 2767393 h 3420000"/>
              <a:gd name="connsiteX1" fmla="*/ 648000 w 5364000"/>
              <a:gd name="connsiteY1" fmla="*/ 2767393 h 3420000"/>
              <a:gd name="connsiteX2" fmla="*/ 648000 w 5364000"/>
              <a:gd name="connsiteY2" fmla="*/ 3415393 h 3420000"/>
              <a:gd name="connsiteX3" fmla="*/ 0 w 5364000"/>
              <a:gd name="connsiteY3" fmla="*/ 3415393 h 3420000"/>
              <a:gd name="connsiteX4" fmla="*/ 648000 w 5364000"/>
              <a:gd name="connsiteY4" fmla="*/ 2124000 h 3420000"/>
              <a:gd name="connsiteX5" fmla="*/ 1296000 w 5364000"/>
              <a:gd name="connsiteY5" fmla="*/ 2124000 h 3420000"/>
              <a:gd name="connsiteX6" fmla="*/ 1296000 w 5364000"/>
              <a:gd name="connsiteY6" fmla="*/ 2772000 h 3420000"/>
              <a:gd name="connsiteX7" fmla="*/ 648000 w 5364000"/>
              <a:gd name="connsiteY7" fmla="*/ 2772000 h 3420000"/>
              <a:gd name="connsiteX8" fmla="*/ 1944000 w 5364000"/>
              <a:gd name="connsiteY8" fmla="*/ 0 h 3420000"/>
              <a:gd name="connsiteX9" fmla="*/ 5364000 w 5364000"/>
              <a:gd name="connsiteY9" fmla="*/ 0 h 3420000"/>
              <a:gd name="connsiteX10" fmla="*/ 5364000 w 5364000"/>
              <a:gd name="connsiteY10" fmla="*/ 3420000 h 3420000"/>
              <a:gd name="connsiteX11" fmla="*/ 1944000 w 5364000"/>
              <a:gd name="connsiteY11" fmla="*/ 3420000 h 3420000"/>
              <a:gd name="connsiteX12" fmla="*/ 1296000 w 5364000"/>
              <a:gd name="connsiteY12" fmla="*/ 3420000 h 3420000"/>
              <a:gd name="connsiteX13" fmla="*/ 1296000 w 5364000"/>
              <a:gd name="connsiteY13" fmla="*/ 2772000 h 3420000"/>
              <a:gd name="connsiteX14" fmla="*/ 1944000 w 5364000"/>
              <a:gd name="connsiteY14" fmla="*/ 2772000 h 3420000"/>
              <a:gd name="connsiteX15" fmla="*/ 1944000 w 5364000"/>
              <a:gd name="connsiteY15" fmla="*/ 2124000 h 3420000"/>
              <a:gd name="connsiteX16" fmla="*/ 1296000 w 5364000"/>
              <a:gd name="connsiteY16" fmla="*/ 2124000 h 3420000"/>
              <a:gd name="connsiteX17" fmla="*/ 1296000 w 5364000"/>
              <a:gd name="connsiteY17" fmla="*/ 1476000 h 3420000"/>
              <a:gd name="connsiteX18" fmla="*/ 1944000 w 5364000"/>
              <a:gd name="connsiteY18" fmla="*/ 1476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64000" h="3420000">
                <a:moveTo>
                  <a:pt x="0" y="2767393"/>
                </a:moveTo>
                <a:lnTo>
                  <a:pt x="648000" y="2767393"/>
                </a:lnTo>
                <a:lnTo>
                  <a:pt x="648000" y="3415393"/>
                </a:lnTo>
                <a:lnTo>
                  <a:pt x="0" y="3415393"/>
                </a:lnTo>
                <a:close/>
                <a:moveTo>
                  <a:pt x="648000" y="2124000"/>
                </a:moveTo>
                <a:lnTo>
                  <a:pt x="1296000" y="2124000"/>
                </a:lnTo>
                <a:lnTo>
                  <a:pt x="1296000" y="2772000"/>
                </a:lnTo>
                <a:lnTo>
                  <a:pt x="648000" y="2772000"/>
                </a:lnTo>
                <a:close/>
                <a:moveTo>
                  <a:pt x="1944000" y="0"/>
                </a:moveTo>
                <a:lnTo>
                  <a:pt x="5364000" y="0"/>
                </a:lnTo>
                <a:lnTo>
                  <a:pt x="5364000" y="3420000"/>
                </a:lnTo>
                <a:lnTo>
                  <a:pt x="1944000" y="3420000"/>
                </a:lnTo>
                <a:lnTo>
                  <a:pt x="1296000" y="3420000"/>
                </a:lnTo>
                <a:lnTo>
                  <a:pt x="1296000" y="2772000"/>
                </a:lnTo>
                <a:lnTo>
                  <a:pt x="1944000" y="2772000"/>
                </a:lnTo>
                <a:lnTo>
                  <a:pt x="1944000" y="2124000"/>
                </a:lnTo>
                <a:lnTo>
                  <a:pt x="1296000" y="2124000"/>
                </a:lnTo>
                <a:lnTo>
                  <a:pt x="1296000" y="1476000"/>
                </a:lnTo>
                <a:lnTo>
                  <a:pt x="1944000" y="1476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5" name="図プレースホルダー 24"/>
          <p:cNvSpPr>
            <a:spLocks noGrp="1"/>
          </p:cNvSpPr>
          <p:nvPr>
            <p:ph type="pic" sz="quarter" idx="13" hasCustomPrompt="1"/>
          </p:nvPr>
        </p:nvSpPr>
        <p:spPr>
          <a:xfrm>
            <a:off x="3619849" y="3737641"/>
            <a:ext cx="2486375" cy="2280352"/>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5">
              <a:lumMod val="20000"/>
              <a:lumOff val="80000"/>
            </a:schemeClr>
          </a:solidFill>
        </p:spPr>
        <p:txBody>
          <a:bodyPr wrap="square" lIns="60963" tIns="30482" rIns="60963" bIns="30482">
            <a:noAutofit/>
          </a:bodyPr>
          <a:lstStyle>
            <a:lvl1pPr>
              <a:defRPr/>
            </a:lvl1pPr>
          </a:lstStyle>
          <a:p>
            <a:r>
              <a:rPr kumimoji="1" lang="en-US" altLang="ja-JP" dirty="0"/>
              <a:t>Insert an image</a:t>
            </a:r>
            <a:endParaRPr kumimoji="1" lang="ja-JP" altLang="en-US" dirty="0"/>
          </a:p>
        </p:txBody>
      </p:sp>
      <p:sp>
        <p:nvSpPr>
          <p:cNvPr id="35" name="図プレースホルダー 34"/>
          <p:cNvSpPr>
            <a:spLocks noGrp="1"/>
          </p:cNvSpPr>
          <p:nvPr>
            <p:ph type="pic" sz="quarter" idx="14" hasCustomPrompt="1"/>
          </p:nvPr>
        </p:nvSpPr>
        <p:spPr>
          <a:xfrm>
            <a:off x="6106224" y="1457289"/>
            <a:ext cx="2476850" cy="2280352"/>
          </a:xfrm>
          <a:custGeom>
            <a:avLst/>
            <a:gdLst>
              <a:gd name="connsiteX0" fmla="*/ 0 w 3715275"/>
              <a:gd name="connsiteY0" fmla="*/ 0 h 3420000"/>
              <a:gd name="connsiteX1" fmla="*/ 295275 w 3715275"/>
              <a:gd name="connsiteY1" fmla="*/ 0 h 3420000"/>
              <a:gd name="connsiteX2" fmla="*/ 3420000 w 3715275"/>
              <a:gd name="connsiteY2" fmla="*/ 0 h 3420000"/>
              <a:gd name="connsiteX3" fmla="*/ 3420000 w 3715275"/>
              <a:gd name="connsiteY3" fmla="*/ 1562363 h 3420000"/>
              <a:gd name="connsiteX4" fmla="*/ 3715275 w 3715275"/>
              <a:gd name="connsiteY4" fmla="*/ 1710000 h 3420000"/>
              <a:gd name="connsiteX5" fmla="*/ 3420000 w 3715275"/>
              <a:gd name="connsiteY5" fmla="*/ 1857638 h 3420000"/>
              <a:gd name="connsiteX6" fmla="*/ 3420000 w 3715275"/>
              <a:gd name="connsiteY6" fmla="*/ 3420000 h 3420000"/>
              <a:gd name="connsiteX7" fmla="*/ 295275 w 3715275"/>
              <a:gd name="connsiteY7" fmla="*/ 3420000 h 3420000"/>
              <a:gd name="connsiteX8" fmla="*/ 0 w 3715275"/>
              <a:gd name="connsiteY8" fmla="*/ 3420000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5275" h="3420000">
                <a:moveTo>
                  <a:pt x="0" y="0"/>
                </a:moveTo>
                <a:lnTo>
                  <a:pt x="295275" y="0"/>
                </a:lnTo>
                <a:lnTo>
                  <a:pt x="3420000" y="0"/>
                </a:lnTo>
                <a:lnTo>
                  <a:pt x="3420000" y="1562363"/>
                </a:lnTo>
                <a:lnTo>
                  <a:pt x="3715275" y="1710000"/>
                </a:lnTo>
                <a:lnTo>
                  <a:pt x="3420000" y="1857638"/>
                </a:lnTo>
                <a:lnTo>
                  <a:pt x="3420000" y="3420000"/>
                </a:lnTo>
                <a:lnTo>
                  <a:pt x="295275" y="3420000"/>
                </a:lnTo>
                <a:lnTo>
                  <a:pt x="0" y="3420000"/>
                </a:lnTo>
                <a:close/>
              </a:path>
            </a:pathLst>
          </a:custGeom>
          <a:solidFill>
            <a:schemeClr val="accent2">
              <a:lumMod val="20000"/>
              <a:lumOff val="80000"/>
            </a:schemeClr>
          </a:solidFill>
        </p:spPr>
        <p:txBody>
          <a:bodyPr wrap="square" lIns="60963" tIns="30482" rIns="60963" bIns="30482">
            <a:noAutofit/>
          </a:bodyPr>
          <a:lstStyle>
            <a:lvl1pPr>
              <a:defRPr/>
            </a:lvl1pPr>
          </a:lstStyle>
          <a:p>
            <a:r>
              <a:rPr kumimoji="1" lang="en-US" altLang="ja-JP" dirty="0"/>
              <a:t>Insert an image</a:t>
            </a:r>
            <a:endParaRPr kumimoji="1" lang="ja-JP" altLang="en-US" dirty="0"/>
          </a:p>
        </p:txBody>
      </p:sp>
      <p:sp>
        <p:nvSpPr>
          <p:cNvPr id="38" name="正方形/長方形 37"/>
          <p:cNvSpPr/>
          <p:nvPr userDrawn="1"/>
        </p:nvSpPr>
        <p:spPr>
          <a:xfrm>
            <a:off x="6106224" y="3737641"/>
            <a:ext cx="2280000" cy="22803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2" name="図プレースホルダー 41"/>
          <p:cNvSpPr>
            <a:spLocks noGrp="1"/>
          </p:cNvSpPr>
          <p:nvPr>
            <p:ph type="pic" sz="quarter" idx="15" hasCustomPrompt="1"/>
          </p:nvPr>
        </p:nvSpPr>
        <p:spPr>
          <a:xfrm>
            <a:off x="8179849" y="3737641"/>
            <a:ext cx="2486375" cy="2280352"/>
          </a:xfrm>
          <a:custGeom>
            <a:avLst/>
            <a:gdLst>
              <a:gd name="connsiteX0" fmla="*/ 309563 w 3729563"/>
              <a:gd name="connsiteY0" fmla="*/ 0 h 3420000"/>
              <a:gd name="connsiteX1" fmla="*/ 3420000 w 3729563"/>
              <a:gd name="connsiteY1" fmla="*/ 0 h 3420000"/>
              <a:gd name="connsiteX2" fmla="*/ 3729563 w 3729563"/>
              <a:gd name="connsiteY2" fmla="*/ 0 h 3420000"/>
              <a:gd name="connsiteX3" fmla="*/ 3729563 w 3729563"/>
              <a:gd name="connsiteY3" fmla="*/ 3420000 h 3420000"/>
              <a:gd name="connsiteX4" fmla="*/ 3420000 w 3729563"/>
              <a:gd name="connsiteY4" fmla="*/ 3420000 h 3420000"/>
              <a:gd name="connsiteX5" fmla="*/ 309563 w 3729563"/>
              <a:gd name="connsiteY5" fmla="*/ 3420000 h 3420000"/>
              <a:gd name="connsiteX6" fmla="*/ 309563 w 3729563"/>
              <a:gd name="connsiteY6" fmla="*/ 1864782 h 3420000"/>
              <a:gd name="connsiteX7" fmla="*/ 0 w 3729563"/>
              <a:gd name="connsiteY7" fmla="*/ 1710000 h 3420000"/>
              <a:gd name="connsiteX8" fmla="*/ 309563 w 3729563"/>
              <a:gd name="connsiteY8" fmla="*/ 1555219 h 3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563" h="3420000">
                <a:moveTo>
                  <a:pt x="309563" y="0"/>
                </a:moveTo>
                <a:lnTo>
                  <a:pt x="3420000" y="0"/>
                </a:lnTo>
                <a:lnTo>
                  <a:pt x="3729563" y="0"/>
                </a:lnTo>
                <a:lnTo>
                  <a:pt x="3729563" y="3420000"/>
                </a:lnTo>
                <a:lnTo>
                  <a:pt x="3420000" y="3420000"/>
                </a:lnTo>
                <a:lnTo>
                  <a:pt x="309563" y="3420000"/>
                </a:lnTo>
                <a:lnTo>
                  <a:pt x="309563" y="1864782"/>
                </a:lnTo>
                <a:lnTo>
                  <a:pt x="0" y="1710000"/>
                </a:lnTo>
                <a:lnTo>
                  <a:pt x="309563" y="1555219"/>
                </a:lnTo>
                <a:close/>
              </a:path>
            </a:pathLst>
          </a:custGeom>
          <a:solidFill>
            <a:schemeClr val="accent3">
              <a:lumMod val="20000"/>
              <a:lumOff val="80000"/>
            </a:schemeClr>
          </a:solidFill>
        </p:spPr>
        <p:txBody>
          <a:bodyPr wrap="square" lIns="60963" tIns="30482" rIns="60963" bIns="30482">
            <a:noAutofit/>
          </a:bodyPr>
          <a:lstStyle>
            <a:lvl1pPr>
              <a:defRPr/>
            </a:lvl1pPr>
          </a:lstStyle>
          <a:p>
            <a:r>
              <a:rPr kumimoji="1" lang="en-US" altLang="ja-JP" dirty="0"/>
              <a:t>Insert an image</a:t>
            </a:r>
            <a:endParaRPr kumimoji="1" lang="ja-JP" altLang="en-US" dirty="0"/>
          </a:p>
        </p:txBody>
      </p:sp>
      <p:sp>
        <p:nvSpPr>
          <p:cNvPr id="43" name="テキスト プレースホルダー 12"/>
          <p:cNvSpPr>
            <a:spLocks noGrp="1"/>
          </p:cNvSpPr>
          <p:nvPr>
            <p:ph type="body" sz="quarter" idx="16" hasCustomPrompt="1"/>
          </p:nvPr>
        </p:nvSpPr>
        <p:spPr>
          <a:xfrm>
            <a:off x="4086227" y="1690679"/>
            <a:ext cx="1876425" cy="1842142"/>
          </a:xfrm>
          <a:prstGeom prst="rect">
            <a:avLst/>
          </a:prstGeom>
        </p:spPr>
        <p:txBody>
          <a:bodyPr lIns="60963" tIns="30482" rIns="60963" bIns="30482" anchor="ctr">
            <a:normAutofit/>
          </a:bodyPr>
          <a:lstStyle>
            <a:lvl1pPr marL="0" indent="0" algn="l">
              <a:spcBef>
                <a:spcPts val="0"/>
              </a:spcBef>
              <a:buFont typeface="Wingdings" panose="05000000000000000000" pitchFamily="2" charset="2"/>
              <a:buNone/>
              <a:defRPr sz="1200" baseline="0">
                <a:solidFill>
                  <a:schemeClr val="bg1"/>
                </a:solidFill>
              </a:defRPr>
            </a:lvl1pPr>
          </a:lstStyle>
          <a:p>
            <a:pPr lvl="0"/>
            <a:r>
              <a:rPr kumimoji="1" lang="en-US" altLang="ja-JP" dirty="0"/>
              <a:t>Text goes here</a:t>
            </a:r>
            <a:endParaRPr kumimoji="1" lang="ja-JP" altLang="en-US" dirty="0"/>
          </a:p>
        </p:txBody>
      </p:sp>
      <p:sp>
        <p:nvSpPr>
          <p:cNvPr id="45" name="テキスト プレースホルダー 12"/>
          <p:cNvSpPr>
            <a:spLocks noGrp="1"/>
          </p:cNvSpPr>
          <p:nvPr>
            <p:ph type="body" sz="quarter" idx="17" hasCustomPrompt="1"/>
          </p:nvPr>
        </p:nvSpPr>
        <p:spPr>
          <a:xfrm>
            <a:off x="8588012" y="1690679"/>
            <a:ext cx="1876425" cy="1842142"/>
          </a:xfrm>
          <a:prstGeom prst="rect">
            <a:avLst/>
          </a:prstGeom>
        </p:spPr>
        <p:txBody>
          <a:bodyPr lIns="60963" tIns="30482" rIns="60963" bIns="30482" anchor="ctr">
            <a:normAutofit/>
          </a:bodyPr>
          <a:lstStyle>
            <a:lvl1pPr marL="0" indent="0" algn="l">
              <a:spcBef>
                <a:spcPts val="0"/>
              </a:spcBef>
              <a:buFont typeface="Wingdings" panose="05000000000000000000" pitchFamily="2" charset="2"/>
              <a:buNone/>
              <a:defRPr sz="1200" baseline="0">
                <a:solidFill>
                  <a:schemeClr val="bg1"/>
                </a:solidFill>
              </a:defRPr>
            </a:lvl1pPr>
          </a:lstStyle>
          <a:p>
            <a:pPr lvl="0"/>
            <a:r>
              <a:rPr kumimoji="1" lang="en-US" altLang="ja-JP" dirty="0"/>
              <a:t>Text goes here</a:t>
            </a:r>
            <a:endParaRPr kumimoji="1" lang="ja-JP" altLang="en-US" dirty="0"/>
          </a:p>
        </p:txBody>
      </p:sp>
      <p:sp>
        <p:nvSpPr>
          <p:cNvPr id="46" name="テキスト プレースホルダー 12"/>
          <p:cNvSpPr>
            <a:spLocks noGrp="1"/>
          </p:cNvSpPr>
          <p:nvPr>
            <p:ph type="body" sz="quarter" idx="18" hasCustomPrompt="1"/>
          </p:nvPr>
        </p:nvSpPr>
        <p:spPr>
          <a:xfrm>
            <a:off x="1702498" y="3956746"/>
            <a:ext cx="1876425" cy="1842142"/>
          </a:xfrm>
          <a:prstGeom prst="rect">
            <a:avLst/>
          </a:prstGeom>
        </p:spPr>
        <p:txBody>
          <a:bodyPr lIns="60963" tIns="30482" rIns="60963" bIns="30482" anchor="ctr">
            <a:normAutofit/>
          </a:bodyPr>
          <a:lstStyle>
            <a:lvl1pPr marL="0" indent="0" algn="l">
              <a:spcBef>
                <a:spcPts val="0"/>
              </a:spcBef>
              <a:buFont typeface="Wingdings" panose="05000000000000000000" pitchFamily="2" charset="2"/>
              <a:buNone/>
              <a:defRPr sz="1200" baseline="0">
                <a:solidFill>
                  <a:schemeClr val="bg1"/>
                </a:solidFill>
              </a:defRPr>
            </a:lvl1pPr>
          </a:lstStyle>
          <a:p>
            <a:pPr lvl="0"/>
            <a:r>
              <a:rPr kumimoji="1" lang="en-US" altLang="ja-JP" dirty="0"/>
              <a:t>Text goes here</a:t>
            </a:r>
            <a:endParaRPr kumimoji="1" lang="ja-JP" altLang="en-US" dirty="0"/>
          </a:p>
        </p:txBody>
      </p:sp>
      <p:sp>
        <p:nvSpPr>
          <p:cNvPr id="47" name="テキスト プレースホルダー 12"/>
          <p:cNvSpPr>
            <a:spLocks noGrp="1"/>
          </p:cNvSpPr>
          <p:nvPr>
            <p:ph type="body" sz="quarter" idx="19" hasCustomPrompt="1"/>
          </p:nvPr>
        </p:nvSpPr>
        <p:spPr>
          <a:xfrm>
            <a:off x="6276975" y="3956746"/>
            <a:ext cx="1876425" cy="1842142"/>
          </a:xfrm>
          <a:prstGeom prst="rect">
            <a:avLst/>
          </a:prstGeom>
        </p:spPr>
        <p:txBody>
          <a:bodyPr lIns="60963" tIns="30482" rIns="60963" bIns="30482" anchor="ctr">
            <a:normAutofit/>
          </a:bodyPr>
          <a:lstStyle>
            <a:lvl1pPr marL="0" indent="0" algn="l">
              <a:spcBef>
                <a:spcPts val="0"/>
              </a:spcBef>
              <a:buFont typeface="Wingdings" panose="05000000000000000000" pitchFamily="2" charset="2"/>
              <a:buNone/>
              <a:defRPr sz="1200" baseline="0">
                <a:solidFill>
                  <a:schemeClr val="bg1"/>
                </a:solidFill>
              </a:defRPr>
            </a:lvl1pPr>
          </a:lstStyle>
          <a:p>
            <a:pPr lvl="0"/>
            <a:r>
              <a:rPr kumimoji="1" lang="en-US" altLang="ja-JP" dirty="0"/>
              <a:t>Text goes here</a:t>
            </a:r>
            <a:endParaRPr kumimoji="1" lang="ja-JP" altLang="en-US" dirty="0"/>
          </a:p>
        </p:txBody>
      </p:sp>
      <p:sp>
        <p:nvSpPr>
          <p:cNvPr id="17" name="Espace réservé de la date 3">
            <a:extLst>
              <a:ext uri="{FF2B5EF4-FFF2-40B4-BE49-F238E27FC236}">
                <a16:creationId xmlns="" xmlns:a16="http://schemas.microsoft.com/office/drawing/2014/main" id="{B30FF05E-0EB0-45BE-8FDC-58BEDA541DF9}"/>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36C95B4B-06CD-49D4-9583-AAC23C55FA04}" type="datetime1">
              <a:rPr lang="fr-FR" smtClean="0"/>
              <a:t>28/02/2020</a:t>
            </a:fld>
            <a:endParaRPr lang="fr-FR" dirty="0"/>
          </a:p>
        </p:txBody>
      </p:sp>
      <p:sp>
        <p:nvSpPr>
          <p:cNvPr id="18" name="Espace réservé du pied de page 4">
            <a:extLst>
              <a:ext uri="{FF2B5EF4-FFF2-40B4-BE49-F238E27FC236}">
                <a16:creationId xmlns="" xmlns:a16="http://schemas.microsoft.com/office/drawing/2014/main" id="{B1651FDB-763E-4BFA-AAFB-C57EBD8BD776}"/>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19" name="Espace réservé du numéro de diapositive 5">
            <a:extLst>
              <a:ext uri="{FF2B5EF4-FFF2-40B4-BE49-F238E27FC236}">
                <a16:creationId xmlns="" xmlns:a16="http://schemas.microsoft.com/office/drawing/2014/main" id="{25887C11-2066-4E6D-81F8-3CB50CF88A5B}"/>
              </a:ext>
            </a:extLst>
          </p:cNvPr>
          <p:cNvSpPr>
            <a:spLocks noGrp="1"/>
          </p:cNvSpPr>
          <p:nvPr>
            <p:ph type="sldNum" sz="quarter" idx="20"/>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13269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4" dur="500"/>
                                        <p:tgtEl>
                                          <p:spTgt spid="43">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45">
                                            <p:txEl>
                                              <p:pRg st="0" end="0"/>
                                            </p:txEl>
                                          </p:spTgt>
                                        </p:tgtEl>
                                        <p:attrNameLst>
                                          <p:attrName>style.visibility</p:attrName>
                                        </p:attrNameLst>
                                      </p:cBhvr>
                                      <p:to>
                                        <p:strVal val="visible"/>
                                      </p:to>
                                    </p:set>
                                    <p:animEffect transition="in" filter="randombar(horizontal)">
                                      <p:cBhvr>
                                        <p:cTn id="25" dur="500"/>
                                        <p:tgtEl>
                                          <p:spTgt spid="45">
                                            <p:txEl>
                                              <p:pRg st="0" end="0"/>
                                            </p:txEl>
                                          </p:spTgt>
                                        </p:tgtEl>
                                      </p:cBhvr>
                                    </p:animEffect>
                                  </p:childTnLst>
                                </p:cTn>
                              </p:par>
                            </p:childTnLst>
                          </p:cTn>
                        </p:par>
                        <p:par>
                          <p:cTn id="26" fill="hold">
                            <p:stCondLst>
                              <p:cond delay="2250"/>
                            </p:stCondLst>
                            <p:childTnLst>
                              <p:par>
                                <p:cTn id="27" presetID="22" presetClass="entr" presetSubtype="2" fill="hold" grpId="0" nodeType="afterEffect">
                                  <p:stCondLst>
                                    <p:cond delay="250"/>
                                  </p:stCondLst>
                                  <p:childTnLst>
                                    <p:set>
                                      <p:cBhvr>
                                        <p:cTn id="28" dur="1" fill="hold">
                                          <p:stCondLst>
                                            <p:cond delay="0"/>
                                          </p:stCondLst>
                                        </p:cTn>
                                        <p:tgtEl>
                                          <p:spTgt spid="42"/>
                                        </p:tgtEl>
                                        <p:attrNameLst>
                                          <p:attrName>style.visibility</p:attrName>
                                        </p:attrNameLst>
                                      </p:cBhvr>
                                      <p:to>
                                        <p:strVal val="visible"/>
                                      </p:to>
                                    </p:set>
                                    <p:animEffect transition="in" filter="wipe(right)">
                                      <p:cBhvr>
                                        <p:cTn id="29" dur="500"/>
                                        <p:tgtEl>
                                          <p:spTgt spid="42"/>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7">
                                            <p:txEl>
                                              <p:pRg st="0" end="0"/>
                                            </p:txEl>
                                          </p:spTgt>
                                        </p:tgtEl>
                                        <p:attrNameLst>
                                          <p:attrName>style.visibility</p:attrName>
                                        </p:attrNameLst>
                                      </p:cBhvr>
                                      <p:to>
                                        <p:strVal val="visible"/>
                                      </p:to>
                                    </p:set>
                                    <p:animEffect transition="in" filter="randombar(horizontal)">
                                      <p:cBhvr>
                                        <p:cTn id="36" dur="500"/>
                                        <p:tgtEl>
                                          <p:spTgt spid="47">
                                            <p:txEl>
                                              <p:pRg st="0" end="0"/>
                                            </p:txEl>
                                          </p:spTgt>
                                        </p:tgtEl>
                                      </p:cBhvr>
                                    </p:animEffect>
                                  </p:childTnLst>
                                </p:cTn>
                              </p:par>
                            </p:childTnLst>
                          </p:cTn>
                        </p:par>
                        <p:par>
                          <p:cTn id="37" fill="hold">
                            <p:stCondLst>
                              <p:cond delay="3500"/>
                            </p:stCondLst>
                            <p:childTnLst>
                              <p:par>
                                <p:cTn id="38" presetID="22" presetClass="entr" presetSubtype="2" fill="hold" grpId="0" nodeType="afterEffect">
                                  <p:stCondLst>
                                    <p:cond delay="250"/>
                                  </p:stCondLst>
                                  <p:childTnLst>
                                    <p:set>
                                      <p:cBhvr>
                                        <p:cTn id="39" dur="1" fill="hold">
                                          <p:stCondLst>
                                            <p:cond delay="0"/>
                                          </p:stCondLst>
                                        </p:cTn>
                                        <p:tgtEl>
                                          <p:spTgt spid="25"/>
                                        </p:tgtEl>
                                        <p:attrNameLst>
                                          <p:attrName>style.visibility</p:attrName>
                                        </p:attrNameLst>
                                      </p:cBhvr>
                                      <p:to>
                                        <p:strVal val="visible"/>
                                      </p:to>
                                    </p:set>
                                    <p:animEffect transition="in" filter="wipe(right)">
                                      <p:cBhvr>
                                        <p:cTn id="40" dur="500"/>
                                        <p:tgtEl>
                                          <p:spTgt spid="25"/>
                                        </p:tgtEl>
                                      </p:cBhvr>
                                    </p:animEffect>
                                  </p:childTnLst>
                                </p:cTn>
                              </p:par>
                            </p:childTnLst>
                          </p:cTn>
                        </p:par>
                        <p:par>
                          <p:cTn id="41" fill="hold">
                            <p:stCondLst>
                              <p:cond delay="4250"/>
                            </p:stCondLst>
                            <p:childTnLst>
                              <p:par>
                                <p:cTn id="42" presetID="14" presetClass="entr" presetSubtype="1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randombar(horizontal)">
                                      <p:cBhvr>
                                        <p:cTn id="44" dur="500"/>
                                        <p:tgtEl>
                                          <p:spTgt spid="5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47"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 grpId="0" animBg="1"/>
      <p:bldP spid="29" grpId="0" animBg="1"/>
      <p:bldP spid="56" grpId="0" animBg="1"/>
      <p:bldP spid="25" grpId="0" animBg="1"/>
      <p:bldP spid="35" grpId="0" animBg="1"/>
      <p:bldP spid="38" grpId="0" animBg="1"/>
      <p:bldP spid="42" grpId="0" animBg="1"/>
      <p:bldP spid="43" grpId="0" build="p">
        <p:tmplLst>
          <p:tmpl lvl="1">
            <p:tnLst>
              <p:par>
                <p:cTn presetID="14" presetClass="entr" presetSubtype="1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randombar(horizontal)">
                      <p:cBhvr>
                        <p:cTn dur="500"/>
                        <p:tgtEl>
                          <p:spTgt spid="43"/>
                        </p:tgtEl>
                      </p:cBhvr>
                    </p:animEffect>
                  </p:childTnLst>
                </p:cTn>
              </p:par>
            </p:tnLst>
          </p:tmpl>
        </p:tmplLst>
      </p:bldP>
      <p:bldP spid="45" grpId="0" build="p">
        <p:tmplLst>
          <p:tmpl lvl="1">
            <p:tnLst>
              <p:par>
                <p:cTn presetID="14" presetClass="entr" presetSubtype="10" fill="hold" nodeType="with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randombar(horizontal)">
                      <p:cBhvr>
                        <p:cTn dur="500"/>
                        <p:tgtEl>
                          <p:spTgt spid="45"/>
                        </p:tgtEl>
                      </p:cBhvr>
                    </p:animEffect>
                  </p:childTnLst>
                </p:cTn>
              </p:par>
            </p:tnLst>
          </p:tmpl>
        </p:tmplLst>
      </p:bldP>
      <p:bldP spid="46" grpId="0" build="p">
        <p:tmplLst>
          <p:tmpl lvl="1">
            <p:tnLst>
              <p:par>
                <p:cTn presetID="14" presetClass="entr" presetSubtype="10"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randombar(horizontal)">
                      <p:cBhvr>
                        <p:cTn dur="500"/>
                        <p:tgtEl>
                          <p:spTgt spid="46"/>
                        </p:tgtEl>
                      </p:cBhvr>
                    </p:animEffect>
                  </p:childTnLst>
                </p:cTn>
              </p:par>
            </p:tnLst>
          </p:tmpl>
        </p:tmplLst>
      </p:bldP>
      <p:bldP spid="47" grpId="0" build="p">
        <p:tmplLst>
          <p:tmpl lvl="1">
            <p:tnLst>
              <p:par>
                <p:cTn presetID="14" presetClass="entr" presetSubtype="1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randombar(horizontal)">
                      <p:cBhvr>
                        <p:cTn dur="500"/>
                        <p:tgtEl>
                          <p:spTgt spid="47"/>
                        </p:tgtEl>
                      </p:cBhvr>
                    </p:animEffect>
                  </p:childTnLst>
                </p:cTn>
              </p:par>
            </p:tnLst>
          </p:tmpl>
        </p:tmplLst>
      </p:bldP>
    </p:bldLst>
  </p:timing>
  <p:extLst mod="1">
    <p:ext uri="{DCECCB84-F9BA-43D5-87BE-67443E8EF086}">
      <p15:sldGuideLst xmlns="" xmlns:p15="http://schemas.microsoft.com/office/powerpoint/2012/main">
        <p15:guide id="1" orient="horz" pos="3239">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istory - Middle">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1407246" y="6401024"/>
            <a:ext cx="784517" cy="326074"/>
          </a:xfrm>
          <a:prstGeom prst="rect">
            <a:avLst/>
          </a:prstGeom>
        </p:spPr>
        <p:txBody>
          <a:bodyPr lIns="60963" tIns="30482" rIns="60963" bIns="30482"/>
          <a:lstStyle/>
          <a:p>
            <a:fld id="{03EB59E2-90B9-4CD3-AC74-D672227E13C3}" type="slidenum">
              <a:rPr lang="en-US" smtClean="0"/>
              <a:pPr/>
              <a:t>‹N°›</a:t>
            </a:fld>
            <a:endParaRPr lang="en-US" dirty="0"/>
          </a:p>
        </p:txBody>
      </p:sp>
      <p:cxnSp>
        <p:nvCxnSpPr>
          <p:cNvPr id="7" name="直線コネクタ 6"/>
          <p:cNvCxnSpPr/>
          <p:nvPr userDrawn="1"/>
        </p:nvCxnSpPr>
        <p:spPr>
          <a:xfrm>
            <a:off x="6096000" y="1"/>
            <a:ext cx="0" cy="1314527"/>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テキスト プレースホルダー 12"/>
          <p:cNvSpPr>
            <a:spLocks noGrp="1"/>
          </p:cNvSpPr>
          <p:nvPr>
            <p:ph type="body" sz="quarter" idx="12" hasCustomPrompt="1"/>
          </p:nvPr>
        </p:nvSpPr>
        <p:spPr>
          <a:xfrm>
            <a:off x="1599972" y="3103875"/>
            <a:ext cx="3072647" cy="986160"/>
          </a:xfrm>
          <a:prstGeom prst="rect">
            <a:avLst/>
          </a:prstGeom>
        </p:spPr>
        <p:txBody>
          <a:bodyPr lIns="60963" tIns="30482" rIns="60963" bIns="30482">
            <a:normAutofit/>
          </a:bodyPr>
          <a:lstStyle>
            <a:lvl1pPr algn="r">
              <a:spcBef>
                <a:spcPts val="0"/>
              </a:spcBef>
              <a:defRPr sz="1200" baseline="0"/>
            </a:lvl1pPr>
          </a:lstStyle>
          <a:p>
            <a:pPr lvl="0"/>
            <a:r>
              <a:rPr kumimoji="1" lang="en-US" altLang="ja-JP" dirty="0"/>
              <a:t>Text goes here</a:t>
            </a:r>
            <a:endParaRPr kumimoji="1" lang="ja-JP" altLang="en-US" dirty="0"/>
          </a:p>
        </p:txBody>
      </p:sp>
      <p:sp>
        <p:nvSpPr>
          <p:cNvPr id="20" name="テキスト プレースホルダー 12"/>
          <p:cNvSpPr>
            <a:spLocks noGrp="1"/>
          </p:cNvSpPr>
          <p:nvPr>
            <p:ph type="body" sz="quarter" idx="14" hasCustomPrompt="1"/>
          </p:nvPr>
        </p:nvSpPr>
        <p:spPr>
          <a:xfrm>
            <a:off x="1599972" y="2476314"/>
            <a:ext cx="3072647" cy="498098"/>
          </a:xfrm>
          <a:prstGeom prst="rect">
            <a:avLst/>
          </a:prstGeom>
        </p:spPr>
        <p:txBody>
          <a:bodyPr lIns="60963" tIns="30482" rIns="60963" bIns="30482" anchor="ctr">
            <a:noAutofit/>
          </a:bodyPr>
          <a:lstStyle>
            <a:lvl1pPr algn="r">
              <a:lnSpc>
                <a:spcPct val="100000"/>
              </a:lnSpc>
              <a:spcBef>
                <a:spcPts val="0"/>
              </a:spcBef>
              <a:defRPr sz="19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21" name="正方形/長方形 20"/>
          <p:cNvSpPr/>
          <p:nvPr userDrawn="1"/>
        </p:nvSpPr>
        <p:spPr>
          <a:xfrm>
            <a:off x="3393060" y="2954414"/>
            <a:ext cx="1218599" cy="480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r"/>
            <a:endParaRPr kumimoji="1" lang="ja-JP" altLang="en-US"/>
          </a:p>
        </p:txBody>
      </p:sp>
      <p:cxnSp>
        <p:nvCxnSpPr>
          <p:cNvPr id="29" name="直線コネクタ 28"/>
          <p:cNvCxnSpPr>
            <a:stCxn id="27" idx="1"/>
            <a:endCxn id="24" idx="6"/>
          </p:cNvCxnSpPr>
          <p:nvPr userDrawn="1"/>
        </p:nvCxnSpPr>
        <p:spPr>
          <a:xfrm flipH="1">
            <a:off x="6224466" y="1443012"/>
            <a:ext cx="433185"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円/楕円 4"/>
          <p:cNvSpPr/>
          <p:nvPr userDrawn="1"/>
        </p:nvSpPr>
        <p:spPr>
          <a:xfrm>
            <a:off x="6657652" y="1063572"/>
            <a:ext cx="757677" cy="758880"/>
          </a:xfrm>
          <a:prstGeom prst="rect">
            <a:avLst/>
          </a:prstGeom>
          <a:solidFill>
            <a:schemeClr val="accent4"/>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8" name="テキスト プレースホルダー 12"/>
          <p:cNvSpPr>
            <a:spLocks noGrp="1"/>
          </p:cNvSpPr>
          <p:nvPr>
            <p:ph type="body" sz="quarter" idx="15" hasCustomPrompt="1"/>
          </p:nvPr>
        </p:nvSpPr>
        <p:spPr>
          <a:xfrm>
            <a:off x="6644311" y="1193962"/>
            <a:ext cx="784359" cy="498098"/>
          </a:xfrm>
          <a:prstGeom prst="rect">
            <a:avLst/>
          </a:prstGeom>
        </p:spPr>
        <p:txBody>
          <a:bodyPr lIns="60963" tIns="30482" rIns="60963" bIns="30482" anchor="ctr">
            <a:noAutofit/>
          </a:bodyPr>
          <a:lstStyle>
            <a:lvl1pPr algn="ctr">
              <a:lnSpc>
                <a:spcPct val="100000"/>
              </a:lnSpc>
              <a:spcBef>
                <a:spcPts val="0"/>
              </a:spcBef>
              <a:defRPr sz="19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37" name="テキスト プレースホルダー 12"/>
          <p:cNvSpPr>
            <a:spLocks noGrp="1"/>
          </p:cNvSpPr>
          <p:nvPr>
            <p:ph type="body" sz="quarter" idx="16" hasCustomPrompt="1"/>
          </p:nvPr>
        </p:nvSpPr>
        <p:spPr>
          <a:xfrm>
            <a:off x="7516796" y="1821523"/>
            <a:ext cx="3072647" cy="986160"/>
          </a:xfrm>
          <a:prstGeom prst="rect">
            <a:avLst/>
          </a:prstGeom>
        </p:spPr>
        <p:txBody>
          <a:bodyPr lIns="60963" tIns="30482" rIns="60963" bIns="30482">
            <a:normAutofit/>
          </a:bodyPr>
          <a:lstStyle>
            <a:lvl1pPr algn="l">
              <a:spcBef>
                <a:spcPts val="0"/>
              </a:spcBef>
              <a:defRPr sz="1200" baseline="0"/>
            </a:lvl1pPr>
          </a:lstStyle>
          <a:p>
            <a:pPr lvl="0"/>
            <a:r>
              <a:rPr kumimoji="1" lang="en-US" altLang="ja-JP" dirty="0"/>
              <a:t>Text goes here</a:t>
            </a:r>
            <a:endParaRPr kumimoji="1" lang="ja-JP" altLang="en-US" dirty="0"/>
          </a:p>
        </p:txBody>
      </p:sp>
      <p:sp>
        <p:nvSpPr>
          <p:cNvPr id="38" name="テキスト プレースホルダー 12"/>
          <p:cNvSpPr>
            <a:spLocks noGrp="1"/>
          </p:cNvSpPr>
          <p:nvPr>
            <p:ph type="body" sz="quarter" idx="17" hasCustomPrompt="1"/>
          </p:nvPr>
        </p:nvSpPr>
        <p:spPr>
          <a:xfrm>
            <a:off x="7516796" y="1193962"/>
            <a:ext cx="3072647" cy="498098"/>
          </a:xfrm>
          <a:prstGeom prst="rect">
            <a:avLst/>
          </a:prstGeom>
        </p:spPr>
        <p:txBody>
          <a:bodyPr lIns="60963" tIns="30482" rIns="60963" bIns="30482" anchor="ctr">
            <a:noAutofit/>
          </a:bodyPr>
          <a:lstStyle>
            <a:lvl1pPr algn="l">
              <a:lnSpc>
                <a:spcPct val="100000"/>
              </a:lnSpc>
              <a:spcBef>
                <a:spcPts val="0"/>
              </a:spcBef>
              <a:defRPr sz="19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39" name="正方形/長方形 38"/>
          <p:cNvSpPr/>
          <p:nvPr userDrawn="1"/>
        </p:nvSpPr>
        <p:spPr>
          <a:xfrm>
            <a:off x="7577756" y="1672062"/>
            <a:ext cx="1218599"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l"/>
            <a:endParaRPr kumimoji="1" lang="ja-JP" altLang="en-US"/>
          </a:p>
        </p:txBody>
      </p:sp>
      <p:sp>
        <p:nvSpPr>
          <p:cNvPr id="43" name="テキスト プレースホルダー 12"/>
          <p:cNvSpPr>
            <a:spLocks noGrp="1"/>
          </p:cNvSpPr>
          <p:nvPr>
            <p:ph type="body" sz="quarter" idx="19" hasCustomPrompt="1"/>
          </p:nvPr>
        </p:nvSpPr>
        <p:spPr>
          <a:xfrm>
            <a:off x="1599972" y="5655311"/>
            <a:ext cx="3072647" cy="986160"/>
          </a:xfrm>
          <a:prstGeom prst="rect">
            <a:avLst/>
          </a:prstGeom>
        </p:spPr>
        <p:txBody>
          <a:bodyPr lIns="60963" tIns="30482" rIns="60963" bIns="30482">
            <a:normAutofit/>
          </a:bodyPr>
          <a:lstStyle>
            <a:lvl1pPr algn="r">
              <a:spcBef>
                <a:spcPts val="0"/>
              </a:spcBef>
              <a:defRPr sz="1200" baseline="0"/>
            </a:lvl1pPr>
          </a:lstStyle>
          <a:p>
            <a:pPr lvl="0"/>
            <a:r>
              <a:rPr kumimoji="1" lang="en-US" altLang="ja-JP" dirty="0"/>
              <a:t>Text goes here</a:t>
            </a:r>
            <a:endParaRPr kumimoji="1" lang="ja-JP" altLang="en-US" dirty="0"/>
          </a:p>
        </p:txBody>
      </p:sp>
      <p:sp>
        <p:nvSpPr>
          <p:cNvPr id="44" name="テキスト プレースホルダー 12"/>
          <p:cNvSpPr>
            <a:spLocks noGrp="1"/>
          </p:cNvSpPr>
          <p:nvPr>
            <p:ph type="body" sz="quarter" idx="20" hasCustomPrompt="1"/>
          </p:nvPr>
        </p:nvSpPr>
        <p:spPr>
          <a:xfrm>
            <a:off x="1599972" y="5027750"/>
            <a:ext cx="3072647" cy="498098"/>
          </a:xfrm>
          <a:prstGeom prst="rect">
            <a:avLst/>
          </a:prstGeom>
        </p:spPr>
        <p:txBody>
          <a:bodyPr lIns="60963" tIns="30482" rIns="60963" bIns="30482" anchor="ctr">
            <a:noAutofit/>
          </a:bodyPr>
          <a:lstStyle>
            <a:lvl1pPr algn="r">
              <a:lnSpc>
                <a:spcPct val="100000"/>
              </a:lnSpc>
              <a:spcBef>
                <a:spcPts val="0"/>
              </a:spcBef>
              <a:defRPr sz="19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45" name="正方形/長方形 44"/>
          <p:cNvSpPr/>
          <p:nvPr userDrawn="1"/>
        </p:nvSpPr>
        <p:spPr>
          <a:xfrm>
            <a:off x="3393060" y="5505851"/>
            <a:ext cx="1218599" cy="4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r"/>
            <a:endParaRPr kumimoji="1" lang="ja-JP" altLang="en-US"/>
          </a:p>
        </p:txBody>
      </p:sp>
      <p:cxnSp>
        <p:nvCxnSpPr>
          <p:cNvPr id="10" name="直線コネクタ 9"/>
          <p:cNvCxnSpPr>
            <a:stCxn id="8" idx="2"/>
            <a:endCxn id="13" idx="3"/>
          </p:cNvCxnSpPr>
          <p:nvPr userDrawn="1"/>
        </p:nvCxnSpPr>
        <p:spPr>
          <a:xfrm flipH="1">
            <a:off x="5557230" y="2720633"/>
            <a:ext cx="410305" cy="473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円/楕円 4"/>
          <p:cNvSpPr/>
          <p:nvPr userDrawn="1"/>
        </p:nvSpPr>
        <p:spPr>
          <a:xfrm>
            <a:off x="4799554" y="2345924"/>
            <a:ext cx="757677" cy="758880"/>
          </a:xfrm>
          <a:prstGeom prst="rect">
            <a:avLst/>
          </a:prstGeom>
          <a:solidFill>
            <a:schemeClr val="accent5"/>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7" name="テキスト プレースホルダー 12"/>
          <p:cNvSpPr>
            <a:spLocks noGrp="1"/>
          </p:cNvSpPr>
          <p:nvPr>
            <p:ph type="body" sz="quarter" idx="13" hasCustomPrompt="1"/>
          </p:nvPr>
        </p:nvSpPr>
        <p:spPr>
          <a:xfrm>
            <a:off x="4786213" y="2476314"/>
            <a:ext cx="784359" cy="498098"/>
          </a:xfrm>
          <a:prstGeom prst="rect">
            <a:avLst/>
          </a:prstGeom>
        </p:spPr>
        <p:txBody>
          <a:bodyPr lIns="60963" tIns="30482" rIns="60963" bIns="30482" anchor="ctr">
            <a:noAutofit/>
          </a:bodyPr>
          <a:lstStyle>
            <a:lvl1pPr algn="ctr">
              <a:lnSpc>
                <a:spcPct val="100000"/>
              </a:lnSpc>
              <a:spcBef>
                <a:spcPts val="0"/>
              </a:spcBef>
              <a:defRPr sz="19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41" name="直線コネクタ 40"/>
          <p:cNvCxnSpPr>
            <a:stCxn id="40" idx="2"/>
            <a:endCxn id="49" idx="3"/>
          </p:cNvCxnSpPr>
          <p:nvPr userDrawn="1"/>
        </p:nvCxnSpPr>
        <p:spPr>
          <a:xfrm flipH="1" flipV="1">
            <a:off x="5557230" y="5275871"/>
            <a:ext cx="410305" cy="1"/>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9" name="円/楕円 4"/>
          <p:cNvSpPr/>
          <p:nvPr userDrawn="1"/>
        </p:nvSpPr>
        <p:spPr>
          <a:xfrm>
            <a:off x="4799554" y="4896431"/>
            <a:ext cx="757677" cy="758880"/>
          </a:xfrm>
          <a:prstGeom prst="rect">
            <a:avLst/>
          </a:prstGeom>
          <a:solidFill>
            <a:schemeClr val="accent1"/>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2" name="テキスト プレースホルダー 12"/>
          <p:cNvSpPr>
            <a:spLocks noGrp="1"/>
          </p:cNvSpPr>
          <p:nvPr>
            <p:ph type="body" sz="quarter" idx="18" hasCustomPrompt="1"/>
          </p:nvPr>
        </p:nvSpPr>
        <p:spPr>
          <a:xfrm>
            <a:off x="4786213" y="5027750"/>
            <a:ext cx="784359" cy="498098"/>
          </a:xfrm>
          <a:prstGeom prst="rect">
            <a:avLst/>
          </a:prstGeom>
        </p:spPr>
        <p:txBody>
          <a:bodyPr lIns="60963" tIns="30482" rIns="60963" bIns="30482" anchor="ctr">
            <a:noAutofit/>
          </a:bodyPr>
          <a:lstStyle>
            <a:lvl1pPr algn="ctr">
              <a:lnSpc>
                <a:spcPct val="100000"/>
              </a:lnSpc>
              <a:spcBef>
                <a:spcPts val="0"/>
              </a:spcBef>
              <a:defRPr sz="19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cxnSp>
        <p:nvCxnSpPr>
          <p:cNvPr id="50" name="直線コネクタ 49"/>
          <p:cNvCxnSpPr>
            <a:stCxn id="51" idx="1"/>
            <a:endCxn id="57" idx="6"/>
          </p:cNvCxnSpPr>
          <p:nvPr userDrawn="1"/>
        </p:nvCxnSpPr>
        <p:spPr>
          <a:xfrm flipH="1">
            <a:off x="6224466" y="3998075"/>
            <a:ext cx="433185" cy="17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1" name="円/楕円 4"/>
          <p:cNvSpPr/>
          <p:nvPr userDrawn="1"/>
        </p:nvSpPr>
        <p:spPr>
          <a:xfrm>
            <a:off x="6657652" y="3618635"/>
            <a:ext cx="757677" cy="758880"/>
          </a:xfrm>
          <a:prstGeom prst="rect">
            <a:avLst/>
          </a:prstGeom>
          <a:solidFill>
            <a:schemeClr val="accent6"/>
          </a:solidFill>
          <a:ln w="57150">
            <a:solidFill>
              <a:schemeClr val="bg1"/>
            </a:solidFill>
          </a:ln>
          <a:effectLst>
            <a:outerShdw blurRad="127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2" name="テキスト プレースホルダー 12"/>
          <p:cNvSpPr>
            <a:spLocks noGrp="1"/>
          </p:cNvSpPr>
          <p:nvPr>
            <p:ph type="body" sz="quarter" idx="21" hasCustomPrompt="1"/>
          </p:nvPr>
        </p:nvSpPr>
        <p:spPr>
          <a:xfrm>
            <a:off x="6644311" y="3749025"/>
            <a:ext cx="784359" cy="498098"/>
          </a:xfrm>
          <a:prstGeom prst="rect">
            <a:avLst/>
          </a:prstGeom>
        </p:spPr>
        <p:txBody>
          <a:bodyPr lIns="60963" tIns="30482" rIns="60963" bIns="30482" anchor="ctr">
            <a:noAutofit/>
          </a:bodyPr>
          <a:lstStyle>
            <a:lvl1pPr algn="ctr">
              <a:lnSpc>
                <a:spcPct val="100000"/>
              </a:lnSpc>
              <a:spcBef>
                <a:spcPts val="0"/>
              </a:spcBef>
              <a:defRPr sz="1900" baseline="0">
                <a:solidFill>
                  <a:schemeClr val="bg1"/>
                </a:solidFill>
                <a:latin typeface="Ubuntu Medium" panose="020B0604030602030204" pitchFamily="34" charset="0"/>
              </a:defRPr>
            </a:lvl1pPr>
          </a:lstStyle>
          <a:p>
            <a:pPr lvl="0"/>
            <a:r>
              <a:rPr kumimoji="1" lang="en-US" altLang="ja-JP" dirty="0"/>
              <a:t>0000</a:t>
            </a:r>
            <a:endParaRPr kumimoji="1" lang="ja-JP" altLang="en-US" dirty="0"/>
          </a:p>
        </p:txBody>
      </p:sp>
      <p:sp>
        <p:nvSpPr>
          <p:cNvPr id="53" name="テキスト プレースホルダー 12"/>
          <p:cNvSpPr>
            <a:spLocks noGrp="1"/>
          </p:cNvSpPr>
          <p:nvPr>
            <p:ph type="body" sz="quarter" idx="22" hasCustomPrompt="1"/>
          </p:nvPr>
        </p:nvSpPr>
        <p:spPr>
          <a:xfrm>
            <a:off x="7516796" y="4376586"/>
            <a:ext cx="3072647" cy="986160"/>
          </a:xfrm>
          <a:prstGeom prst="rect">
            <a:avLst/>
          </a:prstGeom>
        </p:spPr>
        <p:txBody>
          <a:bodyPr lIns="60963" tIns="30482" rIns="60963" bIns="30482">
            <a:normAutofit/>
          </a:bodyPr>
          <a:lstStyle>
            <a:lvl1pPr algn="l">
              <a:spcBef>
                <a:spcPts val="0"/>
              </a:spcBef>
              <a:defRPr sz="1200" baseline="0"/>
            </a:lvl1pPr>
          </a:lstStyle>
          <a:p>
            <a:pPr lvl="0"/>
            <a:r>
              <a:rPr kumimoji="1" lang="en-US" altLang="ja-JP" dirty="0"/>
              <a:t>Text goes here</a:t>
            </a:r>
            <a:endParaRPr kumimoji="1" lang="ja-JP" altLang="en-US" dirty="0"/>
          </a:p>
        </p:txBody>
      </p:sp>
      <p:sp>
        <p:nvSpPr>
          <p:cNvPr id="55" name="テキスト プレースホルダー 12"/>
          <p:cNvSpPr>
            <a:spLocks noGrp="1"/>
          </p:cNvSpPr>
          <p:nvPr>
            <p:ph type="body" sz="quarter" idx="23" hasCustomPrompt="1"/>
          </p:nvPr>
        </p:nvSpPr>
        <p:spPr>
          <a:xfrm>
            <a:off x="7516796" y="3749025"/>
            <a:ext cx="3072647" cy="498098"/>
          </a:xfrm>
          <a:prstGeom prst="rect">
            <a:avLst/>
          </a:prstGeom>
        </p:spPr>
        <p:txBody>
          <a:bodyPr lIns="60963" tIns="30482" rIns="60963" bIns="30482" anchor="ctr">
            <a:noAutofit/>
          </a:bodyPr>
          <a:lstStyle>
            <a:lvl1pPr algn="l">
              <a:lnSpc>
                <a:spcPct val="100000"/>
              </a:lnSpc>
              <a:spcBef>
                <a:spcPts val="0"/>
              </a:spcBef>
              <a:defRPr sz="1900" baseline="0">
                <a:solidFill>
                  <a:schemeClr val="tx2"/>
                </a:solidFill>
                <a:latin typeface="Ubuntu Medium" panose="020B0604030602030204" pitchFamily="34" charset="0"/>
              </a:defRPr>
            </a:lvl1pPr>
          </a:lstStyle>
          <a:p>
            <a:pPr lvl="0"/>
            <a:r>
              <a:rPr kumimoji="1" lang="en-US" altLang="ja-JP" dirty="0"/>
              <a:t>Heading Goes Here</a:t>
            </a:r>
            <a:endParaRPr kumimoji="1" lang="ja-JP" altLang="en-US" dirty="0"/>
          </a:p>
        </p:txBody>
      </p:sp>
      <p:sp>
        <p:nvSpPr>
          <p:cNvPr id="56" name="正方形/長方形 55"/>
          <p:cNvSpPr/>
          <p:nvPr userDrawn="1"/>
        </p:nvSpPr>
        <p:spPr>
          <a:xfrm>
            <a:off x="7577756" y="4227125"/>
            <a:ext cx="1218599" cy="4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l"/>
            <a:endParaRPr kumimoji="1" lang="ja-JP" altLang="en-US"/>
          </a:p>
        </p:txBody>
      </p:sp>
      <p:cxnSp>
        <p:nvCxnSpPr>
          <p:cNvPr id="61" name="直線コネクタ 60"/>
          <p:cNvCxnSpPr/>
          <p:nvPr userDrawn="1"/>
        </p:nvCxnSpPr>
        <p:spPr>
          <a:xfrm>
            <a:off x="6096000" y="1571499"/>
            <a:ext cx="0" cy="1020649"/>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V="1">
            <a:off x="6096000" y="2849118"/>
            <a:ext cx="0" cy="1020649"/>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userDrawn="1"/>
        </p:nvCxnSpPr>
        <p:spPr>
          <a:xfrm>
            <a:off x="6096000" y="4126738"/>
            <a:ext cx="0" cy="1020648"/>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userDrawn="1"/>
        </p:nvCxnSpPr>
        <p:spPr>
          <a:xfrm>
            <a:off x="6096000" y="5404357"/>
            <a:ext cx="0" cy="1453643"/>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 name="楕円 7"/>
          <p:cNvSpPr/>
          <p:nvPr userDrawn="1"/>
        </p:nvSpPr>
        <p:spPr>
          <a:xfrm>
            <a:off x="5967535" y="2592148"/>
            <a:ext cx="256931" cy="256971"/>
          </a:xfrm>
          <a:prstGeom prst="ellipse">
            <a:avLst/>
          </a:prstGeom>
          <a:solidFill>
            <a:schemeClr val="accent5"/>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4" name="楕円 23"/>
          <p:cNvSpPr/>
          <p:nvPr userDrawn="1"/>
        </p:nvSpPr>
        <p:spPr>
          <a:xfrm>
            <a:off x="5967535" y="1314528"/>
            <a:ext cx="256931" cy="256971"/>
          </a:xfrm>
          <a:prstGeom prst="ellipse">
            <a:avLst/>
          </a:prstGeom>
          <a:solidFill>
            <a:schemeClr val="accent4"/>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0" name="楕円 39"/>
          <p:cNvSpPr/>
          <p:nvPr userDrawn="1"/>
        </p:nvSpPr>
        <p:spPr>
          <a:xfrm>
            <a:off x="5967535" y="5147386"/>
            <a:ext cx="256931" cy="256971"/>
          </a:xfrm>
          <a:prstGeom prst="ellipse">
            <a:avLst/>
          </a:prstGeom>
          <a:solidFill>
            <a:schemeClr val="accent1"/>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7" name="楕円 56"/>
          <p:cNvSpPr/>
          <p:nvPr userDrawn="1"/>
        </p:nvSpPr>
        <p:spPr>
          <a:xfrm>
            <a:off x="5967535" y="3869767"/>
            <a:ext cx="256931" cy="256971"/>
          </a:xfrm>
          <a:prstGeom prst="ellipse">
            <a:avLst/>
          </a:prstGeom>
          <a:solidFill>
            <a:schemeClr val="accent6"/>
          </a:solidFill>
          <a:ln w="57150">
            <a:solidFill>
              <a:schemeClr val="bg1"/>
            </a:solidFill>
          </a:ln>
          <a:effectLst>
            <a:outerShdw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Tree>
    <p:extLst>
      <p:ext uri="{BB962C8B-B14F-4D97-AF65-F5344CB8AC3E}">
        <p14:creationId xmlns:p14="http://schemas.microsoft.com/office/powerpoint/2010/main" val="2749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wipe(left)">
                                      <p:cBhvr>
                                        <p:cTn id="18" dur="500"/>
                                        <p:tgtEl>
                                          <p:spTgt spid="28">
                                            <p:txEl>
                                              <p:pRg st="0" end="0"/>
                                            </p:txEl>
                                          </p:spTgt>
                                        </p:tgtEl>
                                      </p:cBhvr>
                                    </p:animEffect>
                                  </p:childTnLst>
                                </p:cTn>
                              </p:par>
                            </p:childTnLst>
                          </p:cTn>
                        </p:par>
                        <p:par>
                          <p:cTn id="19" fill="hold">
                            <p:stCondLst>
                              <p:cond delay="1500"/>
                            </p:stCondLst>
                            <p:childTnLst>
                              <p:par>
                                <p:cTn id="20" presetID="2" presetClass="entr" presetSubtype="4" decel="10000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2" decel="100000" fill="hold" grpId="0" nodeType="with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 calcmode="lin" valueType="num">
                                      <p:cBhvr additive="base">
                                        <p:cTn id="26"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7">
                                            <p:txEl>
                                              <p:pRg st="0" end="0"/>
                                            </p:txEl>
                                          </p:spTgt>
                                        </p:tgtEl>
                                        <p:attrNameLst>
                                          <p:attrName>style.visibility</p:attrName>
                                        </p:attrNameLst>
                                      </p:cBhvr>
                                      <p:to>
                                        <p:strVal val="visible"/>
                                      </p:to>
                                    </p:set>
                                    <p:animEffect transition="in" filter="wipe(left)">
                                      <p:cBhvr>
                                        <p:cTn id="31" dur="500"/>
                                        <p:tgtEl>
                                          <p:spTgt spid="37">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up)">
                                      <p:cBhvr>
                                        <p:cTn id="35" dur="500"/>
                                        <p:tgtEl>
                                          <p:spTgt spid="61"/>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right)">
                                      <p:cBhvr>
                                        <p:cTn id="47" dur="500"/>
                                        <p:tgtEl>
                                          <p:spTgt spid="1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right)">
                                      <p:cBhvr>
                                        <p:cTn id="50" dur="500"/>
                                        <p:tgtEl>
                                          <p:spTgt spid="17">
                                            <p:txEl>
                                              <p:pRg st="0" end="0"/>
                                            </p:txEl>
                                          </p:spTgt>
                                        </p:tgtEl>
                                      </p:cBhvr>
                                    </p:animEffect>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20">
                                            <p:txEl>
                                              <p:pRg st="0" end="0"/>
                                            </p:txEl>
                                          </p:spTgt>
                                        </p:tgtEl>
                                        <p:attrNameLst>
                                          <p:attrName>style.visibility</p:attrName>
                                        </p:attrNameLst>
                                      </p:cBhvr>
                                      <p:to>
                                        <p:strVal val="visible"/>
                                      </p:to>
                                    </p:set>
                                    <p:anim calcmode="lin" valueType="num">
                                      <p:cBhvr additive="base">
                                        <p:cTn id="58"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2" presetClass="entr" presetSubtype="2" fill="hold" grpId="0" nodeType="after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right)">
                                      <p:cBhvr>
                                        <p:cTn id="63" dur="500"/>
                                        <p:tgtEl>
                                          <p:spTgt spid="19">
                                            <p:txEl>
                                              <p:pRg st="0" end="0"/>
                                            </p:txEl>
                                          </p:spTgt>
                                        </p:tgtEl>
                                      </p:cBhvr>
                                    </p:animEffect>
                                  </p:childTnLst>
                                </p:cTn>
                              </p:par>
                            </p:childTnLst>
                          </p:cTn>
                        </p:par>
                        <p:par>
                          <p:cTn id="64" fill="hold">
                            <p:stCondLst>
                              <p:cond delay="5500"/>
                            </p:stCondLst>
                            <p:childTnLst>
                              <p:par>
                                <p:cTn id="65" presetID="22" presetClass="entr" presetSubtype="1"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up)">
                                      <p:cBhvr>
                                        <p:cTn id="67" dur="500"/>
                                        <p:tgtEl>
                                          <p:spTgt spid="64"/>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left)">
                                      <p:cBhvr>
                                        <p:cTn id="75" dur="500"/>
                                        <p:tgtEl>
                                          <p:spTgt spid="50"/>
                                        </p:tgtEl>
                                      </p:cBhvr>
                                    </p:animEffec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52">
                                            <p:txEl>
                                              <p:pRg st="0" end="0"/>
                                            </p:txEl>
                                          </p:spTgt>
                                        </p:tgtEl>
                                        <p:attrNameLst>
                                          <p:attrName>style.visibility</p:attrName>
                                        </p:attrNameLst>
                                      </p:cBhvr>
                                      <p:to>
                                        <p:strVal val="visible"/>
                                      </p:to>
                                    </p:set>
                                    <p:animEffect transition="in" filter="wipe(left)">
                                      <p:cBhvr>
                                        <p:cTn id="82" dur="500"/>
                                        <p:tgtEl>
                                          <p:spTgt spid="52">
                                            <p:txEl>
                                              <p:pRg st="0" end="0"/>
                                            </p:txEl>
                                          </p:spTgt>
                                        </p:tgtEl>
                                      </p:cBhvr>
                                    </p:animEffect>
                                  </p:childTnLst>
                                </p:cTn>
                              </p:par>
                            </p:childTnLst>
                          </p:cTn>
                        </p:par>
                        <p:par>
                          <p:cTn id="83" fill="hold">
                            <p:stCondLst>
                              <p:cond delay="7500"/>
                            </p:stCondLst>
                            <p:childTnLst>
                              <p:par>
                                <p:cTn id="84" presetID="2" presetClass="entr" presetSubtype="2" decel="100000" fill="hold" grpId="0" nodeType="afterEffect">
                                  <p:stCondLst>
                                    <p:cond delay="0"/>
                                  </p:stCondLst>
                                  <p:childTnLst>
                                    <p:set>
                                      <p:cBhvr>
                                        <p:cTn id="85" dur="1" fill="hold">
                                          <p:stCondLst>
                                            <p:cond delay="0"/>
                                          </p:stCondLst>
                                        </p:cTn>
                                        <p:tgtEl>
                                          <p:spTgt spid="55">
                                            <p:txEl>
                                              <p:pRg st="0" end="0"/>
                                            </p:txEl>
                                          </p:spTgt>
                                        </p:tgtEl>
                                        <p:attrNameLst>
                                          <p:attrName>style.visibility</p:attrName>
                                        </p:attrNameLst>
                                      </p:cBhvr>
                                      <p:to>
                                        <p:strVal val="visible"/>
                                      </p:to>
                                    </p:set>
                                    <p:anim calcmode="lin" valueType="num">
                                      <p:cBhvr additive="base">
                                        <p:cTn id="86"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55">
                                            <p:txEl>
                                              <p:pRg st="0" end="0"/>
                                            </p:txEl>
                                          </p:spTgt>
                                        </p:tgtEl>
                                        <p:attrNameLst>
                                          <p:attrName>ppt_y</p:attrName>
                                        </p:attrNameLst>
                                      </p:cBhvr>
                                      <p:tavLst>
                                        <p:tav tm="0">
                                          <p:val>
                                            <p:strVal val="#ppt_y"/>
                                          </p:val>
                                        </p:tav>
                                        <p:tav tm="100000">
                                          <p:val>
                                            <p:strVal val="#ppt_y"/>
                                          </p:val>
                                        </p:tav>
                                      </p:tavLst>
                                    </p:anim>
                                  </p:childTnLst>
                                </p:cTn>
                              </p:par>
                              <p:par>
                                <p:cTn id="88" presetID="2" presetClass="entr" presetSubtype="4" decel="100000"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additive="base">
                                        <p:cTn id="90" dur="500" fill="hold"/>
                                        <p:tgtEl>
                                          <p:spTgt spid="56"/>
                                        </p:tgtEl>
                                        <p:attrNameLst>
                                          <p:attrName>ppt_x</p:attrName>
                                        </p:attrNameLst>
                                      </p:cBhvr>
                                      <p:tavLst>
                                        <p:tav tm="0">
                                          <p:val>
                                            <p:strVal val="#ppt_x"/>
                                          </p:val>
                                        </p:tav>
                                        <p:tav tm="100000">
                                          <p:val>
                                            <p:strVal val="#ppt_x"/>
                                          </p:val>
                                        </p:tav>
                                      </p:tavLst>
                                    </p:anim>
                                    <p:anim calcmode="lin" valueType="num">
                                      <p:cBhvr additive="base">
                                        <p:cTn id="91" dur="500" fill="hold"/>
                                        <p:tgtEl>
                                          <p:spTgt spid="56"/>
                                        </p:tgtEl>
                                        <p:attrNameLst>
                                          <p:attrName>ppt_y</p:attrName>
                                        </p:attrNameLst>
                                      </p:cBhvr>
                                      <p:tavLst>
                                        <p:tav tm="0">
                                          <p:val>
                                            <p:strVal val="1+#ppt_h/2"/>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53">
                                            <p:txEl>
                                              <p:pRg st="0" end="0"/>
                                            </p:txEl>
                                          </p:spTgt>
                                        </p:tgtEl>
                                        <p:attrNameLst>
                                          <p:attrName>style.visibility</p:attrName>
                                        </p:attrNameLst>
                                      </p:cBhvr>
                                      <p:to>
                                        <p:strVal val="visible"/>
                                      </p:to>
                                    </p:set>
                                    <p:animEffect transition="in" filter="wipe(left)">
                                      <p:cBhvr>
                                        <p:cTn id="95" dur="500"/>
                                        <p:tgtEl>
                                          <p:spTgt spid="53">
                                            <p:txEl>
                                              <p:pRg st="0" end="0"/>
                                            </p:txEl>
                                          </p:spTgt>
                                        </p:tgtEl>
                                      </p:cBhvr>
                                    </p:animEffect>
                                  </p:childTnLst>
                                </p:cTn>
                              </p:par>
                            </p:childTnLst>
                          </p:cTn>
                        </p:par>
                        <p:par>
                          <p:cTn id="96" fill="hold">
                            <p:stCondLst>
                              <p:cond delay="8500"/>
                            </p:stCondLst>
                            <p:childTnLst>
                              <p:par>
                                <p:cTn id="97" presetID="22" presetClass="entr" presetSubtype="1" fill="hold" nodeType="after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up)">
                                      <p:cBhvr>
                                        <p:cTn id="99" dur="500"/>
                                        <p:tgtEl>
                                          <p:spTgt spid="68"/>
                                        </p:tgtEl>
                                      </p:cBhvr>
                                    </p:animEffect>
                                  </p:childTnLst>
                                </p:cTn>
                              </p:par>
                            </p:childTnLst>
                          </p:cTn>
                        </p:par>
                        <p:par>
                          <p:cTn id="100" fill="hold">
                            <p:stCondLst>
                              <p:cond delay="9000"/>
                            </p:stCondLst>
                            <p:childTnLst>
                              <p:par>
                                <p:cTn id="101" presetID="10"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500"/>
                                        <p:tgtEl>
                                          <p:spTgt spid="40"/>
                                        </p:tgtEl>
                                      </p:cBhvr>
                                    </p:animEffect>
                                  </p:childTnLst>
                                </p:cTn>
                              </p:par>
                            </p:childTnLst>
                          </p:cTn>
                        </p:par>
                        <p:par>
                          <p:cTn id="104" fill="hold">
                            <p:stCondLst>
                              <p:cond delay="9500"/>
                            </p:stCondLst>
                            <p:childTnLst>
                              <p:par>
                                <p:cTn id="105" presetID="22" presetClass="entr" presetSubtype="2" fill="hold" nodeType="after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right)">
                                      <p:cBhvr>
                                        <p:cTn id="107" dur="500"/>
                                        <p:tgtEl>
                                          <p:spTgt spid="41"/>
                                        </p:tgtEl>
                                      </p:cBhvr>
                                    </p:animEffect>
                                  </p:childTnLst>
                                </p:cTn>
                              </p:par>
                            </p:childTnLst>
                          </p:cTn>
                        </p:par>
                        <p:par>
                          <p:cTn id="108" fill="hold">
                            <p:stCondLst>
                              <p:cond delay="10000"/>
                            </p:stCondLst>
                            <p:childTnLst>
                              <p:par>
                                <p:cTn id="109" presetID="22" presetClass="entr" presetSubtype="2"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wipe(right)">
                                      <p:cBhvr>
                                        <p:cTn id="111" dur="500"/>
                                        <p:tgtEl>
                                          <p:spTgt spid="49"/>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2">
                                            <p:txEl>
                                              <p:pRg st="0" end="0"/>
                                            </p:txEl>
                                          </p:spTgt>
                                        </p:tgtEl>
                                        <p:attrNameLst>
                                          <p:attrName>style.visibility</p:attrName>
                                        </p:attrNameLst>
                                      </p:cBhvr>
                                      <p:to>
                                        <p:strVal val="visible"/>
                                      </p:to>
                                    </p:set>
                                    <p:animEffect transition="in" filter="wipe(right)">
                                      <p:cBhvr>
                                        <p:cTn id="114" dur="500"/>
                                        <p:tgtEl>
                                          <p:spTgt spid="42">
                                            <p:txEl>
                                              <p:pRg st="0" end="0"/>
                                            </p:txEl>
                                          </p:spTgt>
                                        </p:tgtEl>
                                      </p:cBhvr>
                                    </p:animEffect>
                                  </p:childTnLst>
                                </p:cTn>
                              </p:par>
                            </p:childTnLst>
                          </p:cTn>
                        </p:par>
                        <p:par>
                          <p:cTn id="115" fill="hold">
                            <p:stCondLst>
                              <p:cond delay="10500"/>
                            </p:stCondLst>
                            <p:childTnLst>
                              <p:par>
                                <p:cTn id="116" presetID="2" presetClass="entr" presetSubtype="4" decel="100000"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additive="base">
                                        <p:cTn id="118" dur="500" fill="hold"/>
                                        <p:tgtEl>
                                          <p:spTgt spid="45"/>
                                        </p:tgtEl>
                                        <p:attrNameLst>
                                          <p:attrName>ppt_x</p:attrName>
                                        </p:attrNameLst>
                                      </p:cBhvr>
                                      <p:tavLst>
                                        <p:tav tm="0">
                                          <p:val>
                                            <p:strVal val="#ppt_x"/>
                                          </p:val>
                                        </p:tav>
                                        <p:tav tm="100000">
                                          <p:val>
                                            <p:strVal val="#ppt_x"/>
                                          </p:val>
                                        </p:tav>
                                      </p:tavLst>
                                    </p:anim>
                                    <p:anim calcmode="lin" valueType="num">
                                      <p:cBhvr additive="base">
                                        <p:cTn id="119" dur="500" fill="hold"/>
                                        <p:tgtEl>
                                          <p:spTgt spid="45"/>
                                        </p:tgtEl>
                                        <p:attrNameLst>
                                          <p:attrName>ppt_y</p:attrName>
                                        </p:attrNameLst>
                                      </p:cBhvr>
                                      <p:tavLst>
                                        <p:tav tm="0">
                                          <p:val>
                                            <p:strVal val="1+#ppt_h/2"/>
                                          </p:val>
                                        </p:tav>
                                        <p:tav tm="100000">
                                          <p:val>
                                            <p:strVal val="#ppt_y"/>
                                          </p:val>
                                        </p:tav>
                                      </p:tavLst>
                                    </p:anim>
                                  </p:childTnLst>
                                </p:cTn>
                              </p:par>
                              <p:par>
                                <p:cTn id="120" presetID="2" presetClass="entr" presetSubtype="8" decel="100000" fill="hold" grpId="0" nodeType="withEffect">
                                  <p:stCondLst>
                                    <p:cond delay="0"/>
                                  </p:stCondLst>
                                  <p:childTnLst>
                                    <p:set>
                                      <p:cBhvr>
                                        <p:cTn id="121" dur="1" fill="hold">
                                          <p:stCondLst>
                                            <p:cond delay="0"/>
                                          </p:stCondLst>
                                        </p:cTn>
                                        <p:tgtEl>
                                          <p:spTgt spid="44">
                                            <p:txEl>
                                              <p:pRg st="0" end="0"/>
                                            </p:txEl>
                                          </p:spTgt>
                                        </p:tgtEl>
                                        <p:attrNameLst>
                                          <p:attrName>style.visibility</p:attrName>
                                        </p:attrNameLst>
                                      </p:cBhvr>
                                      <p:to>
                                        <p:strVal val="visible"/>
                                      </p:to>
                                    </p:set>
                                    <p:anim calcmode="lin" valueType="num">
                                      <p:cBhvr additive="base">
                                        <p:cTn id="122"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123" dur="5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par>
                          <p:cTn id="124" fill="hold">
                            <p:stCondLst>
                              <p:cond delay="11000"/>
                            </p:stCondLst>
                            <p:childTnLst>
                              <p:par>
                                <p:cTn id="125" presetID="22" presetClass="entr" presetSubtype="2" fill="hold" grpId="0" nodeType="afterEffect">
                                  <p:stCondLst>
                                    <p:cond delay="0"/>
                                  </p:stCondLst>
                                  <p:childTnLst>
                                    <p:set>
                                      <p:cBhvr>
                                        <p:cTn id="126" dur="1" fill="hold">
                                          <p:stCondLst>
                                            <p:cond delay="0"/>
                                          </p:stCondLst>
                                        </p:cTn>
                                        <p:tgtEl>
                                          <p:spTgt spid="43">
                                            <p:txEl>
                                              <p:pRg st="0" end="0"/>
                                            </p:txEl>
                                          </p:spTgt>
                                        </p:tgtEl>
                                        <p:attrNameLst>
                                          <p:attrName>style.visibility</p:attrName>
                                        </p:attrNameLst>
                                      </p:cBhvr>
                                      <p:to>
                                        <p:strVal val="visible"/>
                                      </p:to>
                                    </p:set>
                                    <p:animEffect transition="in" filter="wipe(right)">
                                      <p:cBhvr>
                                        <p:cTn id="127" dur="500"/>
                                        <p:tgtEl>
                                          <p:spTgt spid="43">
                                            <p:txEl>
                                              <p:pRg st="0" end="0"/>
                                            </p:txEl>
                                          </p:spTgt>
                                        </p:tgtEl>
                                      </p:cBhvr>
                                    </p:animEffect>
                                  </p:childTnLst>
                                </p:cTn>
                              </p:par>
                            </p:childTnLst>
                          </p:cTn>
                        </p:par>
                        <p:par>
                          <p:cTn id="128" fill="hold">
                            <p:stCondLst>
                              <p:cond delay="11500"/>
                            </p:stCondLst>
                            <p:childTnLst>
                              <p:par>
                                <p:cTn id="129" presetID="22" presetClass="entr" presetSubtype="1" fill="hold"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wipe(up)">
                                      <p:cBhvr>
                                        <p:cTn id="1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2" presetClass="entr" presetSubtype="2"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 presetClass="entr" presetSubtype="8"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7" grpId="0" animBg="1"/>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bldP spid="43" grpId="0" build="p">
        <p:tmplLst>
          <p:tmpl lvl="1">
            <p:tnLst>
              <p:par>
                <p:cTn presetID="22" presetClass="entr" presetSubtype="2"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right)">
                      <p:cBhvr>
                        <p:cTn dur="500"/>
                        <p:tgtEl>
                          <p:spTgt spid="43"/>
                        </p:tgtEl>
                      </p:cBhvr>
                    </p:animEffect>
                  </p:childTnLst>
                </p:cTn>
              </p:par>
            </p:tnLst>
          </p:tmpl>
        </p:tmplLst>
      </p:bldP>
      <p:bldP spid="44" grpId="0" build="p">
        <p:tmplLst>
          <p:tmpl lvl="1">
            <p:tnLst>
              <p:par>
                <p:cTn presetID="2" presetClass="entr" presetSubtype="8" decel="100000" fill="hold" nodeType="with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animBg="1"/>
      <p:bldP spid="13" grpId="0" animBg="1"/>
      <p:bldP spid="17" grpId="0" build="p">
        <p:tmplLst>
          <p:tmpl lvl="1">
            <p:tnLst>
              <p:par>
                <p:cTn presetID="22" presetClass="entr" presetSubtype="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49" grpId="0" animBg="1"/>
      <p:bldP spid="42" grpId="0" build="p">
        <p:tmplLst>
          <p:tmpl lvl="1">
            <p:tnLst>
              <p:par>
                <p:cTn presetID="22" presetClass="entr" presetSubtype="2"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51" grpId="0" animBg="1"/>
      <p:bldP spid="52" grpId="0" build="p">
        <p:tmplLst>
          <p:tmpl lvl="1">
            <p:tnLst>
              <p:par>
                <p:cTn presetID="22" presetClass="entr" presetSubtype="8"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left)">
                      <p:cBhvr>
                        <p:cTn dur="500"/>
                        <p:tgtEl>
                          <p:spTgt spid="52"/>
                        </p:tgtEl>
                      </p:cBhvr>
                    </p:animEffect>
                  </p:childTnLst>
                </p:cTn>
              </p:par>
            </p:tnLst>
          </p:tmpl>
        </p:tmplLst>
      </p:bldP>
      <p:bldP spid="53" grpId="0" build="p">
        <p:tmplLst>
          <p:tmpl lvl="1">
            <p:tnLst>
              <p:par>
                <p:cTn presetID="22" presetClass="entr" presetSubtype="8"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left)">
                      <p:cBhvr>
                        <p:cTn dur="500"/>
                        <p:tgtEl>
                          <p:spTgt spid="53"/>
                        </p:tgtEl>
                      </p:cBhvr>
                    </p:animEffect>
                  </p:childTnLst>
                </p:cTn>
              </p:par>
            </p:tnLst>
          </p:tmpl>
        </p:tmplLst>
      </p:bldP>
      <p:bldP spid="55" grpId="0" build="p">
        <p:tmplLst>
          <p:tmpl lvl="1">
            <p:tnLst>
              <p:par>
                <p:cTn presetID="2" presetClass="entr" presetSubtype="2" decel="100000"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animBg="1"/>
      <p:bldP spid="8" grpId="0" animBg="1"/>
      <p:bldP spid="24" grpId="0" animBg="1"/>
      <p:bldP spid="40" grpId="0" animBg="1"/>
      <p:bldP spid="5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D05B1F59-207F-411B-81A7-2CFD9E37DA86}" type="datetimeFigureOut">
              <a:rPr lang="fr-FR" smtClean="0"/>
              <a:t>28/02/2020</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F5B9CD81-29C0-4EC7-8526-43AF37126EA4}" type="slidenum">
              <a:rPr lang="fr-FR" smtClean="0"/>
              <a:t>‹N°›</a:t>
            </a:fld>
            <a:endParaRPr lang="fr-FR"/>
          </a:p>
        </p:txBody>
      </p:sp>
      <p:sp>
        <p:nvSpPr>
          <p:cNvPr id="7" name="Rectangle 6"/>
          <p:cNvSpPr/>
          <p:nvPr userDrawn="1"/>
        </p:nvSpPr>
        <p:spPr>
          <a:xfrm>
            <a:off x="0" y="6453336"/>
            <a:ext cx="12192000" cy="4046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12689" y="-1"/>
            <a:ext cx="12192000" cy="57392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I:\Boite à outil\2. AIDE A LA PRESCRIPTION\KIT Agence Immo_Constructeurs\2-Outils RDV Prescripteurs (AI)\Logo-Groupe-CSF-CRESERFI-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5360" y="116632"/>
            <a:ext cx="1056117" cy="1120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1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1" y="6492276"/>
            <a:ext cx="1405467" cy="365125"/>
          </a:xfrm>
          <a:prstGeom prst="rect">
            <a:avLst/>
          </a:prstGeom>
          <a:solidFill>
            <a:srgbClr val="FF0000"/>
          </a:solidFill>
        </p:spPr>
        <p:txBody>
          <a:bodyPr/>
          <a:lstStyle>
            <a:lvl1pPr>
              <a:defRPr>
                <a:solidFill>
                  <a:schemeClr val="bg1"/>
                </a:solidFill>
              </a:defRPr>
            </a:lvl1pPr>
          </a:lstStyle>
          <a:p>
            <a:fld id="{1B1AB407-CBD9-4EC7-9073-0187AC39A56A}" type="datetime1">
              <a:rPr lang="fr-FR" smtClean="0">
                <a:solidFill>
                  <a:prstClr val="white"/>
                </a:solidFill>
              </a:rPr>
              <a:pPr/>
              <a:t>28/02/2020</a:t>
            </a:fld>
            <a:endParaRPr lang="fr-FR">
              <a:solidFill>
                <a:prstClr val="white"/>
              </a:solidFill>
            </a:endParaRPr>
          </a:p>
        </p:txBody>
      </p:sp>
      <p:sp>
        <p:nvSpPr>
          <p:cNvPr id="5" name="Espace réservé du pied de page 4"/>
          <p:cNvSpPr>
            <a:spLocks noGrp="1"/>
          </p:cNvSpPr>
          <p:nvPr>
            <p:ph type="ftr" sz="quarter" idx="11"/>
          </p:nvPr>
        </p:nvSpPr>
        <p:spPr>
          <a:xfrm>
            <a:off x="1415078" y="6492276"/>
            <a:ext cx="3986657" cy="365125"/>
          </a:xfrm>
          <a:prstGeom prst="rect">
            <a:avLst/>
          </a:prstGeom>
        </p:spPr>
        <p:txBody>
          <a:bodyPr/>
          <a:lstStyle>
            <a:lvl1pPr>
              <a:defRPr sz="1600"/>
            </a:lvl1pPr>
          </a:lstStyle>
          <a:p>
            <a:r>
              <a:rPr lang="fr-FR" smtClean="0">
                <a:solidFill>
                  <a:prstClr val="black"/>
                </a:solidFill>
              </a:rPr>
              <a:t>Parcours d’intégration - Séquence Prospection - Module 2 "Générer ses RDV"</a:t>
            </a:r>
            <a:endParaRPr lang="fr-FR" dirty="0">
              <a:solidFill>
                <a:prstClr val="black"/>
              </a:solidFill>
            </a:endParaRPr>
          </a:p>
        </p:txBody>
      </p:sp>
      <p:sp>
        <p:nvSpPr>
          <p:cNvPr id="6" name="Espace réservé du numéro de diapositive 5"/>
          <p:cNvSpPr>
            <a:spLocks noGrp="1"/>
          </p:cNvSpPr>
          <p:nvPr>
            <p:ph type="sldNum" sz="quarter" idx="12"/>
          </p:nvPr>
        </p:nvSpPr>
        <p:spPr>
          <a:xfrm>
            <a:off x="11294533" y="6492877"/>
            <a:ext cx="897467" cy="365125"/>
          </a:xfrm>
          <a:prstGeom prst="rect">
            <a:avLst/>
          </a:prstGeom>
          <a:solidFill>
            <a:srgbClr val="FF0000"/>
          </a:solidFill>
        </p:spPr>
        <p:txBody>
          <a:bodyPr anchor="ctr"/>
          <a:lstStyle>
            <a:lvl1pPr algn="r">
              <a:defRPr>
                <a:solidFill>
                  <a:schemeClr val="bg1"/>
                </a:solidFill>
              </a:defRPr>
            </a:lvl1pPr>
          </a:lstStyle>
          <a:p>
            <a:fld id="{C59AEC7C-0CC5-4F32-A84B-BB20FD2307C2}" type="slidenum">
              <a:rPr lang="fr-FR" smtClean="0">
                <a:solidFill>
                  <a:prstClr val="white"/>
                </a:solidFill>
              </a:rPr>
              <a:pPr/>
              <a:t>‹N°›</a:t>
            </a:fld>
            <a:endParaRPr lang="fr-FR">
              <a:solidFill>
                <a:prstClr val="white"/>
              </a:solidFill>
            </a:endParaRP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910470"/>
          </a:xfrm>
          <a:prstGeom prst="rect">
            <a:avLst/>
          </a:prstGeom>
        </p:spPr>
      </p:pic>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8879" y="0"/>
            <a:ext cx="787879" cy="976968"/>
          </a:xfrm>
          <a:prstGeom prst="rect">
            <a:avLst/>
          </a:prstGeom>
        </p:spPr>
      </p:pic>
      <p:sp>
        <p:nvSpPr>
          <p:cNvPr id="9" name="ZoneTexte 8"/>
          <p:cNvSpPr txBox="1"/>
          <p:nvPr userDrawn="1"/>
        </p:nvSpPr>
        <p:spPr>
          <a:xfrm>
            <a:off x="2822981" y="99518"/>
            <a:ext cx="6336704" cy="461665"/>
          </a:xfrm>
          <a:prstGeom prst="rect">
            <a:avLst/>
          </a:prstGeom>
          <a:noFill/>
        </p:spPr>
        <p:txBody>
          <a:bodyPr wrap="square" rtlCol="0">
            <a:spAutoFit/>
          </a:bodyPr>
          <a:lstStyle/>
          <a:p>
            <a:pPr algn="ctr"/>
            <a:r>
              <a:rPr lang="fr-FR" sz="2400" dirty="0" smtClean="0">
                <a:solidFill>
                  <a:prstClr val="white"/>
                </a:solidFill>
                <a:latin typeface="Cachet Std Book" pitchFamily="34" charset="0"/>
              </a:rPr>
              <a:t>Parcours d’Intégration</a:t>
            </a:r>
            <a:endParaRPr lang="fr-FR" sz="2400" dirty="0">
              <a:solidFill>
                <a:prstClr val="white"/>
              </a:solidFill>
              <a:latin typeface="Cachet Std Book" pitchFamily="34" charset="0"/>
            </a:endParaRPr>
          </a:p>
        </p:txBody>
      </p:sp>
      <p:sp>
        <p:nvSpPr>
          <p:cNvPr id="2" name="Titre 1"/>
          <p:cNvSpPr>
            <a:spLocks noGrp="1"/>
          </p:cNvSpPr>
          <p:nvPr>
            <p:ph type="ctrTitle" hasCustomPrompt="1"/>
          </p:nvPr>
        </p:nvSpPr>
        <p:spPr>
          <a:xfrm>
            <a:off x="8734563" y="330348"/>
            <a:ext cx="3315731" cy="1201890"/>
          </a:xfrm>
          <a:prstGeom prst="rect">
            <a:avLst/>
          </a:prstGeom>
        </p:spPr>
        <p:txBody>
          <a:bodyPr anchor="t">
            <a:normAutofit/>
          </a:bodyPr>
          <a:lstStyle>
            <a:lvl1pPr algn="ctr">
              <a:defRPr sz="3200">
                <a:solidFill>
                  <a:schemeClr val="bg1"/>
                </a:solidFill>
              </a:defRPr>
            </a:lvl1pPr>
          </a:lstStyle>
          <a:p>
            <a:r>
              <a:rPr lang="fr-FR" dirty="0" smtClean="0"/>
              <a:t>[Titre du Module]</a:t>
            </a:r>
            <a:br>
              <a:rPr lang="fr-FR" dirty="0" smtClean="0"/>
            </a:br>
            <a:r>
              <a:rPr lang="fr-FR" dirty="0" smtClean="0"/>
              <a:t>[n° de séquence]</a:t>
            </a:r>
            <a:endParaRPr lang="fr-FR" dirty="0"/>
          </a:p>
        </p:txBody>
      </p:sp>
    </p:spTree>
    <p:extLst>
      <p:ext uri="{BB962C8B-B14F-4D97-AF65-F5344CB8AC3E}">
        <p14:creationId xmlns:p14="http://schemas.microsoft.com/office/powerpoint/2010/main" val="2890586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ectangle 7"/>
          <p:cNvSpPr/>
          <p:nvPr userDrawn="1"/>
        </p:nvSpPr>
        <p:spPr>
          <a:xfrm>
            <a:off x="0" y="0"/>
            <a:ext cx="12192000" cy="646686"/>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8200" y="50934"/>
            <a:ext cx="10515600" cy="595752"/>
          </a:xfrm>
          <a:prstGeom prst="rect">
            <a:avLst/>
          </a:prstGeom>
        </p:spPr>
        <p:txBody>
          <a:bodyPr/>
          <a:lstStyle>
            <a:lvl1pPr>
              <a:defRPr>
                <a:solidFill>
                  <a:schemeClr val="bg1"/>
                </a:solidFill>
              </a:defRPr>
            </a:lvl1pPr>
          </a:lstStyle>
          <a:p>
            <a:r>
              <a:rPr lang="fr-FR" smtClean="0"/>
              <a:t>Modifiez le style du titre</a:t>
            </a:r>
            <a:endParaRPr lang="fr-FR"/>
          </a:p>
        </p:txBody>
      </p:sp>
      <p:sp>
        <p:nvSpPr>
          <p:cNvPr id="3" name="Espace réservé du contenu 2"/>
          <p:cNvSpPr>
            <a:spLocks noGrp="1"/>
          </p:cNvSpPr>
          <p:nvPr>
            <p:ph idx="1"/>
          </p:nvPr>
        </p:nvSpPr>
        <p:spPr>
          <a:xfrm>
            <a:off x="389467" y="931333"/>
            <a:ext cx="11531600" cy="5245630"/>
          </a:xfrm>
          <a:prstGeom prst="rect">
            <a:avLst/>
          </a:prstGeom>
        </p:spPr>
        <p:txBody>
          <a:bodyPr/>
          <a:lstStyle>
            <a:lvl1pPr marL="228600" indent="-228600">
              <a:defRPr lang="fr-FR" sz="3200" kern="1200" dirty="0" smtClean="0">
                <a:solidFill>
                  <a:srgbClr val="0070C0"/>
                </a:solidFill>
                <a:latin typeface="Cachet Std Medium" pitchFamily="34" charset="0"/>
                <a:ea typeface="+mn-ea"/>
                <a:cs typeface="+mn-cs"/>
              </a:defRPr>
            </a:lvl1pPr>
            <a:lvl2pPr marL="685800" indent="-228600">
              <a:buFont typeface="Wingdings" panose="05000000000000000000" pitchFamily="2" charset="2"/>
              <a:buChar char="§"/>
              <a:defRPr>
                <a:solidFill>
                  <a:schemeClr val="tx2">
                    <a:lumMod val="75000"/>
                  </a:schemeClr>
                </a:solidFill>
              </a:defRPr>
            </a:lvl2pPr>
            <a:lvl3pPr marL="1143000" indent="-228600">
              <a:buFont typeface="Wingdings" panose="05000000000000000000" pitchFamily="2" charset="2"/>
              <a:buChar char="§"/>
              <a:defRPr>
                <a:solidFill>
                  <a:schemeClr val="tx2">
                    <a:lumMod val="60000"/>
                    <a:lumOff val="40000"/>
                  </a:schemeClr>
                </a:solidFill>
              </a:defRPr>
            </a:lvl3pPr>
            <a:lvl4pPr>
              <a:defRPr>
                <a:solidFill>
                  <a:schemeClr val="accent1">
                    <a:lumMod val="75000"/>
                  </a:schemeClr>
                </a:solidFill>
              </a:defRPr>
            </a:lvl4pPr>
          </a:lstStyle>
          <a:p>
            <a:pPr marL="342900" lvl="0" indent="-342900" algn="l" defTabSz="914400" rtl="0" eaLnBrk="1" latinLnBrk="0" hangingPunct="1">
              <a:spcBef>
                <a:spcPct val="20000"/>
              </a:spcBef>
              <a:buFont typeface="Arial" panose="020B0604020202020204" pitchFamily="34" charset="0"/>
              <a:buChar char="•"/>
            </a:pPr>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881" y="0"/>
            <a:ext cx="521521" cy="646686"/>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5733" y="0"/>
            <a:ext cx="1456267" cy="648926"/>
          </a:xfrm>
          <a:prstGeom prst="rect">
            <a:avLst/>
          </a:prstGeom>
        </p:spPr>
      </p:pic>
      <p:sp>
        <p:nvSpPr>
          <p:cNvPr id="10" name="Espace réservé de la date 3"/>
          <p:cNvSpPr>
            <a:spLocks noGrp="1"/>
          </p:cNvSpPr>
          <p:nvPr>
            <p:ph type="dt" sz="half" idx="10"/>
          </p:nvPr>
        </p:nvSpPr>
        <p:spPr>
          <a:xfrm>
            <a:off x="1" y="6492274"/>
            <a:ext cx="1151467" cy="365726"/>
          </a:xfrm>
          <a:prstGeom prst="rect">
            <a:avLst/>
          </a:prstGeom>
          <a:solidFill>
            <a:srgbClr val="36ABC6"/>
          </a:solidFill>
        </p:spPr>
        <p:txBody>
          <a:bodyPr anchor="ctr"/>
          <a:lstStyle>
            <a:lvl1pPr>
              <a:defRPr sz="1400">
                <a:solidFill>
                  <a:schemeClr val="bg1"/>
                </a:solidFill>
              </a:defRPr>
            </a:lvl1pPr>
          </a:lstStyle>
          <a:p>
            <a:fld id="{95D5E34A-6D89-427F-BC48-17D412FD7228}" type="datetime1">
              <a:rPr lang="fr-FR" smtClean="0">
                <a:solidFill>
                  <a:prstClr val="white"/>
                </a:solidFill>
              </a:rPr>
              <a:pPr/>
              <a:t>28/02/2020</a:t>
            </a:fld>
            <a:endParaRPr lang="fr-FR" dirty="0">
              <a:solidFill>
                <a:prstClr val="white"/>
              </a:solidFill>
            </a:endParaRPr>
          </a:p>
        </p:txBody>
      </p:sp>
      <p:sp>
        <p:nvSpPr>
          <p:cNvPr id="11" name="Espace réservé du pied de page 4"/>
          <p:cNvSpPr>
            <a:spLocks noGrp="1"/>
          </p:cNvSpPr>
          <p:nvPr>
            <p:ph type="ftr" sz="quarter" idx="11"/>
          </p:nvPr>
        </p:nvSpPr>
        <p:spPr>
          <a:xfrm>
            <a:off x="1127210" y="6492274"/>
            <a:ext cx="10226591" cy="365726"/>
          </a:xfrm>
          <a:prstGeom prst="rect">
            <a:avLst/>
          </a:prstGeom>
          <a:solidFill>
            <a:srgbClr val="36ABC6"/>
          </a:solidFill>
        </p:spPr>
        <p:txBody>
          <a:bodyPr/>
          <a:lstStyle>
            <a:lvl1pPr>
              <a:defRPr sz="1600">
                <a:solidFill>
                  <a:schemeClr val="bg1"/>
                </a:solidFill>
              </a:defRPr>
            </a:lvl1pPr>
          </a:lstStyle>
          <a:p>
            <a:r>
              <a:rPr lang="fr-FR" smtClean="0">
                <a:solidFill>
                  <a:prstClr val="white"/>
                </a:solidFill>
              </a:rPr>
              <a:t>Parcours d’intégration - Séquence Prospection - Module 2 "Générer ses RDV"</a:t>
            </a:r>
            <a:endParaRPr lang="fr-FR" dirty="0">
              <a:solidFill>
                <a:prstClr val="white"/>
              </a:solidFill>
            </a:endParaRPr>
          </a:p>
        </p:txBody>
      </p:sp>
      <p:sp>
        <p:nvSpPr>
          <p:cNvPr id="12" name="Espace réservé du numéro de diapositive 5"/>
          <p:cNvSpPr>
            <a:spLocks noGrp="1"/>
          </p:cNvSpPr>
          <p:nvPr>
            <p:ph type="sldNum" sz="quarter" idx="12"/>
          </p:nvPr>
        </p:nvSpPr>
        <p:spPr>
          <a:xfrm>
            <a:off x="11353801" y="6492877"/>
            <a:ext cx="838200" cy="365125"/>
          </a:xfrm>
          <a:prstGeom prst="rect">
            <a:avLst/>
          </a:prstGeom>
          <a:solidFill>
            <a:srgbClr val="36ABC6"/>
          </a:solidFill>
        </p:spPr>
        <p:txBody>
          <a:bodyPr anchor="ctr"/>
          <a:lstStyle>
            <a:lvl1pPr algn="r">
              <a:defRPr sz="1600">
                <a:solidFill>
                  <a:schemeClr val="bg1"/>
                </a:solidFill>
              </a:defRPr>
            </a:lvl1pPr>
          </a:lstStyle>
          <a:p>
            <a:fld id="{C59AEC7C-0CC5-4F32-A84B-BB20FD2307C2}"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7524138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0"/>
            <a:ext cx="10515600" cy="2852737"/>
          </a:xfrm>
          <a:prstGeom prst="rect">
            <a:avLst/>
          </a:prstGeo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fld id="{07C397C5-D68D-4A60-8647-C65C6ECD18F8}" type="datetime1">
              <a:rPr lang="fr-FR" smtClean="0">
                <a:solidFill>
                  <a:prstClr val="black"/>
                </a:solidFill>
              </a:rPr>
              <a:pPr/>
              <a:t>28/02/2020</a:t>
            </a:fld>
            <a:endParaRPr lang="fr-FR">
              <a:solidFill>
                <a:prstClr val="black"/>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6" name="Espace réservé du numéro de diapositive 5"/>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91483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838200" y="6356352"/>
            <a:ext cx="2743200" cy="365125"/>
          </a:xfrm>
          <a:prstGeom prst="rect">
            <a:avLst/>
          </a:prstGeom>
        </p:spPr>
        <p:txBody>
          <a:bodyPr/>
          <a:lstStyle/>
          <a:p>
            <a:fld id="{681BB9F5-AAD4-46D0-ACF0-6335471E310A}" type="datetime1">
              <a:rPr lang="fr-FR" smtClean="0">
                <a:solidFill>
                  <a:prstClr val="black"/>
                </a:solidFill>
              </a:rPr>
              <a:pPr/>
              <a:t>28/02/2020</a:t>
            </a:fld>
            <a:endParaRPr lang="fr-FR">
              <a:solidFill>
                <a:prstClr val="black"/>
              </a:solidFill>
            </a:endParaRPr>
          </a:p>
        </p:txBody>
      </p:sp>
      <p:sp>
        <p:nvSpPr>
          <p:cNvPr id="6" name="Espace réservé du pied de page 5"/>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7" name="Espace réservé du numéro de diapositive 6"/>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843731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7"/>
            <a:ext cx="10515600" cy="1325563"/>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9" y="2505075"/>
            <a:ext cx="5157787" cy="368458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1" y="2505075"/>
            <a:ext cx="5183188" cy="368458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838200" y="6356352"/>
            <a:ext cx="2743200" cy="365125"/>
          </a:xfrm>
          <a:prstGeom prst="rect">
            <a:avLst/>
          </a:prstGeom>
        </p:spPr>
        <p:txBody>
          <a:bodyPr/>
          <a:lstStyle/>
          <a:p>
            <a:fld id="{2D642D56-715D-4676-AFEB-B1349F72FDDB}" type="datetime1">
              <a:rPr lang="fr-FR" smtClean="0">
                <a:solidFill>
                  <a:prstClr val="black"/>
                </a:solidFill>
              </a:rPr>
              <a:pPr/>
              <a:t>28/02/2020</a:t>
            </a:fld>
            <a:endParaRPr lang="fr-FR">
              <a:solidFill>
                <a:prstClr val="black"/>
              </a:solidFill>
            </a:endParaRPr>
          </a:p>
        </p:txBody>
      </p:sp>
      <p:sp>
        <p:nvSpPr>
          <p:cNvPr id="8" name="Espace réservé du pied de page 7"/>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9" name="Espace réservé du numéro de diapositive 8"/>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75133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ectangle 7"/>
          <p:cNvSpPr/>
          <p:nvPr userDrawn="1"/>
        </p:nvSpPr>
        <p:spPr>
          <a:xfrm>
            <a:off x="0" y="0"/>
            <a:ext cx="12192000" cy="646686"/>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8200" y="50934"/>
            <a:ext cx="10515600" cy="595752"/>
          </a:xfrm>
          <a:prstGeom prst="rect">
            <a:avLst/>
          </a:prstGeom>
        </p:spPr>
        <p:txBody>
          <a:bodyPr/>
          <a:lstStyle>
            <a:lvl1pPr>
              <a:defRPr>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389467" y="931333"/>
            <a:ext cx="11531600" cy="5245630"/>
          </a:xfrm>
          <a:prstGeom prst="rect">
            <a:avLst/>
          </a:prstGeom>
        </p:spPr>
        <p:txBody>
          <a:bodyPr/>
          <a:lstStyle>
            <a:lvl1pPr marL="228600" indent="-228600">
              <a:defRPr lang="fr-FR" sz="3200" kern="1200" dirty="0" smtClean="0">
                <a:solidFill>
                  <a:srgbClr val="0070C0"/>
                </a:solidFill>
                <a:latin typeface="Calibri (Corps)"/>
                <a:ea typeface="+mn-ea"/>
                <a:cs typeface="+mn-cs"/>
              </a:defRPr>
            </a:lvl1pPr>
            <a:lvl2pPr marL="685800" indent="-228600">
              <a:buFont typeface="Wingdings" panose="05000000000000000000" pitchFamily="2" charset="2"/>
              <a:buChar char="§"/>
              <a:defRPr>
                <a:solidFill>
                  <a:schemeClr val="tx2">
                    <a:lumMod val="75000"/>
                  </a:schemeClr>
                </a:solidFill>
                <a:latin typeface="Calibri (Corps)"/>
              </a:defRPr>
            </a:lvl2pPr>
            <a:lvl3pPr marL="1143000" indent="-228600">
              <a:buFont typeface="Wingdings" panose="05000000000000000000" pitchFamily="2" charset="2"/>
              <a:buChar char="§"/>
              <a:defRPr>
                <a:solidFill>
                  <a:schemeClr val="tx2">
                    <a:lumMod val="60000"/>
                    <a:lumOff val="40000"/>
                  </a:schemeClr>
                </a:solidFill>
                <a:latin typeface="Calibri (Corps)"/>
              </a:defRPr>
            </a:lvl3pPr>
            <a:lvl4pPr>
              <a:defRPr>
                <a:solidFill>
                  <a:schemeClr val="accent1">
                    <a:lumMod val="75000"/>
                  </a:schemeClr>
                </a:solidFill>
                <a:latin typeface="Calibri (Corps)"/>
              </a:defRPr>
            </a:lvl4pPr>
          </a:lstStyle>
          <a:p>
            <a:pPr marL="342900" lvl="0" indent="-342900" algn="l" defTabSz="914400" rtl="0" eaLnBrk="1" latinLnBrk="0" hangingPunct="1">
              <a:spcBef>
                <a:spcPct val="20000"/>
              </a:spcBef>
              <a:buFont typeface="Arial" panose="020B0604020202020204" pitchFamily="34" charset="0"/>
              <a:buChar char="•"/>
            </a:pPr>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879" y="0"/>
            <a:ext cx="521521" cy="646686"/>
          </a:xfrm>
          <a:prstGeom prst="rect">
            <a:avLst/>
          </a:prstGeom>
        </p:spPr>
      </p:pic>
      <p:sp>
        <p:nvSpPr>
          <p:cNvPr id="10" name="Espace réservé de la date 3"/>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30E7C919-B595-4463-88A7-6DCC2AEB2520}" type="datetime1">
              <a:rPr lang="fr-FR" smtClean="0"/>
              <a:t>28/02/2020</a:t>
            </a:fld>
            <a:endParaRPr lang="fr-FR" dirty="0"/>
          </a:p>
        </p:txBody>
      </p:sp>
      <p:sp>
        <p:nvSpPr>
          <p:cNvPr id="11" name="Espace réservé du pied de page 4"/>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12" name="Espace réservé du numéro de diapositive 5"/>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grpSp>
        <p:nvGrpSpPr>
          <p:cNvPr id="4" name="Groupe 3"/>
          <p:cNvGrpSpPr/>
          <p:nvPr userDrawn="1"/>
        </p:nvGrpSpPr>
        <p:grpSpPr>
          <a:xfrm>
            <a:off x="10711930" y="0"/>
            <a:ext cx="1497923" cy="717834"/>
            <a:chOff x="10711930" y="0"/>
            <a:chExt cx="1497923" cy="717834"/>
          </a:xfrm>
        </p:grpSpPr>
        <p:pic>
          <p:nvPicPr>
            <p:cNvPr id="13" name="Image 12"/>
            <p:cNvPicPr>
              <a:picLocks noChangeAspect="1"/>
            </p:cNvPicPr>
            <p:nvPr userDrawn="1"/>
          </p:nvPicPr>
          <p:blipFill>
            <a:blip r:embed="rId3"/>
            <a:stretch>
              <a:fillRect/>
            </a:stretch>
          </p:blipFill>
          <p:spPr>
            <a:xfrm>
              <a:off x="10711930" y="0"/>
              <a:ext cx="1480070" cy="717834"/>
            </a:xfrm>
            <a:prstGeom prst="rect">
              <a:avLst/>
            </a:prstGeom>
          </p:spPr>
        </p:pic>
        <p:sp>
          <p:nvSpPr>
            <p:cNvPr id="14" name="ZoneTexte 13"/>
            <p:cNvSpPr txBox="1"/>
            <p:nvPr userDrawn="1"/>
          </p:nvSpPr>
          <p:spPr>
            <a:xfrm>
              <a:off x="11482891" y="59688"/>
              <a:ext cx="726962" cy="307777"/>
            </a:xfrm>
            <a:prstGeom prst="rect">
              <a:avLst/>
            </a:prstGeom>
            <a:noFill/>
          </p:spPr>
          <p:txBody>
            <a:bodyPr wrap="square" rtlCol="0">
              <a:spAutoFit/>
            </a:bodyPr>
            <a:lstStyle/>
            <a:p>
              <a:pPr algn="ctr"/>
              <a:r>
                <a:rPr lang="fr-FR" sz="700" b="1" dirty="0">
                  <a:solidFill>
                    <a:srgbClr val="002060"/>
                  </a:solidFill>
                  <a:latin typeface="Cachet Std Book" pitchFamily="34" charset="0"/>
                </a:rPr>
                <a:t>Parcours approfondi</a:t>
              </a:r>
            </a:p>
          </p:txBody>
        </p:sp>
        <p:pic>
          <p:nvPicPr>
            <p:cNvPr id="15" name="Imag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13079" y="325320"/>
              <a:ext cx="439234" cy="219617"/>
            </a:xfrm>
            <a:prstGeom prst="rect">
              <a:avLst/>
            </a:prstGeom>
          </p:spPr>
        </p:pic>
      </p:grpSp>
    </p:spTree>
    <p:extLst>
      <p:ext uri="{BB962C8B-B14F-4D97-AF65-F5344CB8AC3E}">
        <p14:creationId xmlns:p14="http://schemas.microsoft.com/office/powerpoint/2010/main" val="1240360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1325563"/>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838200" y="6356352"/>
            <a:ext cx="2743200" cy="365125"/>
          </a:xfrm>
          <a:prstGeom prst="rect">
            <a:avLst/>
          </a:prstGeom>
        </p:spPr>
        <p:txBody>
          <a:bodyPr/>
          <a:lstStyle/>
          <a:p>
            <a:fld id="{CD9E894E-FCB4-4A53-89BB-4C76641BA1A1}" type="datetime1">
              <a:rPr lang="fr-FR" smtClean="0">
                <a:solidFill>
                  <a:prstClr val="black"/>
                </a:solidFill>
              </a:rPr>
              <a:pPr/>
              <a:t>28/02/2020</a:t>
            </a:fld>
            <a:endParaRPr lang="fr-FR">
              <a:solidFill>
                <a:prstClr val="black"/>
              </a:solidFill>
            </a:endParaRPr>
          </a:p>
        </p:txBody>
      </p:sp>
      <p:sp>
        <p:nvSpPr>
          <p:cNvPr id="4" name="Espace réservé du pied de page 3"/>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5" name="Espace réservé du numéro de diapositive 4"/>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818583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2"/>
            <a:ext cx="2743200" cy="365125"/>
          </a:xfrm>
          <a:prstGeom prst="rect">
            <a:avLst/>
          </a:prstGeom>
        </p:spPr>
        <p:txBody>
          <a:bodyPr/>
          <a:lstStyle/>
          <a:p>
            <a:fld id="{2ED11B2A-7CBE-4F3F-86DD-1823A5B29A14}" type="datetime1">
              <a:rPr lang="fr-FR" smtClean="0">
                <a:solidFill>
                  <a:prstClr val="black"/>
                </a:solidFill>
              </a:rPr>
              <a:pPr/>
              <a:t>28/02/2020</a:t>
            </a:fld>
            <a:endParaRPr lang="fr-FR">
              <a:solidFill>
                <a:prstClr val="black"/>
              </a:solidFill>
            </a:endParaRPr>
          </a:p>
        </p:txBody>
      </p:sp>
      <p:sp>
        <p:nvSpPr>
          <p:cNvPr id="3" name="Espace réservé du pied de page 2"/>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4" name="Espace réservé du numéro de diapositive 3"/>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76098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a:xfrm>
            <a:off x="838200" y="6356352"/>
            <a:ext cx="2743200" cy="365125"/>
          </a:xfrm>
          <a:prstGeom prst="rect">
            <a:avLst/>
          </a:prstGeom>
        </p:spPr>
        <p:txBody>
          <a:bodyPr/>
          <a:lstStyle/>
          <a:p>
            <a:fld id="{7FD1341C-2E1E-4BE1-8784-C6ACE39B5DE7}" type="datetime1">
              <a:rPr lang="fr-FR" smtClean="0">
                <a:solidFill>
                  <a:prstClr val="black"/>
                </a:solidFill>
              </a:rPr>
              <a:pPr/>
              <a:t>28/02/2020</a:t>
            </a:fld>
            <a:endParaRPr lang="fr-FR">
              <a:solidFill>
                <a:prstClr val="black"/>
              </a:solidFill>
            </a:endParaRPr>
          </a:p>
        </p:txBody>
      </p:sp>
      <p:sp>
        <p:nvSpPr>
          <p:cNvPr id="6" name="Espace réservé du pied de page 5"/>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7" name="Espace réservé du numéro de diapositive 6"/>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189594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a:xfrm>
            <a:off x="838200" y="6356352"/>
            <a:ext cx="2743200" cy="365125"/>
          </a:xfrm>
          <a:prstGeom prst="rect">
            <a:avLst/>
          </a:prstGeom>
        </p:spPr>
        <p:txBody>
          <a:bodyPr/>
          <a:lstStyle/>
          <a:p>
            <a:fld id="{565F1D7F-9BB9-4B0F-9D51-5395F7E01E88}" type="datetime1">
              <a:rPr lang="fr-FR" smtClean="0">
                <a:solidFill>
                  <a:prstClr val="black"/>
                </a:solidFill>
              </a:rPr>
              <a:pPr/>
              <a:t>28/02/2020</a:t>
            </a:fld>
            <a:endParaRPr lang="fr-FR">
              <a:solidFill>
                <a:prstClr val="black"/>
              </a:solidFill>
            </a:endParaRPr>
          </a:p>
        </p:txBody>
      </p:sp>
      <p:sp>
        <p:nvSpPr>
          <p:cNvPr id="6" name="Espace réservé du pied de page 5"/>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7" name="Espace réservé du numéro de diapositive 6"/>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265212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7"/>
            <a:ext cx="10515600" cy="1325563"/>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fld id="{9A936131-2576-4AAB-9878-509A921F40CA}" type="datetime1">
              <a:rPr lang="fr-FR" smtClean="0">
                <a:solidFill>
                  <a:prstClr val="black"/>
                </a:solidFill>
              </a:rPr>
              <a:pPr/>
              <a:t>28/02/2020</a:t>
            </a:fld>
            <a:endParaRPr lang="fr-FR">
              <a:solidFill>
                <a:prstClr val="black"/>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6" name="Espace réservé du numéro de diapositive 5"/>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880447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1" y="365125"/>
            <a:ext cx="7734300" cy="5811838"/>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2"/>
            <a:ext cx="2743200" cy="365125"/>
          </a:xfrm>
          <a:prstGeom prst="rect">
            <a:avLst/>
          </a:prstGeom>
        </p:spPr>
        <p:txBody>
          <a:bodyPr/>
          <a:lstStyle/>
          <a:p>
            <a:fld id="{B27886BF-E9AC-4E98-A628-3AECF5C975E6}" type="datetime1">
              <a:rPr lang="fr-FR" smtClean="0">
                <a:solidFill>
                  <a:prstClr val="black"/>
                </a:solidFill>
              </a:rPr>
              <a:pPr/>
              <a:t>28/02/2020</a:t>
            </a:fld>
            <a:endParaRPr lang="fr-FR">
              <a:solidFill>
                <a:prstClr val="black"/>
              </a:solidFill>
            </a:endParaRPr>
          </a:p>
        </p:txBody>
      </p:sp>
      <p:sp>
        <p:nvSpPr>
          <p:cNvPr id="5" name="Espace réservé du pied de page 4"/>
          <p:cNvSpPr>
            <a:spLocks noGrp="1"/>
          </p:cNvSpPr>
          <p:nvPr>
            <p:ph type="ftr" sz="quarter" idx="11"/>
          </p:nvPr>
        </p:nvSpPr>
        <p:spPr>
          <a:xfrm>
            <a:off x="4038600" y="6356352"/>
            <a:ext cx="4114800" cy="365125"/>
          </a:xfrm>
          <a:prstGeom prst="rect">
            <a:avLst/>
          </a:prstGeom>
        </p:spPr>
        <p:txBody>
          <a:bodyPr/>
          <a:lstStyle/>
          <a:p>
            <a:r>
              <a:rPr lang="fr-FR" smtClean="0">
                <a:solidFill>
                  <a:prstClr val="black"/>
                </a:solidFill>
              </a:rPr>
              <a:t>Parcours d’intégration - Séquence Prospection - Module 2 "Générer ses RDV"</a:t>
            </a:r>
            <a:endParaRPr lang="fr-FR">
              <a:solidFill>
                <a:prstClr val="black"/>
              </a:solidFill>
            </a:endParaRPr>
          </a:p>
        </p:txBody>
      </p:sp>
      <p:sp>
        <p:nvSpPr>
          <p:cNvPr id="6" name="Espace réservé du numéro de diapositive 5"/>
          <p:cNvSpPr>
            <a:spLocks noGrp="1"/>
          </p:cNvSpPr>
          <p:nvPr>
            <p:ph type="sldNum" sz="quarter" idx="12"/>
          </p:nvPr>
        </p:nvSpPr>
        <p:spPr>
          <a:xfrm>
            <a:off x="8610600" y="6356352"/>
            <a:ext cx="2743200" cy="365125"/>
          </a:xfrm>
          <a:prstGeom prst="rect">
            <a:avLst/>
          </a:prstGeom>
        </p:spPr>
        <p:txBody>
          <a:bodyPr/>
          <a:lstStyle/>
          <a:p>
            <a:fld id="{C59AEC7C-0CC5-4F32-A84B-BB20FD2307C2}"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5567966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D05B1F59-207F-411B-81A7-2CFD9E37DA86}" type="datetimeFigureOut">
              <a:rPr lang="fr-FR" smtClean="0"/>
              <a:t>28/02/2020</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F5B9CD81-29C0-4EC7-8526-43AF37126EA4}" type="slidenum">
              <a:rPr lang="fr-FR" smtClean="0"/>
              <a:t>‹N°›</a:t>
            </a:fld>
            <a:endParaRPr lang="fr-FR"/>
          </a:p>
        </p:txBody>
      </p:sp>
      <p:sp>
        <p:nvSpPr>
          <p:cNvPr id="7" name="Rectangle 6"/>
          <p:cNvSpPr/>
          <p:nvPr userDrawn="1"/>
        </p:nvSpPr>
        <p:spPr>
          <a:xfrm>
            <a:off x="0" y="6453336"/>
            <a:ext cx="12192000" cy="4046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12689" y="-1"/>
            <a:ext cx="12192000" cy="57392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I:\Boite à outil\2. AIDE A LA PRESCRIPTION\KIT Agence Immo_Constructeurs\2-Outils RDV Prescripteurs (AI)\Logo-Groupe-CSF-CRESERFI-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5360" y="116632"/>
            <a:ext cx="1056117" cy="11209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05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10" name="Espace réservé de la date 3">
            <a:extLst>
              <a:ext uri="{FF2B5EF4-FFF2-40B4-BE49-F238E27FC236}">
                <a16:creationId xmlns="" xmlns:a16="http://schemas.microsoft.com/office/drawing/2014/main" id="{D1E8A9C5-B754-4996-855F-0290295D7965}"/>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45B4F0D6-1D85-42DF-91DF-4FF5AC32759A}" type="datetime1">
              <a:rPr lang="fr-FR" smtClean="0"/>
              <a:t>28/02/2020</a:t>
            </a:fld>
            <a:endParaRPr lang="fr-FR" dirty="0"/>
          </a:p>
        </p:txBody>
      </p:sp>
      <p:sp>
        <p:nvSpPr>
          <p:cNvPr id="11" name="Espace réservé du pied de page 4">
            <a:extLst>
              <a:ext uri="{FF2B5EF4-FFF2-40B4-BE49-F238E27FC236}">
                <a16:creationId xmlns="" xmlns:a16="http://schemas.microsoft.com/office/drawing/2014/main" id="{96EE1990-6F73-4A07-8833-2413DD6C02FD}"/>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12" name="Espace réservé du numéro de diapositive 5">
            <a:extLst>
              <a:ext uri="{FF2B5EF4-FFF2-40B4-BE49-F238E27FC236}">
                <a16:creationId xmlns="" xmlns:a16="http://schemas.microsoft.com/office/drawing/2014/main" id="{A526DC0B-B4C5-4877-9DC3-3CEF56F6A4C5}"/>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250155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a:extLst>
              <a:ext uri="{FF2B5EF4-FFF2-40B4-BE49-F238E27FC236}">
                <a16:creationId xmlns="" xmlns:a16="http://schemas.microsoft.com/office/drawing/2014/main" id="{6F4F2C55-41E1-431A-9753-A90DA908C5B3}"/>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D9448A87-BA43-436F-BD07-029D891EDB6F}" type="datetime1">
              <a:rPr lang="fr-FR" smtClean="0"/>
              <a:t>28/02/2020</a:t>
            </a:fld>
            <a:endParaRPr lang="fr-FR" dirty="0"/>
          </a:p>
        </p:txBody>
      </p:sp>
      <p:sp>
        <p:nvSpPr>
          <p:cNvPr id="9" name="Espace réservé du pied de page 4">
            <a:extLst>
              <a:ext uri="{FF2B5EF4-FFF2-40B4-BE49-F238E27FC236}">
                <a16:creationId xmlns="" xmlns:a16="http://schemas.microsoft.com/office/drawing/2014/main" id="{4C1C0419-090F-4E4D-9187-CB9CF9102707}"/>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10" name="Espace réservé du numéro de diapositive 5">
            <a:extLst>
              <a:ext uri="{FF2B5EF4-FFF2-40B4-BE49-F238E27FC236}">
                <a16:creationId xmlns="" xmlns:a16="http://schemas.microsoft.com/office/drawing/2014/main" id="{93F0289F-571A-4C0D-B782-932D7F247153}"/>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277764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e la date 3">
            <a:extLst>
              <a:ext uri="{FF2B5EF4-FFF2-40B4-BE49-F238E27FC236}">
                <a16:creationId xmlns="" xmlns:a16="http://schemas.microsoft.com/office/drawing/2014/main" id="{86204D03-F74B-4733-8AF6-DC616BED2E29}"/>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414B6851-46DA-4FEE-895F-7244EAF81CBE}" type="datetime1">
              <a:rPr lang="fr-FR" smtClean="0"/>
              <a:t>28/02/2020</a:t>
            </a:fld>
            <a:endParaRPr lang="fr-FR" dirty="0"/>
          </a:p>
        </p:txBody>
      </p:sp>
      <p:sp>
        <p:nvSpPr>
          <p:cNvPr id="11" name="Espace réservé du pied de page 4">
            <a:extLst>
              <a:ext uri="{FF2B5EF4-FFF2-40B4-BE49-F238E27FC236}">
                <a16:creationId xmlns="" xmlns:a16="http://schemas.microsoft.com/office/drawing/2014/main" id="{D64284F3-42B5-4269-B121-6A538F20DE53}"/>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12" name="Espace réservé du numéro de diapositive 5">
            <a:extLst>
              <a:ext uri="{FF2B5EF4-FFF2-40B4-BE49-F238E27FC236}">
                <a16:creationId xmlns="" xmlns:a16="http://schemas.microsoft.com/office/drawing/2014/main" id="{BE585F51-21D7-4B1B-B08F-4741A5E21501}"/>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386458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6" name="Espace réservé de la date 3">
            <a:extLst>
              <a:ext uri="{FF2B5EF4-FFF2-40B4-BE49-F238E27FC236}">
                <a16:creationId xmlns="" xmlns:a16="http://schemas.microsoft.com/office/drawing/2014/main" id="{1960C649-6157-49AD-9FB9-9F828D70E13B}"/>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C49F7E4C-B7E6-4A5F-A0D2-40B1A8FD6956}" type="datetime1">
              <a:rPr lang="fr-FR" smtClean="0"/>
              <a:t>28/02/2020</a:t>
            </a:fld>
            <a:endParaRPr lang="fr-FR" dirty="0"/>
          </a:p>
        </p:txBody>
      </p:sp>
      <p:sp>
        <p:nvSpPr>
          <p:cNvPr id="7" name="Espace réservé du pied de page 4">
            <a:extLst>
              <a:ext uri="{FF2B5EF4-FFF2-40B4-BE49-F238E27FC236}">
                <a16:creationId xmlns="" xmlns:a16="http://schemas.microsoft.com/office/drawing/2014/main" id="{350F34DD-4C7D-45ED-A65C-D2653C42A789}"/>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8" name="Espace réservé du numéro de diapositive 5">
            <a:extLst>
              <a:ext uri="{FF2B5EF4-FFF2-40B4-BE49-F238E27FC236}">
                <a16:creationId xmlns="" xmlns:a16="http://schemas.microsoft.com/office/drawing/2014/main" id="{B52011D5-AF3A-45E7-8B90-BFFB21407686}"/>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341780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3">
            <a:extLst>
              <a:ext uri="{FF2B5EF4-FFF2-40B4-BE49-F238E27FC236}">
                <a16:creationId xmlns="" xmlns:a16="http://schemas.microsoft.com/office/drawing/2014/main" id="{A4256B38-5485-43CF-8237-3ACDC3C5226B}"/>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84F3ADFA-19F9-4FB9-BEC6-DD3CBB173D8F}" type="datetime1">
              <a:rPr lang="fr-FR" smtClean="0"/>
              <a:t>28/02/2020</a:t>
            </a:fld>
            <a:endParaRPr lang="fr-FR" dirty="0"/>
          </a:p>
        </p:txBody>
      </p:sp>
      <p:sp>
        <p:nvSpPr>
          <p:cNvPr id="6" name="Espace réservé du pied de page 4">
            <a:extLst>
              <a:ext uri="{FF2B5EF4-FFF2-40B4-BE49-F238E27FC236}">
                <a16:creationId xmlns="" xmlns:a16="http://schemas.microsoft.com/office/drawing/2014/main" id="{B14E98FA-ECA2-4F3E-9F9C-FFF81A019A65}"/>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7" name="Espace réservé du numéro de diapositive 5">
            <a:extLst>
              <a:ext uri="{FF2B5EF4-FFF2-40B4-BE49-F238E27FC236}">
                <a16:creationId xmlns="" xmlns:a16="http://schemas.microsoft.com/office/drawing/2014/main" id="{808C8E3E-0048-4214-8F78-3D2A23DDB615}"/>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4357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a:extLst>
              <a:ext uri="{FF2B5EF4-FFF2-40B4-BE49-F238E27FC236}">
                <a16:creationId xmlns="" xmlns:a16="http://schemas.microsoft.com/office/drawing/2014/main" id="{6613BD4D-BA55-463E-9BE0-20DBBE5257DD}"/>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1BDCC3B5-9400-45BB-A1FD-A028DEF7BF58}" type="datetime1">
              <a:rPr lang="fr-FR" smtClean="0"/>
              <a:t>28/02/2020</a:t>
            </a:fld>
            <a:endParaRPr lang="fr-FR" dirty="0"/>
          </a:p>
        </p:txBody>
      </p:sp>
      <p:sp>
        <p:nvSpPr>
          <p:cNvPr id="9" name="Espace réservé du pied de page 4">
            <a:extLst>
              <a:ext uri="{FF2B5EF4-FFF2-40B4-BE49-F238E27FC236}">
                <a16:creationId xmlns="" xmlns:a16="http://schemas.microsoft.com/office/drawing/2014/main" id="{AB73E87A-7278-4D89-8C6A-9E1547970F6F}"/>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10" name="Espace réservé du numéro de diapositive 5">
            <a:extLst>
              <a:ext uri="{FF2B5EF4-FFF2-40B4-BE49-F238E27FC236}">
                <a16:creationId xmlns="" xmlns:a16="http://schemas.microsoft.com/office/drawing/2014/main" id="{BAE9036A-1EC7-49B3-BFF9-1E6C68845D96}"/>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408300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a:extLst>
              <a:ext uri="{FF2B5EF4-FFF2-40B4-BE49-F238E27FC236}">
                <a16:creationId xmlns="" xmlns:a16="http://schemas.microsoft.com/office/drawing/2014/main" id="{027F3E8A-B9C5-4F0E-8BD0-65E530A8D1CC}"/>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AFF3D11D-7BF2-463E-B7AB-7E12B4F0C80B}" type="datetime1">
              <a:rPr lang="fr-FR" smtClean="0"/>
              <a:t>28/02/2020</a:t>
            </a:fld>
            <a:endParaRPr lang="fr-FR" dirty="0"/>
          </a:p>
        </p:txBody>
      </p:sp>
      <p:sp>
        <p:nvSpPr>
          <p:cNvPr id="9" name="Espace réservé du pied de page 4">
            <a:extLst>
              <a:ext uri="{FF2B5EF4-FFF2-40B4-BE49-F238E27FC236}">
                <a16:creationId xmlns="" xmlns:a16="http://schemas.microsoft.com/office/drawing/2014/main" id="{44E302A0-0613-4518-8160-E534DFC8EE0A}"/>
              </a:ext>
            </a:extLst>
          </p:cNvPr>
          <p:cNvSpPr>
            <a:spLocks noGrp="1"/>
          </p:cNvSpPr>
          <p:nvPr>
            <p:ph type="ftr" sz="quarter" idx="11"/>
          </p:nvPr>
        </p:nvSpPr>
        <p:spPr>
          <a:xfrm>
            <a:off x="1127208" y="6492274"/>
            <a:ext cx="10226591"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r>
              <a:rPr lang="fr-FR"/>
              <a:t>Parcours Approfondi - Séquence Prospection - Module 4 Pré-requis « La Prescription »</a:t>
            </a:r>
            <a:endParaRPr lang="fr-FR" dirty="0"/>
          </a:p>
        </p:txBody>
      </p:sp>
      <p:sp>
        <p:nvSpPr>
          <p:cNvPr id="10" name="Espace réservé du numéro de diapositive 5">
            <a:extLst>
              <a:ext uri="{FF2B5EF4-FFF2-40B4-BE49-F238E27FC236}">
                <a16:creationId xmlns="" xmlns:a16="http://schemas.microsoft.com/office/drawing/2014/main" id="{F4F9806C-E84B-4127-A370-F3AC8682C1FC}"/>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‹N°›</a:t>
            </a:fld>
            <a:endParaRPr lang="fr-FR" dirty="0"/>
          </a:p>
        </p:txBody>
      </p:sp>
    </p:spTree>
    <p:extLst>
      <p:ext uri="{BB962C8B-B14F-4D97-AF65-F5344CB8AC3E}">
        <p14:creationId xmlns:p14="http://schemas.microsoft.com/office/powerpoint/2010/main" val="153799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548604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6" r:id="rId12"/>
    <p:sldLayoutId id="2147483688" r:id="rId13"/>
    <p:sldLayoutId id="214748370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14409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41.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20.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diagramLayout" Target="../diagrams/layout2.xml"/><Relationship Id="rId7" Type="http://schemas.openxmlformats.org/officeDocument/2006/relationships/slide" Target="slide20.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openxmlformats.org/officeDocument/2006/relationships/image" Target="../media/image52.jpeg"/><Relationship Id="rId5" Type="http://schemas.openxmlformats.org/officeDocument/2006/relationships/diagramColors" Target="../diagrams/colors2.xml"/><Relationship Id="rId10" Type="http://schemas.openxmlformats.org/officeDocument/2006/relationships/slide" Target="slide25.xml"/><Relationship Id="rId4" Type="http://schemas.openxmlformats.org/officeDocument/2006/relationships/diagramQuickStyle" Target="../diagrams/quickStyle2.xml"/><Relationship Id="rId9" Type="http://schemas.openxmlformats.org/officeDocument/2006/relationships/slide" Target="slide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slide" Target="slide1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57.png"/><Relationship Id="rId4" Type="http://schemas.openxmlformats.org/officeDocument/2006/relationships/image" Target="../media/image60.png"/><Relationship Id="rId9" Type="http://schemas.openxmlformats.org/officeDocument/2006/relationships/slide" Target="slide19.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4.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76.jpg"/><Relationship Id="rId3" Type="http://schemas.microsoft.com/office/2007/relationships/hdphoto" Target="../media/hdphoto1.wdp"/><Relationship Id="rId7"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8.png"/><Relationship Id="rId4" Type="http://schemas.openxmlformats.org/officeDocument/2006/relationships/image" Target="../media/image4.png"/><Relationship Id="rId9" Type="http://schemas.openxmlformats.org/officeDocument/2006/relationships/image" Target="../media/image77.jp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79.gi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jpeg"/><Relationship Id="rId7" Type="http://schemas.openxmlformats.org/officeDocument/2006/relationships/diagramColors" Target="../diagrams/colors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9.jpeg"/><Relationship Id="rId4" Type="http://schemas.openxmlformats.org/officeDocument/2006/relationships/diagramData" Target="../diagrams/data1.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28800"/>
            <a:ext cx="12192000" cy="360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19336" y="1700808"/>
            <a:ext cx="8064896" cy="2246769"/>
          </a:xfrm>
          <a:prstGeom prst="rect">
            <a:avLst/>
          </a:prstGeom>
          <a:noFill/>
        </p:spPr>
        <p:txBody>
          <a:bodyPr wrap="square" rtlCol="0">
            <a:spAutoFit/>
          </a:bodyPr>
          <a:lstStyle/>
          <a:p>
            <a:r>
              <a:rPr lang="fr-FR" sz="4800" dirty="0" smtClean="0">
                <a:solidFill>
                  <a:schemeClr val="bg1"/>
                </a:solidFill>
              </a:rPr>
              <a:t>BONNES PRATIQUES </a:t>
            </a:r>
          </a:p>
          <a:p>
            <a:r>
              <a:rPr lang="fr-FR" sz="4800" dirty="0" smtClean="0">
                <a:solidFill>
                  <a:schemeClr val="bg1"/>
                </a:solidFill>
              </a:rPr>
              <a:t>CONSTRUCTEURS </a:t>
            </a:r>
          </a:p>
          <a:p>
            <a:r>
              <a:rPr lang="fr-FR" sz="4400" i="1" u="sng" dirty="0" smtClean="0">
                <a:solidFill>
                  <a:schemeClr val="bg1"/>
                </a:solidFill>
              </a:rPr>
              <a:t>CCMI</a:t>
            </a:r>
            <a:endParaRPr lang="fr-FR" sz="2800" i="1" u="sng" dirty="0" smtClean="0">
              <a:solidFill>
                <a:schemeClr val="bg1"/>
              </a:solidFill>
            </a:endParaRPr>
          </a:p>
        </p:txBody>
      </p:sp>
      <p:pic>
        <p:nvPicPr>
          <p:cNvPr id="1026" name="Picture 2" descr="\\Srv-ad-fic\dir-dev\E.DEANDRADE Prescription\9- IMAGES UTILES\illus\HAIE-OBSTACLE-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184" y="1484784"/>
            <a:ext cx="4583464" cy="359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63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1"/>
          </p:nvPr>
        </p:nvSpPr>
        <p:spPr/>
        <p:txBody>
          <a:bodyPr/>
          <a:lstStyle/>
          <a:p>
            <a:fld id="{03EB59E2-90B9-4CD3-AC74-D672227E13C3}" type="slidenum">
              <a:rPr lang="en-US" smtClean="0"/>
              <a:pPr/>
              <a:t>10</a:t>
            </a:fld>
            <a:endParaRPr lang="en-US" dirty="0"/>
          </a:p>
        </p:txBody>
      </p:sp>
      <p:sp>
        <p:nvSpPr>
          <p:cNvPr id="11" name="Espace réservé du texte 10"/>
          <p:cNvSpPr>
            <a:spLocks noGrp="1"/>
          </p:cNvSpPr>
          <p:nvPr>
            <p:ph type="body" sz="quarter" idx="12"/>
          </p:nvPr>
        </p:nvSpPr>
        <p:spPr>
          <a:xfrm>
            <a:off x="1599972" y="3103874"/>
            <a:ext cx="3072647" cy="1549261"/>
          </a:xfrm>
        </p:spPr>
        <p:txBody>
          <a:bodyPr>
            <a:noAutofit/>
          </a:bodyPr>
          <a:lstStyle/>
          <a:p>
            <a:pPr algn="l">
              <a:buFont typeface="Wingdings" panose="05000000000000000000" pitchFamily="2" charset="2"/>
              <a:buChar char="ü"/>
            </a:pPr>
            <a:r>
              <a:rPr lang="fr-FR" sz="1800" b="1" dirty="0" smtClean="0">
                <a:solidFill>
                  <a:schemeClr val="tx2"/>
                </a:solidFill>
              </a:rPr>
              <a:t>Les Frais de notaire ou d’agence ne porte que sur la partie achat de terrain et non pas sur le cout global du projet </a:t>
            </a:r>
          </a:p>
          <a:p>
            <a:pPr algn="l">
              <a:buFont typeface="Wingdings" panose="05000000000000000000" pitchFamily="2" charset="2"/>
              <a:buChar char="ü"/>
            </a:pPr>
            <a:r>
              <a:rPr lang="fr-FR" sz="1800" b="1" dirty="0" smtClean="0">
                <a:solidFill>
                  <a:schemeClr val="tx2"/>
                </a:solidFill>
              </a:rPr>
              <a:t>Pas </a:t>
            </a:r>
            <a:r>
              <a:rPr lang="fr-FR" sz="1800" b="1" dirty="0">
                <a:solidFill>
                  <a:schemeClr val="tx2"/>
                </a:solidFill>
              </a:rPr>
              <a:t>de travaux</a:t>
            </a:r>
          </a:p>
        </p:txBody>
      </p:sp>
      <p:sp>
        <p:nvSpPr>
          <p:cNvPr id="6" name="Espace réservé du texte 5"/>
          <p:cNvSpPr>
            <a:spLocks noGrp="1"/>
          </p:cNvSpPr>
          <p:nvPr>
            <p:ph type="body" sz="quarter" idx="14"/>
          </p:nvPr>
        </p:nvSpPr>
        <p:spPr/>
        <p:txBody>
          <a:bodyPr/>
          <a:lstStyle/>
          <a:p>
            <a:r>
              <a:rPr lang="fr-FR" dirty="0"/>
              <a:t>Frais réduit </a:t>
            </a:r>
          </a:p>
        </p:txBody>
      </p:sp>
      <p:sp>
        <p:nvSpPr>
          <p:cNvPr id="8" name="Espace réservé du texte 7"/>
          <p:cNvSpPr>
            <a:spLocks noGrp="1"/>
          </p:cNvSpPr>
          <p:nvPr>
            <p:ph type="body" sz="quarter" idx="15"/>
          </p:nvPr>
        </p:nvSpPr>
        <p:spPr>
          <a:xfrm>
            <a:off x="6592801" y="1196752"/>
            <a:ext cx="784359" cy="498098"/>
          </a:xfrm>
        </p:spPr>
        <p:txBody>
          <a:bodyPr/>
          <a:lstStyle/>
          <a:p>
            <a:pPr marL="0" indent="0">
              <a:buNone/>
            </a:pPr>
            <a:r>
              <a:rPr lang="fr-FR" sz="4800" b="1" dirty="0"/>
              <a:t>+</a:t>
            </a:r>
            <a:r>
              <a:rPr lang="fr-FR" sz="4800" b="1" dirty="0" smtClean="0"/>
              <a:t> </a:t>
            </a:r>
            <a:endParaRPr lang="fr-FR" sz="4800" b="1" dirty="0"/>
          </a:p>
        </p:txBody>
      </p:sp>
      <p:sp>
        <p:nvSpPr>
          <p:cNvPr id="12" name="Espace réservé du texte 11"/>
          <p:cNvSpPr>
            <a:spLocks noGrp="1"/>
          </p:cNvSpPr>
          <p:nvPr>
            <p:ph type="body" sz="quarter" idx="16"/>
          </p:nvPr>
        </p:nvSpPr>
        <p:spPr>
          <a:xfrm>
            <a:off x="7516796" y="1821522"/>
            <a:ext cx="4123820" cy="1319446"/>
          </a:xfrm>
        </p:spPr>
        <p:txBody>
          <a:bodyPr>
            <a:normAutofit fontScale="92500" lnSpcReduction="20000"/>
          </a:bodyPr>
          <a:lstStyle/>
          <a:p>
            <a:pPr>
              <a:buFont typeface="Wingdings" panose="05000000000000000000" pitchFamily="2" charset="2"/>
              <a:buChar char="ü"/>
            </a:pPr>
            <a:r>
              <a:rPr lang="fr-FR" sz="1900" b="1" dirty="0">
                <a:solidFill>
                  <a:schemeClr val="tx2"/>
                </a:solidFill>
              </a:rPr>
              <a:t>Garantie de livraison à prix et délais convenus </a:t>
            </a:r>
          </a:p>
          <a:p>
            <a:pPr>
              <a:buFont typeface="Wingdings" panose="05000000000000000000" pitchFamily="2" charset="2"/>
              <a:buChar char="ü"/>
            </a:pPr>
            <a:r>
              <a:rPr lang="fr-FR" sz="1900" b="1" dirty="0">
                <a:solidFill>
                  <a:schemeClr val="tx2"/>
                </a:solidFill>
              </a:rPr>
              <a:t>Garantie de parfait achèvement </a:t>
            </a:r>
          </a:p>
          <a:p>
            <a:pPr>
              <a:buFont typeface="Wingdings" panose="05000000000000000000" pitchFamily="2" charset="2"/>
              <a:buChar char="ü"/>
            </a:pPr>
            <a:r>
              <a:rPr lang="fr-FR" sz="1900" b="1" dirty="0">
                <a:solidFill>
                  <a:schemeClr val="tx2"/>
                </a:solidFill>
              </a:rPr>
              <a:t>Garantie biennale ou de bon fonctionnement  </a:t>
            </a:r>
          </a:p>
          <a:p>
            <a:pPr>
              <a:buFont typeface="Wingdings" panose="05000000000000000000" pitchFamily="2" charset="2"/>
              <a:buChar char="ü"/>
            </a:pPr>
            <a:r>
              <a:rPr lang="fr-FR" sz="1900" b="1" dirty="0">
                <a:solidFill>
                  <a:schemeClr val="tx2"/>
                </a:solidFill>
              </a:rPr>
              <a:t>Garantie </a:t>
            </a:r>
            <a:r>
              <a:rPr lang="fr-FR" sz="1900" b="1" dirty="0" smtClean="0">
                <a:solidFill>
                  <a:schemeClr val="tx2"/>
                </a:solidFill>
              </a:rPr>
              <a:t>dommage-ouvrage</a:t>
            </a:r>
            <a:endParaRPr lang="fr-FR" sz="1900" b="1" dirty="0">
              <a:solidFill>
                <a:schemeClr val="tx2"/>
              </a:solidFill>
            </a:endParaRPr>
          </a:p>
          <a:p>
            <a:endParaRPr lang="fr-FR" sz="1400" b="1" dirty="0">
              <a:solidFill>
                <a:schemeClr val="tx2"/>
              </a:solidFill>
            </a:endParaRPr>
          </a:p>
        </p:txBody>
      </p:sp>
      <p:sp>
        <p:nvSpPr>
          <p:cNvPr id="10" name="Espace réservé du texte 9"/>
          <p:cNvSpPr>
            <a:spLocks noGrp="1"/>
          </p:cNvSpPr>
          <p:nvPr>
            <p:ph type="body" sz="quarter" idx="17"/>
          </p:nvPr>
        </p:nvSpPr>
        <p:spPr>
          <a:xfrm>
            <a:off x="7536160" y="1196752"/>
            <a:ext cx="3072647" cy="498098"/>
          </a:xfrm>
        </p:spPr>
        <p:txBody>
          <a:bodyPr/>
          <a:lstStyle/>
          <a:p>
            <a:r>
              <a:rPr lang="fr-FR" dirty="0" smtClean="0"/>
              <a:t>Les Garanties</a:t>
            </a:r>
            <a:endParaRPr lang="fr-FR" dirty="0"/>
          </a:p>
        </p:txBody>
      </p:sp>
      <p:sp>
        <p:nvSpPr>
          <p:cNvPr id="46" name="Espace réservé du texte 45"/>
          <p:cNvSpPr>
            <a:spLocks noGrp="1"/>
          </p:cNvSpPr>
          <p:nvPr>
            <p:ph type="body" sz="quarter" idx="19"/>
          </p:nvPr>
        </p:nvSpPr>
        <p:spPr>
          <a:xfrm>
            <a:off x="119336" y="5589240"/>
            <a:ext cx="4409267" cy="986160"/>
          </a:xfrm>
        </p:spPr>
        <p:txBody>
          <a:bodyPr>
            <a:noAutofit/>
          </a:bodyPr>
          <a:lstStyle/>
          <a:p>
            <a:pPr>
              <a:buFont typeface="Wingdings" panose="05000000000000000000" pitchFamily="2" charset="2"/>
              <a:buChar char="ü"/>
            </a:pPr>
            <a:r>
              <a:rPr lang="fr-FR" sz="1800" b="1" dirty="0">
                <a:solidFill>
                  <a:schemeClr val="tx2"/>
                </a:solidFill>
              </a:rPr>
              <a:t>L’acquéreur peut construire en fonction de ses besoins, envies et de son budget</a:t>
            </a:r>
          </a:p>
        </p:txBody>
      </p:sp>
      <p:sp>
        <p:nvSpPr>
          <p:cNvPr id="47" name="Espace réservé du texte 46"/>
          <p:cNvSpPr>
            <a:spLocks noGrp="1"/>
          </p:cNvSpPr>
          <p:nvPr>
            <p:ph type="body" sz="quarter" idx="20"/>
          </p:nvPr>
        </p:nvSpPr>
        <p:spPr/>
        <p:txBody>
          <a:bodyPr/>
          <a:lstStyle/>
          <a:p>
            <a:r>
              <a:rPr lang="fr-FR" dirty="0" smtClean="0"/>
              <a:t>Sur-mesure</a:t>
            </a:r>
            <a:endParaRPr lang="fr-FR" dirty="0"/>
          </a:p>
        </p:txBody>
      </p:sp>
      <p:sp>
        <p:nvSpPr>
          <p:cNvPr id="5" name="Espace réservé du texte 4"/>
          <p:cNvSpPr>
            <a:spLocks noGrp="1"/>
          </p:cNvSpPr>
          <p:nvPr>
            <p:ph type="body" sz="quarter" idx="13"/>
          </p:nvPr>
        </p:nvSpPr>
        <p:spPr>
          <a:xfrm>
            <a:off x="4655840" y="2276872"/>
            <a:ext cx="936103" cy="792088"/>
          </a:xfrm>
        </p:spPr>
        <p:txBody>
          <a:bodyPr/>
          <a:lstStyle/>
          <a:p>
            <a:pPr marL="95250" indent="0">
              <a:buNone/>
            </a:pPr>
            <a:r>
              <a:rPr lang="fr-FR" dirty="0"/>
              <a:t>FRAIS </a:t>
            </a:r>
          </a:p>
        </p:txBody>
      </p:sp>
      <p:sp>
        <p:nvSpPr>
          <p:cNvPr id="45" name="Espace réservé du texte 44"/>
          <p:cNvSpPr>
            <a:spLocks noGrp="1"/>
          </p:cNvSpPr>
          <p:nvPr>
            <p:ph type="body" sz="quarter" idx="18"/>
          </p:nvPr>
        </p:nvSpPr>
        <p:spPr/>
        <p:txBody>
          <a:bodyPr/>
          <a:lstStyle/>
          <a:p>
            <a:pPr marL="0" lvl="1" indent="0" algn="ctr">
              <a:buNone/>
            </a:pPr>
            <a:r>
              <a:rPr lang="fr-FR" b="1" dirty="0" smtClean="0"/>
              <a:t> </a:t>
            </a:r>
            <a:endParaRPr lang="fr-FR" b="1" dirty="0"/>
          </a:p>
        </p:txBody>
      </p:sp>
      <p:sp>
        <p:nvSpPr>
          <p:cNvPr id="48" name="Espace réservé du texte 47"/>
          <p:cNvSpPr>
            <a:spLocks noGrp="1"/>
          </p:cNvSpPr>
          <p:nvPr>
            <p:ph type="body" sz="quarter" idx="21"/>
          </p:nvPr>
        </p:nvSpPr>
        <p:spPr/>
        <p:txBody>
          <a:bodyPr/>
          <a:lstStyle/>
          <a:p>
            <a:pPr marL="0" indent="0">
              <a:buNone/>
            </a:pPr>
            <a:r>
              <a:rPr lang="fr-FR" sz="3200" b="1" dirty="0"/>
              <a:t>€</a:t>
            </a:r>
            <a:r>
              <a:rPr lang="fr-FR" dirty="0" smtClean="0"/>
              <a:t> </a:t>
            </a:r>
            <a:endParaRPr lang="fr-FR" dirty="0"/>
          </a:p>
        </p:txBody>
      </p:sp>
      <p:sp>
        <p:nvSpPr>
          <p:cNvPr id="49" name="Espace réservé du texte 48"/>
          <p:cNvSpPr>
            <a:spLocks noGrp="1"/>
          </p:cNvSpPr>
          <p:nvPr>
            <p:ph type="body" sz="quarter" idx="22"/>
          </p:nvPr>
        </p:nvSpPr>
        <p:spPr>
          <a:xfrm>
            <a:off x="7516796" y="4376586"/>
            <a:ext cx="4123820" cy="924622"/>
          </a:xfrm>
        </p:spPr>
        <p:txBody>
          <a:bodyPr>
            <a:normAutofit fontScale="55000" lnSpcReduction="20000"/>
          </a:bodyPr>
          <a:lstStyle/>
          <a:p>
            <a:r>
              <a:rPr lang="fr-FR" sz="3300" b="1" dirty="0">
                <a:solidFill>
                  <a:schemeClr val="tx2"/>
                </a:solidFill>
              </a:rPr>
              <a:t>Octroi d’un PTZ</a:t>
            </a:r>
            <a:r>
              <a:rPr lang="fr-FR" sz="3300" b="1" dirty="0" smtClean="0">
                <a:solidFill>
                  <a:schemeClr val="tx2"/>
                </a:solidFill>
              </a:rPr>
              <a:t>+ pour primo-</a:t>
            </a:r>
            <a:r>
              <a:rPr lang="fr-FR" sz="3300" b="1" dirty="0" err="1" smtClean="0">
                <a:solidFill>
                  <a:schemeClr val="tx2"/>
                </a:solidFill>
              </a:rPr>
              <a:t>accèdant</a:t>
            </a:r>
            <a:r>
              <a:rPr lang="fr-FR" sz="3300" b="1" dirty="0" smtClean="0">
                <a:solidFill>
                  <a:schemeClr val="tx2"/>
                </a:solidFill>
              </a:rPr>
              <a:t> </a:t>
            </a:r>
            <a:endParaRPr lang="fr-FR" sz="3300" b="1" dirty="0">
              <a:solidFill>
                <a:schemeClr val="tx2"/>
              </a:solidFill>
            </a:endParaRPr>
          </a:p>
          <a:p>
            <a:r>
              <a:rPr lang="fr-FR" sz="3300" b="1" dirty="0" smtClean="0">
                <a:solidFill>
                  <a:schemeClr val="tx2"/>
                </a:solidFill>
              </a:rPr>
              <a:t>Exonération </a:t>
            </a:r>
            <a:r>
              <a:rPr lang="fr-FR" sz="3300" b="1" dirty="0">
                <a:solidFill>
                  <a:schemeClr val="tx2"/>
                </a:solidFill>
              </a:rPr>
              <a:t>de taxe foncière pendant 2 ans (si accord du maire)</a:t>
            </a:r>
          </a:p>
          <a:p>
            <a:endParaRPr lang="fr-FR" sz="1600" b="1" dirty="0">
              <a:solidFill>
                <a:schemeClr val="tx2"/>
              </a:solidFill>
            </a:endParaRPr>
          </a:p>
        </p:txBody>
      </p:sp>
      <p:sp>
        <p:nvSpPr>
          <p:cNvPr id="50" name="Espace réservé du texte 49"/>
          <p:cNvSpPr>
            <a:spLocks noGrp="1"/>
          </p:cNvSpPr>
          <p:nvPr>
            <p:ph type="body" sz="quarter" idx="23"/>
          </p:nvPr>
        </p:nvSpPr>
        <p:spPr>
          <a:xfrm>
            <a:off x="7516796" y="3749025"/>
            <a:ext cx="4051812" cy="498098"/>
          </a:xfrm>
        </p:spPr>
        <p:txBody>
          <a:bodyPr/>
          <a:lstStyle/>
          <a:p>
            <a:r>
              <a:rPr lang="fr-FR" dirty="0" smtClean="0"/>
              <a:t>Avantages Fiscaux</a:t>
            </a:r>
            <a:endParaRPr lang="fr-FR" dirty="0"/>
          </a:p>
        </p:txBody>
      </p:sp>
      <p:sp>
        <p:nvSpPr>
          <p:cNvPr id="22" name="Rectangle 21"/>
          <p:cNvSpPr/>
          <p:nvPr/>
        </p:nvSpPr>
        <p:spPr>
          <a:xfrm>
            <a:off x="0" y="-42624"/>
            <a:ext cx="12192000" cy="646686"/>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0" name="Imag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7" y="-37111"/>
            <a:ext cx="521521" cy="646686"/>
          </a:xfrm>
          <a:prstGeom prst="rect">
            <a:avLst/>
          </a:prstGeom>
        </p:spPr>
      </p:pic>
      <p:sp>
        <p:nvSpPr>
          <p:cNvPr id="23" name="Titre 1"/>
          <p:cNvSpPr txBox="1">
            <a:spLocks/>
          </p:cNvSpPr>
          <p:nvPr/>
        </p:nvSpPr>
        <p:spPr>
          <a:xfrm>
            <a:off x="510404" y="-6631"/>
            <a:ext cx="10753030" cy="5957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fr-FR" sz="2800" b="1" dirty="0" smtClean="0">
                <a:latin typeface="+mn-lt"/>
              </a:rPr>
              <a:t>FAIRE CONSTRUIRE SA MAISON INDIVIDUELLE : LES ATOÛTS</a:t>
            </a:r>
            <a:endParaRPr lang="fr-FR" sz="2800" b="1" dirty="0">
              <a:latin typeface="+mn-lt"/>
            </a:endParaRPr>
          </a:p>
        </p:txBody>
      </p:sp>
      <p:sp>
        <p:nvSpPr>
          <p:cNvPr id="24" name="Espace réservé de la date 3">
            <a:extLst>
              <a:ext uri="{FF2B5EF4-FFF2-40B4-BE49-F238E27FC236}">
                <a16:creationId xmlns="" xmlns:a16="http://schemas.microsoft.com/office/drawing/2014/main" id="{4C8859D3-1268-49B1-A077-EB45E578C5D6}"/>
              </a:ext>
            </a:extLst>
          </p:cNvPr>
          <p:cNvSpPr txBox="1">
            <a:spLocks/>
          </p:cNvSpPr>
          <p:nvPr/>
        </p:nvSpPr>
        <p:spPr>
          <a:xfrm>
            <a:off x="0" y="6492274"/>
            <a:ext cx="1151467" cy="365726"/>
          </a:xfrm>
          <a:prstGeom prst="rect">
            <a:avLst/>
          </a:prstGeom>
          <a:solidFill>
            <a:srgbClr val="36ABC6"/>
          </a:solidFill>
        </p:spPr>
        <p:txBody>
          <a:bodyPr anchor="ctr"/>
          <a:lstStyle>
            <a:defPPr>
              <a:defRPr lang="fr-FR"/>
            </a:defPPr>
            <a:lvl1pPr marL="0" algn="l" defTabSz="914400" rtl="0" eaLnBrk="1" latinLnBrk="0" hangingPunct="1">
              <a:defRPr kumimoji="0" lang="fr-FR" sz="1400" b="0" i="0" u="none" strike="noStrike" kern="1200" cap="none" spc="0" normalizeH="0" baseline="0" smtClean="0">
                <a:ln>
                  <a:noFill/>
                </a:ln>
                <a:solidFill>
                  <a:prstClr val="white"/>
                </a:solidFill>
                <a:effectLst/>
                <a:uLnTx/>
                <a:uFillTx/>
                <a:latin typeface="Calibri" panose="020F0502020204030204"/>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9E4798-D127-4FE9-B4B1-7A25ABD19A00}" type="datetime1">
              <a:rPr lang="fr-FR" smtClean="0"/>
              <a:pPr/>
              <a:t>28/02/2020</a:t>
            </a:fld>
            <a:endParaRPr lang="fr-FR" dirty="0"/>
          </a:p>
        </p:txBody>
      </p:sp>
      <p:sp>
        <p:nvSpPr>
          <p:cNvPr id="26" name="Espace réservé du numéro de diapositive 5">
            <a:extLst>
              <a:ext uri="{FF2B5EF4-FFF2-40B4-BE49-F238E27FC236}">
                <a16:creationId xmlns="" xmlns:a16="http://schemas.microsoft.com/office/drawing/2014/main" id="{66930FAD-C169-4C45-96F0-DFB1B6376E05}"/>
              </a:ext>
            </a:extLst>
          </p:cNvPr>
          <p:cNvSpPr txBox="1">
            <a:spLocks/>
          </p:cNvSpPr>
          <p:nvPr/>
        </p:nvSpPr>
        <p:spPr>
          <a:xfrm>
            <a:off x="11353801" y="6492875"/>
            <a:ext cx="838200" cy="365125"/>
          </a:xfrm>
          <a:prstGeom prst="rect">
            <a:avLst/>
          </a:prstGeom>
          <a:solidFill>
            <a:srgbClr val="36ABC6"/>
          </a:solidFill>
        </p:spPr>
        <p:txBody>
          <a:bodyPr lIns="60963" tIns="30482" rIns="60963" bIns="30482" anchor="ctr">
            <a:normAutofit/>
          </a:bodyPr>
          <a:lstStyle>
            <a:lvl1pPr marL="228600" indent="-228600" algn="r" defTabSz="914400" rtl="0" eaLnBrk="1" latinLnBrk="0" hangingPunct="1">
              <a:lnSpc>
                <a:spcPct val="90000"/>
              </a:lnSpc>
              <a:spcBef>
                <a:spcPts val="0"/>
              </a:spcBef>
              <a:buFont typeface="Arial" panose="020B0604020202020204" pitchFamily="34" charset="0"/>
              <a:buChar char="•"/>
              <a:defRPr kumimoji="0" lang="fr-FR" sz="1400" b="0" i="0" u="none" strike="noStrike" kern="1200" cap="none" spc="0" normalizeH="0" baseline="0" smtClean="0">
                <a:ln>
                  <a:noFill/>
                </a:ln>
                <a:solidFill>
                  <a:prstClr val="white"/>
                </a:solidFill>
                <a:effectLst/>
                <a:uLnTx/>
                <a:uFillTx/>
                <a:latin typeface="Calibri" panose="020F05020202040302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C59AEC7C-0CC5-4F32-A84B-BB20FD2307C2}" type="slidenum">
              <a:rPr lang="fr-FR" smtClean="0"/>
              <a:pPr/>
              <a:t>10</a:t>
            </a:fld>
            <a:endParaRPr lang="fr-FR" dirty="0"/>
          </a:p>
        </p:txBody>
      </p:sp>
      <p:pic>
        <p:nvPicPr>
          <p:cNvPr id="9218" name="Picture 2" descr="Image associée"/>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4943872" y="5085184"/>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ésultat de recherche d'images pour &quot;construction maison p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52" y="836712"/>
            <a:ext cx="2736304" cy="1826355"/>
          </a:xfrm>
          <a:prstGeom prst="rect">
            <a:avLst/>
          </a:prstGeom>
          <a:noFill/>
          <a:extLst>
            <a:ext uri="{909E8E84-426E-40DD-AFC4-6F175D3DCCD1}">
              <a14:hiddenFill xmlns:a14="http://schemas.microsoft.com/office/drawing/2010/main">
                <a:solidFill>
                  <a:srgbClr val="FFFFFF"/>
                </a:solidFill>
              </a14:hiddenFill>
            </a:ext>
          </a:extLst>
        </p:spPr>
      </p:pic>
      <p:sp>
        <p:nvSpPr>
          <p:cNvPr id="27" name="Espace réservé du pied de page 4"/>
          <p:cNvSpPr txBox="1">
            <a:spLocks/>
          </p:cNvSpPr>
          <p:nvPr/>
        </p:nvSpPr>
        <p:spPr>
          <a:xfrm>
            <a:off x="1127208" y="6492274"/>
            <a:ext cx="10226591" cy="365726"/>
          </a:xfrm>
          <a:prstGeom prst="rect">
            <a:avLst/>
          </a:prstGeom>
          <a:solidFill>
            <a:srgbClr val="36ABC6"/>
          </a:solidFill>
          <a:ln>
            <a:noFill/>
          </a:ln>
        </p:spPr>
        <p:txBody>
          <a:bodyPr lIns="60963" tIns="30482" rIns="60963" bIns="30482"/>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solidFill>
                  <a:schemeClr val="bg1"/>
                </a:solidFill>
              </a:rPr>
              <a:t>Parcours d’intégration - Séquence Prospection - Module 5 « Découverte de la prescription"</a:t>
            </a:r>
            <a:endParaRPr lang="fr-FR" dirty="0">
              <a:solidFill>
                <a:schemeClr val="bg1"/>
              </a:solidFill>
            </a:endParaRPr>
          </a:p>
        </p:txBody>
      </p:sp>
      <p:sp>
        <p:nvSpPr>
          <p:cNvPr id="25" name="Rectangle 24"/>
          <p:cNvSpPr/>
          <p:nvPr/>
        </p:nvSpPr>
        <p:spPr>
          <a:xfrm>
            <a:off x="5016" y="-99392"/>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Faire construire sa maison individuelle: Les </a:t>
            </a:r>
            <a:r>
              <a:rPr lang="fr-FR" sz="4400" b="1" dirty="0" err="1" smtClean="0">
                <a:solidFill>
                  <a:schemeClr val="bg1"/>
                </a:solidFill>
                <a:latin typeface="+mj-lt"/>
                <a:ea typeface="+mj-ea"/>
                <a:cs typeface="+mj-cs"/>
              </a:rPr>
              <a:t>atoûts</a:t>
            </a:r>
            <a:endParaRPr lang="fr-FR" sz="4400" b="1" dirty="0">
              <a:solidFill>
                <a:schemeClr val="bg1"/>
              </a:solidFill>
              <a:latin typeface="+mj-lt"/>
              <a:ea typeface="+mj-ea"/>
              <a:cs typeface="+mj-cs"/>
            </a:endParaRPr>
          </a:p>
        </p:txBody>
      </p:sp>
      <p:sp>
        <p:nvSpPr>
          <p:cNvPr id="28" name="Rectangle 27"/>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3842113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389378" flipH="1">
            <a:off x="5919510" y="4756298"/>
            <a:ext cx="352980" cy="1703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575411" y="2421744"/>
            <a:ext cx="7041179" cy="251942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bg1"/>
                </a:solidFill>
              </a:rPr>
              <a:t>Le principe</a:t>
            </a:r>
            <a:endParaRPr lang="fr-FR" sz="4800" b="1" dirty="0">
              <a:solidFill>
                <a:schemeClr val="bg1"/>
              </a:solidFill>
            </a:endParaRPr>
          </a:p>
        </p:txBody>
      </p:sp>
      <p:sp>
        <p:nvSpPr>
          <p:cNvPr id="19" name="Ellipse 18"/>
          <p:cNvSpPr/>
          <p:nvPr/>
        </p:nvSpPr>
        <p:spPr>
          <a:xfrm>
            <a:off x="3190224" y="1342237"/>
            <a:ext cx="6131985" cy="4388695"/>
          </a:xfrm>
          <a:prstGeom prst="ellipse">
            <a:avLst/>
          </a:prstGeom>
          <a:noFill/>
          <a:ln w="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0" y="2132856"/>
            <a:ext cx="121920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0" y="4941168"/>
            <a:ext cx="121920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8249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interlocuteurs</a:t>
            </a:r>
            <a:endParaRPr lang="fr-FR" b="1"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5" name="Espace réservé du pied de page 4"/>
          <p:cNvSpPr>
            <a:spLocks noGrp="1"/>
          </p:cNvSpPr>
          <p:nvPr>
            <p:ph type="ftr" sz="quarter" idx="11"/>
          </p:nvPr>
        </p:nvSpPr>
        <p:spPr/>
        <p:txBody>
          <a:bodyPr/>
          <a:lstStyle/>
          <a:p>
            <a:r>
              <a:rPr lang="fr-FR" smtClean="0"/>
              <a:t>Parcours Approfondi - Séquence Prospection - Module 4 Pré-requis « La Prescription »</a:t>
            </a:r>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12</a:t>
            </a:fld>
            <a:endParaRPr lang="fr-FR" dirty="0"/>
          </a:p>
        </p:txBody>
      </p:sp>
      <p:sp>
        <p:nvSpPr>
          <p:cNvPr id="7" name="Rectangle 6"/>
          <p:cNvSpPr/>
          <p:nvPr/>
        </p:nvSpPr>
        <p:spPr>
          <a:xfrm>
            <a:off x="551384" y="836712"/>
            <a:ext cx="5112568" cy="324036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79376" y="836712"/>
            <a:ext cx="5184576" cy="523220"/>
          </a:xfrm>
          <a:prstGeom prst="rect">
            <a:avLst/>
          </a:prstGeom>
          <a:noFill/>
        </p:spPr>
        <p:txBody>
          <a:bodyPr wrap="square" rtlCol="0">
            <a:spAutoFit/>
          </a:bodyPr>
          <a:lstStyle/>
          <a:p>
            <a:pPr algn="ctr"/>
            <a:r>
              <a:rPr lang="fr-FR" sz="2800" b="1" dirty="0" smtClean="0">
                <a:solidFill>
                  <a:srgbClr val="0070C0"/>
                </a:solidFill>
              </a:rPr>
              <a:t>LE TERRAIN</a:t>
            </a:r>
            <a:endParaRPr lang="fr-FR" sz="2800" b="1" dirty="0">
              <a:solidFill>
                <a:srgbClr val="0070C0"/>
              </a:solidFill>
            </a:endParaRPr>
          </a:p>
        </p:txBody>
      </p:sp>
      <p:sp>
        <p:nvSpPr>
          <p:cNvPr id="16" name="Rectangle 15"/>
          <p:cNvSpPr/>
          <p:nvPr/>
        </p:nvSpPr>
        <p:spPr>
          <a:xfrm>
            <a:off x="6096000" y="836712"/>
            <a:ext cx="5112568" cy="324036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023992" y="836712"/>
            <a:ext cx="5184576" cy="523220"/>
          </a:xfrm>
          <a:prstGeom prst="rect">
            <a:avLst/>
          </a:prstGeom>
          <a:noFill/>
        </p:spPr>
        <p:txBody>
          <a:bodyPr wrap="square" rtlCol="0">
            <a:spAutoFit/>
          </a:bodyPr>
          <a:lstStyle/>
          <a:p>
            <a:pPr algn="ctr"/>
            <a:r>
              <a:rPr lang="fr-FR" sz="2800" b="1" dirty="0" smtClean="0">
                <a:solidFill>
                  <a:srgbClr val="0070C0"/>
                </a:solidFill>
              </a:rPr>
              <a:t>LA CONSTRUCTION</a:t>
            </a:r>
            <a:endParaRPr lang="fr-FR" sz="2800" b="1" dirty="0">
              <a:solidFill>
                <a:srgbClr val="0070C0"/>
              </a:solidFill>
            </a:endParaRPr>
          </a:p>
        </p:txBody>
      </p:sp>
      <p:pic>
        <p:nvPicPr>
          <p:cNvPr id="2062" name="Picture 14" descr="Résultat de recherche d'images pour &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936" y="2348880"/>
            <a:ext cx="710208" cy="7102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ésultat de recherche d'images pour &quot;terrain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456" y="1124744"/>
            <a:ext cx="3607263" cy="28868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 de recherche d'images pour &quot;construction maison individuellep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088" y="1556792"/>
            <a:ext cx="3435949" cy="237626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03712" y="4221088"/>
            <a:ext cx="4608512" cy="216024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2" name="Picture 6" descr="Image associé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7728" y="4365105"/>
            <a:ext cx="432048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ésultat de recherche d'images pour &quot;validé png&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152" y="530120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ésultat de recherche d'images pour &quot;CURSEUR png&quot;">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5840" y="3068960"/>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Découverte</a:t>
            </a:r>
            <a:endParaRPr lang="fr-FR" sz="4400" b="1" dirty="0">
              <a:solidFill>
                <a:schemeClr val="bg1"/>
              </a:solidFill>
              <a:latin typeface="+mj-lt"/>
              <a:ea typeface="+mj-ea"/>
              <a:cs typeface="+mj-cs"/>
            </a:endParaRPr>
          </a:p>
        </p:txBody>
      </p:sp>
      <p:sp>
        <p:nvSpPr>
          <p:cNvPr id="19" name="Rectangle 18"/>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3931507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terrain : 3 points à retenir</a:t>
            </a:r>
            <a:endParaRPr lang="fr-FR"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5" name="Espace réservé du pied de page 4"/>
          <p:cNvSpPr>
            <a:spLocks noGrp="1"/>
          </p:cNvSpPr>
          <p:nvPr>
            <p:ph type="ftr" sz="quarter" idx="11"/>
          </p:nvPr>
        </p:nvSpPr>
        <p:spPr/>
        <p:txBody>
          <a:bodyPr/>
          <a:lstStyle/>
          <a:p>
            <a:r>
              <a:rPr lang="fr-FR" smtClean="0"/>
              <a:t>Parcours Approfondi - Séquence Prospection - Module 4 Pré-requis « La Prescription »</a:t>
            </a:r>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13</a:t>
            </a:fld>
            <a:endParaRPr lang="fr-FR" dirty="0"/>
          </a:p>
        </p:txBody>
      </p:sp>
      <p:pic>
        <p:nvPicPr>
          <p:cNvPr id="7" name="Picture 2" descr="Résultat de recherche d'images pour &quot;terrain p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344" y="548680"/>
            <a:ext cx="278928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contrat signé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3712" y="2420888"/>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4439816" y="2420888"/>
            <a:ext cx="7560840" cy="1477328"/>
          </a:xfrm>
          <a:prstGeom prst="rect">
            <a:avLst/>
          </a:prstGeom>
          <a:noFill/>
        </p:spPr>
        <p:txBody>
          <a:bodyPr wrap="square" rtlCol="0">
            <a:spAutoFit/>
          </a:bodyPr>
          <a:lstStyle/>
          <a:p>
            <a:r>
              <a:rPr lang="fr-FR" b="1" dirty="0" smtClean="0"/>
              <a:t>Compromis de vente du terrain</a:t>
            </a:r>
          </a:p>
          <a:p>
            <a:r>
              <a:rPr lang="fr-FR" dirty="0" smtClean="0"/>
              <a:t>Ce document est indispensable si l’acquéreur souhaite signer le contrat de réservation de sa maison chez le constructeur. Bien entendu celui-ci devra être acquis, constructible et le permis de construire devra avoir être délivré par la mairie pour débuter les travaux. </a:t>
            </a:r>
            <a:endParaRPr lang="fr-FR" dirty="0"/>
          </a:p>
        </p:txBody>
      </p:sp>
      <p:pic>
        <p:nvPicPr>
          <p:cNvPr id="20" name="Picture 4" descr="\\Srv-ad-fic\dir-dev\Pôle Prescription\9- IMAGES UTILES\PNG\PERSOS-SEUL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1704" y="764704"/>
            <a:ext cx="864096" cy="1552499"/>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4439816" y="1052736"/>
            <a:ext cx="7560840" cy="1200329"/>
          </a:xfrm>
          <a:prstGeom prst="rect">
            <a:avLst/>
          </a:prstGeom>
          <a:noFill/>
        </p:spPr>
        <p:txBody>
          <a:bodyPr wrap="square" rtlCol="0">
            <a:spAutoFit/>
          </a:bodyPr>
          <a:lstStyle/>
          <a:p>
            <a:r>
              <a:rPr lang="fr-FR" b="1" dirty="0" smtClean="0"/>
              <a:t>Coût du terrain</a:t>
            </a:r>
          </a:p>
          <a:p>
            <a:r>
              <a:rPr lang="fr-FR" dirty="0" smtClean="0"/>
              <a:t>Si </a:t>
            </a:r>
            <a:r>
              <a:rPr lang="fr-FR" dirty="0"/>
              <a:t>le terrain n’est pas </a:t>
            </a:r>
            <a:r>
              <a:rPr lang="fr-FR" dirty="0" smtClean="0"/>
              <a:t>encore </a:t>
            </a:r>
            <a:r>
              <a:rPr lang="fr-FR" dirty="0"/>
              <a:t>acheté, il vous </a:t>
            </a:r>
            <a:r>
              <a:rPr lang="fr-FR" dirty="0" smtClean="0"/>
              <a:t>faut </a:t>
            </a:r>
            <a:r>
              <a:rPr lang="fr-FR" dirty="0"/>
              <a:t>ajouter au montant du financement les frais de notaire </a:t>
            </a:r>
            <a:r>
              <a:rPr lang="fr-FR" dirty="0" smtClean="0"/>
              <a:t>(10% du montant du terrain) et/ou  les frais d’agence (ajusté une fois le compromis signé).</a:t>
            </a:r>
            <a:endParaRPr lang="fr-FR" dirty="0"/>
          </a:p>
        </p:txBody>
      </p:sp>
      <p:cxnSp>
        <p:nvCxnSpPr>
          <p:cNvPr id="23" name="Connecteur droit 22"/>
          <p:cNvCxnSpPr/>
          <p:nvPr/>
        </p:nvCxnSpPr>
        <p:spPr>
          <a:xfrm>
            <a:off x="3143672" y="980728"/>
            <a:ext cx="0" cy="489654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4439816" y="4077072"/>
            <a:ext cx="7632848" cy="2308324"/>
          </a:xfrm>
          <a:prstGeom prst="rect">
            <a:avLst/>
          </a:prstGeom>
          <a:noFill/>
        </p:spPr>
        <p:txBody>
          <a:bodyPr wrap="square" rtlCol="0">
            <a:spAutoFit/>
          </a:bodyPr>
          <a:lstStyle/>
          <a:p>
            <a:pPr algn="just"/>
            <a:r>
              <a:rPr lang="fr-FR" b="1" dirty="0"/>
              <a:t>Qui est propriétaire du terrain </a:t>
            </a:r>
          </a:p>
          <a:p>
            <a:pPr algn="just"/>
            <a:r>
              <a:rPr lang="fr-FR" dirty="0"/>
              <a:t>En indivision : RAS</a:t>
            </a:r>
          </a:p>
          <a:p>
            <a:pPr algn="just"/>
            <a:r>
              <a:rPr lang="fr-FR" dirty="0"/>
              <a:t> Si l’un des 2 emprunteurs est seul propriétaire, VIGILANCE, a valider avec partenaire bancaire. </a:t>
            </a:r>
            <a:endParaRPr lang="fr-FR" dirty="0" smtClean="0"/>
          </a:p>
          <a:p>
            <a:pPr algn="just"/>
            <a:r>
              <a:rPr lang="fr-FR" dirty="0" smtClean="0"/>
              <a:t>Si </a:t>
            </a:r>
            <a:r>
              <a:rPr lang="fr-FR" dirty="0"/>
              <a:t>donation attention en droit c’est le sol qui prime </a:t>
            </a:r>
          </a:p>
          <a:p>
            <a:pPr algn="just"/>
            <a:r>
              <a:rPr lang="fr-FR" b="1" dirty="0">
                <a:solidFill>
                  <a:srgbClr val="FF0066"/>
                </a:solidFill>
              </a:rPr>
              <a:t>Pourquoi ?</a:t>
            </a:r>
            <a:r>
              <a:rPr lang="fr-FR" b="1" dirty="0"/>
              <a:t> </a:t>
            </a:r>
            <a:r>
              <a:rPr lang="fr-FR" dirty="0"/>
              <a:t>Car le droit du sol s’applique. En cas de soulte, seulement la valeur du bien sera </a:t>
            </a:r>
            <a:r>
              <a:rPr lang="fr-FR" dirty="0" smtClean="0"/>
              <a:t>partagée </a:t>
            </a:r>
            <a:r>
              <a:rPr lang="fr-FR" dirty="0"/>
              <a:t>et non pas la valeur du bien + terrain. </a:t>
            </a:r>
          </a:p>
          <a:p>
            <a:pPr algn="just"/>
            <a:r>
              <a:rPr lang="fr-FR" b="1" dirty="0">
                <a:solidFill>
                  <a:srgbClr val="FF0066"/>
                </a:solidFill>
              </a:rPr>
              <a:t>Conseils  : </a:t>
            </a:r>
            <a:r>
              <a:rPr lang="fr-FR" dirty="0"/>
              <a:t>Donation d’une </a:t>
            </a:r>
            <a:r>
              <a:rPr lang="fr-FR" dirty="0" err="1"/>
              <a:t>quote</a:t>
            </a:r>
            <a:r>
              <a:rPr lang="fr-FR" dirty="0"/>
              <a:t> part au </a:t>
            </a:r>
            <a:r>
              <a:rPr lang="fr-FR" dirty="0" err="1"/>
              <a:t>co</a:t>
            </a:r>
            <a:r>
              <a:rPr lang="fr-FR" dirty="0"/>
              <a:t>-emprunteur sur le terrain </a:t>
            </a:r>
          </a:p>
        </p:txBody>
      </p:sp>
      <p:pic>
        <p:nvPicPr>
          <p:cNvPr id="4098" name="Picture 2" descr="Résultat de recherche d'images pour &quot;notaire&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1704" y="4077072"/>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22056"/>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Le terrain</a:t>
            </a:r>
            <a:endParaRPr lang="fr-FR" sz="4400" b="1" dirty="0">
              <a:solidFill>
                <a:schemeClr val="bg1"/>
              </a:solidFill>
              <a:latin typeface="+mj-lt"/>
              <a:ea typeface="+mj-ea"/>
              <a:cs typeface="+mj-cs"/>
            </a:endParaRPr>
          </a:p>
        </p:txBody>
      </p:sp>
      <p:sp>
        <p:nvSpPr>
          <p:cNvPr id="16" name="Rectangle 15"/>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1111846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interlocuteurs</a:t>
            </a:r>
            <a:endParaRPr lang="fr-FR" b="1"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5" name="Espace réservé du pied de page 4"/>
          <p:cNvSpPr>
            <a:spLocks noGrp="1"/>
          </p:cNvSpPr>
          <p:nvPr>
            <p:ph type="ftr" sz="quarter" idx="11"/>
          </p:nvPr>
        </p:nvSpPr>
        <p:spPr/>
        <p:txBody>
          <a:bodyPr/>
          <a:lstStyle/>
          <a:p>
            <a:r>
              <a:rPr lang="fr-FR" smtClean="0"/>
              <a:t>Parcours Approfondi - Séquence Prospection - Module 4 Pré-requis « La Prescription »</a:t>
            </a:r>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14</a:t>
            </a:fld>
            <a:endParaRPr lang="fr-FR" dirty="0"/>
          </a:p>
        </p:txBody>
      </p:sp>
      <p:sp>
        <p:nvSpPr>
          <p:cNvPr id="7" name="Rectangle 6"/>
          <p:cNvSpPr/>
          <p:nvPr/>
        </p:nvSpPr>
        <p:spPr>
          <a:xfrm>
            <a:off x="551384" y="836712"/>
            <a:ext cx="5112568" cy="324036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79376" y="836712"/>
            <a:ext cx="5184576" cy="523220"/>
          </a:xfrm>
          <a:prstGeom prst="rect">
            <a:avLst/>
          </a:prstGeom>
          <a:noFill/>
        </p:spPr>
        <p:txBody>
          <a:bodyPr wrap="square" rtlCol="0">
            <a:spAutoFit/>
          </a:bodyPr>
          <a:lstStyle/>
          <a:p>
            <a:pPr algn="ctr"/>
            <a:r>
              <a:rPr lang="fr-FR" sz="2800" b="1" dirty="0" smtClean="0">
                <a:solidFill>
                  <a:srgbClr val="0070C0"/>
                </a:solidFill>
              </a:rPr>
              <a:t>LE TERRAIN</a:t>
            </a:r>
            <a:endParaRPr lang="fr-FR" sz="2800" b="1" dirty="0">
              <a:solidFill>
                <a:srgbClr val="0070C0"/>
              </a:solidFill>
            </a:endParaRPr>
          </a:p>
        </p:txBody>
      </p:sp>
      <p:sp>
        <p:nvSpPr>
          <p:cNvPr id="16" name="Rectangle 15"/>
          <p:cNvSpPr/>
          <p:nvPr/>
        </p:nvSpPr>
        <p:spPr>
          <a:xfrm>
            <a:off x="6096000" y="836712"/>
            <a:ext cx="5112568" cy="324036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023992" y="836712"/>
            <a:ext cx="5184576" cy="523220"/>
          </a:xfrm>
          <a:prstGeom prst="rect">
            <a:avLst/>
          </a:prstGeom>
          <a:noFill/>
        </p:spPr>
        <p:txBody>
          <a:bodyPr wrap="square" rtlCol="0">
            <a:spAutoFit/>
          </a:bodyPr>
          <a:lstStyle/>
          <a:p>
            <a:pPr algn="ctr"/>
            <a:r>
              <a:rPr lang="fr-FR" sz="2800" b="1" dirty="0" smtClean="0">
                <a:solidFill>
                  <a:srgbClr val="0070C0"/>
                </a:solidFill>
              </a:rPr>
              <a:t>LA CONSTRUCTION</a:t>
            </a:r>
            <a:endParaRPr lang="fr-FR" sz="2800" b="1" dirty="0">
              <a:solidFill>
                <a:srgbClr val="0070C0"/>
              </a:solidFill>
            </a:endParaRPr>
          </a:p>
        </p:txBody>
      </p:sp>
      <p:pic>
        <p:nvPicPr>
          <p:cNvPr id="2062" name="Picture 14" descr="Résultat de recherche d'images pour &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936" y="2348880"/>
            <a:ext cx="710208" cy="7102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ésultat de recherche d'images pour &quot;terrain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456" y="1124744"/>
            <a:ext cx="3607263" cy="28868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 de recherche d'images pour &quot;construction maison individuellep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088" y="1556792"/>
            <a:ext cx="3435949" cy="237626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03712" y="4221088"/>
            <a:ext cx="4608512" cy="216024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2" name="Picture 6" descr="Image associé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7728" y="4365105"/>
            <a:ext cx="432048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ésultat de recherche d'images pour &quot;validé png&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152" y="5301208"/>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ésultat de recherche d'images pour &quot;CURSEUR png&quot;">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416480" y="3212976"/>
            <a:ext cx="720080" cy="72008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Découverte</a:t>
            </a:r>
            <a:endParaRPr lang="fr-FR" sz="4400" b="1" dirty="0">
              <a:solidFill>
                <a:schemeClr val="bg1"/>
              </a:solidFill>
              <a:latin typeface="+mj-lt"/>
              <a:ea typeface="+mj-ea"/>
              <a:cs typeface="+mj-cs"/>
            </a:endParaRPr>
          </a:p>
        </p:txBody>
      </p:sp>
      <p:sp>
        <p:nvSpPr>
          <p:cNvPr id="19" name="Rectangle 18"/>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2998743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CCMI</a:t>
            </a:r>
            <a:endParaRPr lang="fr-FR"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5" name="Espace réservé du pied de page 4"/>
          <p:cNvSpPr>
            <a:spLocks noGrp="1"/>
          </p:cNvSpPr>
          <p:nvPr>
            <p:ph type="ftr" sz="quarter" idx="11"/>
          </p:nvPr>
        </p:nvSpPr>
        <p:spPr/>
        <p:txBody>
          <a:bodyPr/>
          <a:lstStyle/>
          <a:p>
            <a:r>
              <a:rPr lang="fr-FR" smtClean="0"/>
              <a:t>Parcours Approfondi - Séquence Prospection - Module 4 Pré-requis « La Prescription »</a:t>
            </a:r>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15</a:t>
            </a:fld>
            <a:endParaRPr lang="fr-FR" dirty="0"/>
          </a:p>
        </p:txBody>
      </p:sp>
      <p:pic>
        <p:nvPicPr>
          <p:cNvPr id="5124" name="Picture 4" descr="Résultat de recherche d'images pour &quot;contrat signé p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9696" y="764704"/>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4367808" y="3861048"/>
            <a:ext cx="7560840" cy="369332"/>
          </a:xfrm>
          <a:prstGeom prst="rect">
            <a:avLst/>
          </a:prstGeom>
          <a:noFill/>
        </p:spPr>
        <p:txBody>
          <a:bodyPr wrap="square" rtlCol="0">
            <a:spAutoFit/>
          </a:bodyPr>
          <a:lstStyle/>
          <a:p>
            <a:r>
              <a:rPr lang="fr-FR" b="1" dirty="0" smtClean="0"/>
              <a:t>Conditions suspensives</a:t>
            </a:r>
          </a:p>
        </p:txBody>
      </p:sp>
      <p:pic>
        <p:nvPicPr>
          <p:cNvPr id="20" name="Picture 4" descr="\\Srv-ad-fic\dir-dev\Pôle Prescription\9- IMAGES UTILES\PNG\PERSOS-SEUL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9656" y="1124744"/>
            <a:ext cx="864096" cy="155249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ésultat de recherche d'images pour &quot;recherch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9696" y="3717032"/>
            <a:ext cx="813470" cy="81347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eur droit 22"/>
          <p:cNvCxnSpPr/>
          <p:nvPr/>
        </p:nvCxnSpPr>
        <p:spPr>
          <a:xfrm>
            <a:off x="3143672" y="980728"/>
            <a:ext cx="0" cy="460851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4" descr="Résultat de recherche d'images pour &quot;construction maison individuellepng&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336" y="764703"/>
            <a:ext cx="2736303" cy="1892397"/>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4223792" y="980728"/>
            <a:ext cx="7560840" cy="369332"/>
          </a:xfrm>
          <a:prstGeom prst="rect">
            <a:avLst/>
          </a:prstGeom>
          <a:noFill/>
        </p:spPr>
        <p:txBody>
          <a:bodyPr wrap="square" rtlCol="0">
            <a:spAutoFit/>
          </a:bodyPr>
          <a:lstStyle/>
          <a:p>
            <a:r>
              <a:rPr lang="fr-FR" b="1" dirty="0" smtClean="0"/>
              <a:t>Les constituantes du CCMI</a:t>
            </a:r>
          </a:p>
        </p:txBody>
      </p:sp>
      <p:sp>
        <p:nvSpPr>
          <p:cNvPr id="3" name="ZoneTexte 2"/>
          <p:cNvSpPr txBox="1"/>
          <p:nvPr/>
        </p:nvSpPr>
        <p:spPr>
          <a:xfrm>
            <a:off x="4151784" y="1268760"/>
            <a:ext cx="7488832" cy="2862322"/>
          </a:xfrm>
          <a:prstGeom prst="rect">
            <a:avLst/>
          </a:prstGeom>
          <a:noFill/>
        </p:spPr>
        <p:txBody>
          <a:bodyPr wrap="square" rtlCol="0">
            <a:spAutoFit/>
          </a:bodyPr>
          <a:lstStyle/>
          <a:p>
            <a:pPr marL="285750" indent="-285750" algn="just">
              <a:buFont typeface="Wingdings" panose="05000000000000000000" pitchFamily="2" charset="2"/>
              <a:buChar char="q"/>
            </a:pPr>
            <a:r>
              <a:rPr lang="fr-FR" dirty="0"/>
              <a:t>CG :</a:t>
            </a:r>
            <a:r>
              <a:rPr lang="fr-FR" dirty="0" smtClean="0"/>
              <a:t> </a:t>
            </a:r>
            <a:r>
              <a:rPr lang="fr-FR" dirty="0"/>
              <a:t>elles reprennent l’ensemble des </a:t>
            </a:r>
            <a:r>
              <a:rPr lang="fr-FR" b="1" dirty="0">
                <a:solidFill>
                  <a:schemeClr val="accent1"/>
                </a:solidFill>
              </a:rPr>
              <a:t>règles s’appliquant à tous les cas </a:t>
            </a:r>
            <a:r>
              <a:rPr lang="fr-FR" dirty="0"/>
              <a:t>de construction de maisons individuelles.</a:t>
            </a:r>
            <a:endParaRPr lang="fr-FR" dirty="0" smtClean="0"/>
          </a:p>
          <a:p>
            <a:pPr marL="285750" indent="-285750" algn="just">
              <a:buFont typeface="Wingdings" panose="05000000000000000000" pitchFamily="2" charset="2"/>
              <a:buChar char="q"/>
            </a:pPr>
            <a:r>
              <a:rPr lang="fr-FR" dirty="0" smtClean="0"/>
              <a:t>Conditions particulières </a:t>
            </a:r>
            <a:r>
              <a:rPr lang="fr-FR" dirty="0"/>
              <a:t>:  elles reprennent uniquement les adaptations effectuées au cas par cas.</a:t>
            </a:r>
            <a:endParaRPr lang="fr-FR" dirty="0" smtClean="0"/>
          </a:p>
          <a:p>
            <a:pPr marL="285750" indent="-285750" algn="just">
              <a:buFont typeface="Wingdings" panose="05000000000000000000" pitchFamily="2" charset="2"/>
              <a:buChar char="q"/>
            </a:pPr>
            <a:r>
              <a:rPr lang="fr-FR" dirty="0" smtClean="0"/>
              <a:t>Plan quotté</a:t>
            </a:r>
          </a:p>
          <a:p>
            <a:pPr marL="285750" indent="-285750" algn="just">
              <a:buFont typeface="Wingdings" panose="05000000000000000000" pitchFamily="2" charset="2"/>
              <a:buChar char="q"/>
            </a:pPr>
            <a:r>
              <a:rPr lang="fr-FR" dirty="0"/>
              <a:t>Notice descriptive </a:t>
            </a:r>
            <a:r>
              <a:rPr lang="fr-FR" dirty="0" smtClean="0"/>
              <a:t>: elle </a:t>
            </a:r>
            <a:r>
              <a:rPr lang="fr-FR" dirty="0"/>
              <a:t>précise toutes les caractéristiques techniques permettant d’implanter la maison et d’y vivre </a:t>
            </a:r>
            <a:r>
              <a:rPr lang="fr-FR" dirty="0" smtClean="0"/>
              <a:t>. </a:t>
            </a:r>
            <a:r>
              <a:rPr lang="fr-FR" b="1" dirty="0" smtClean="0">
                <a:solidFill>
                  <a:schemeClr val="accent1"/>
                </a:solidFill>
              </a:rPr>
              <a:t>Elle </a:t>
            </a:r>
            <a:r>
              <a:rPr lang="fr-FR" b="1" dirty="0">
                <a:solidFill>
                  <a:schemeClr val="accent1"/>
                </a:solidFill>
              </a:rPr>
              <a:t>distingue ce qui est à la charge du constructeur et ce qui est à la charge du client</a:t>
            </a:r>
            <a:r>
              <a:rPr lang="fr-FR" b="1" dirty="0" smtClean="0">
                <a:solidFill>
                  <a:schemeClr val="accent1"/>
                </a:solidFill>
              </a:rPr>
              <a:t>.</a:t>
            </a:r>
          </a:p>
          <a:p>
            <a:pPr marL="285750" indent="-285750" algn="just">
              <a:buFont typeface="Wingdings" panose="05000000000000000000" pitchFamily="2" charset="2"/>
              <a:buChar char="q"/>
            </a:pPr>
            <a:r>
              <a:rPr lang="fr-FR" b="1" dirty="0" smtClean="0">
                <a:solidFill>
                  <a:schemeClr val="accent1"/>
                </a:solidFill>
              </a:rPr>
              <a:t>Contrat de Construction de Maison Individuelle</a:t>
            </a:r>
          </a:p>
          <a:p>
            <a:pPr marL="285750" indent="-285750">
              <a:buFont typeface="Wingdings" panose="05000000000000000000" pitchFamily="2" charset="2"/>
              <a:buChar char="q"/>
            </a:pPr>
            <a:endParaRPr lang="fr-FR" dirty="0"/>
          </a:p>
        </p:txBody>
      </p:sp>
      <p:sp>
        <p:nvSpPr>
          <p:cNvPr id="7" name="AutoShape 2" descr="Résultat de recherche d'images pour &quot;EN PLUS&quot;"/>
          <p:cNvSpPr>
            <a:spLocks noChangeAspect="1" noChangeArrowheads="1"/>
          </p:cNvSpPr>
          <p:nvPr/>
        </p:nvSpPr>
        <p:spPr bwMode="auto">
          <a:xfrm>
            <a:off x="155575" y="-2751138"/>
            <a:ext cx="5734050" cy="573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EN PLUS&quot;"/>
          <p:cNvSpPr>
            <a:spLocks noChangeAspect="1" noChangeArrowheads="1"/>
          </p:cNvSpPr>
          <p:nvPr/>
        </p:nvSpPr>
        <p:spPr bwMode="auto">
          <a:xfrm>
            <a:off x="307975" y="-2598738"/>
            <a:ext cx="5734050" cy="5734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ZoneTexte 11"/>
          <p:cNvSpPr txBox="1"/>
          <p:nvPr/>
        </p:nvSpPr>
        <p:spPr>
          <a:xfrm>
            <a:off x="4295800" y="4077072"/>
            <a:ext cx="7488832" cy="2585323"/>
          </a:xfrm>
          <a:prstGeom prst="rect">
            <a:avLst/>
          </a:prstGeom>
          <a:noFill/>
        </p:spPr>
        <p:txBody>
          <a:bodyPr wrap="square" rtlCol="0">
            <a:spAutoFit/>
          </a:bodyPr>
          <a:lstStyle/>
          <a:p>
            <a:pPr marL="285750" indent="-285750">
              <a:buFontTx/>
              <a:buChar char="-"/>
            </a:pPr>
            <a:r>
              <a:rPr lang="fr-FR" dirty="0" smtClean="0"/>
              <a:t>Acquisition </a:t>
            </a:r>
            <a:r>
              <a:rPr lang="fr-FR" dirty="0"/>
              <a:t>du terrain ou des droits réels permettant de </a:t>
            </a:r>
            <a:r>
              <a:rPr lang="fr-FR" dirty="0" smtClean="0"/>
              <a:t>construire</a:t>
            </a:r>
          </a:p>
          <a:p>
            <a:pPr marL="285750" indent="-285750">
              <a:buFontTx/>
              <a:buChar char="-"/>
            </a:pPr>
            <a:r>
              <a:rPr lang="fr-FR" dirty="0"/>
              <a:t>O</a:t>
            </a:r>
            <a:r>
              <a:rPr lang="fr-FR" dirty="0" smtClean="0"/>
              <a:t>btention </a:t>
            </a:r>
            <a:r>
              <a:rPr lang="fr-FR" dirty="0"/>
              <a:t>du permis de construire et des autres autorisations administratives </a:t>
            </a:r>
            <a:r>
              <a:rPr lang="fr-FR" dirty="0" smtClean="0"/>
              <a:t>;</a:t>
            </a:r>
          </a:p>
          <a:p>
            <a:pPr marL="285750" indent="-285750">
              <a:buFontTx/>
              <a:buChar char="-"/>
            </a:pPr>
            <a:r>
              <a:rPr lang="fr-FR" dirty="0"/>
              <a:t>O</a:t>
            </a:r>
            <a:r>
              <a:rPr lang="fr-FR" dirty="0" smtClean="0"/>
              <a:t>btention </a:t>
            </a:r>
            <a:r>
              <a:rPr lang="fr-FR" dirty="0"/>
              <a:t>des prêts </a:t>
            </a:r>
            <a:r>
              <a:rPr lang="fr-FR" dirty="0" smtClean="0"/>
              <a:t>;</a:t>
            </a:r>
          </a:p>
          <a:p>
            <a:pPr marL="285750" indent="-285750">
              <a:buFontTx/>
              <a:buChar char="-"/>
            </a:pPr>
            <a:r>
              <a:rPr lang="fr-FR" i="1" dirty="0" smtClean="0">
                <a:solidFill>
                  <a:srgbClr val="FF0066"/>
                </a:solidFill>
              </a:rPr>
              <a:t>Obtention </a:t>
            </a:r>
            <a:r>
              <a:rPr lang="fr-FR" i="1" dirty="0">
                <a:solidFill>
                  <a:srgbClr val="FF0066"/>
                </a:solidFill>
              </a:rPr>
              <a:t>de l'assurance de dommages-ouvrage </a:t>
            </a:r>
            <a:r>
              <a:rPr lang="fr-FR" i="1" dirty="0" smtClean="0">
                <a:solidFill>
                  <a:srgbClr val="FF0066"/>
                </a:solidFill>
              </a:rPr>
              <a:t>; </a:t>
            </a:r>
            <a:endParaRPr lang="fr-FR" i="1" dirty="0">
              <a:solidFill>
                <a:srgbClr val="FF0066"/>
              </a:solidFill>
            </a:endParaRPr>
          </a:p>
          <a:p>
            <a:pPr marL="285750" indent="-285750">
              <a:buFontTx/>
              <a:buChar char="-"/>
            </a:pPr>
            <a:r>
              <a:rPr lang="fr-FR" i="1" dirty="0">
                <a:solidFill>
                  <a:srgbClr val="FF0066"/>
                </a:solidFill>
              </a:rPr>
              <a:t>O</a:t>
            </a:r>
            <a:r>
              <a:rPr lang="fr-FR" i="1" dirty="0" smtClean="0">
                <a:solidFill>
                  <a:srgbClr val="FF0066"/>
                </a:solidFill>
              </a:rPr>
              <a:t>btention </a:t>
            </a:r>
            <a:r>
              <a:rPr lang="fr-FR" i="1" dirty="0">
                <a:solidFill>
                  <a:srgbClr val="FF0066"/>
                </a:solidFill>
              </a:rPr>
              <a:t>de la garantie de </a:t>
            </a:r>
            <a:r>
              <a:rPr lang="fr-FR" i="1" dirty="0" smtClean="0">
                <a:solidFill>
                  <a:srgbClr val="FF0066"/>
                </a:solidFill>
              </a:rPr>
              <a:t>livraison ;</a:t>
            </a:r>
          </a:p>
          <a:p>
            <a:r>
              <a:rPr lang="fr-FR" b="1" i="1" dirty="0" smtClean="0">
                <a:solidFill>
                  <a:srgbClr val="FF0066"/>
                </a:solidFill>
              </a:rPr>
              <a:t>VIGILANCE : Vérifier bien que l’attestation faisant état de cette assurance et cette garantie  sont bien présentes dans le dossier avant envoi en banque</a:t>
            </a:r>
            <a:endParaRPr lang="fr-FR" b="1" i="1" dirty="0">
              <a:solidFill>
                <a:srgbClr val="FF0066"/>
              </a:solidFill>
            </a:endParaRPr>
          </a:p>
          <a:p>
            <a:endParaRPr lang="fr-FR" dirty="0"/>
          </a:p>
        </p:txBody>
      </p:sp>
      <p:pic>
        <p:nvPicPr>
          <p:cNvPr id="1026" name="Picture 2" descr="Résultat de recherche d'images pour &quot;vigilance png&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5720" y="5733256"/>
            <a:ext cx="668883" cy="57879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Résultat de recherche d'images pour &quot;vigilance png&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24592" y="5805264"/>
            <a:ext cx="668883" cy="57879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0" y="0"/>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La construction</a:t>
            </a:r>
            <a:endParaRPr lang="fr-FR" sz="4400" b="1" dirty="0">
              <a:solidFill>
                <a:schemeClr val="bg1"/>
              </a:solidFill>
              <a:latin typeface="+mj-lt"/>
              <a:ea typeface="+mj-ea"/>
              <a:cs typeface="+mj-cs"/>
            </a:endParaRPr>
          </a:p>
        </p:txBody>
      </p:sp>
      <p:sp>
        <p:nvSpPr>
          <p:cNvPr id="22" name="Rectangle 21"/>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16573097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intervenants</a:t>
            </a:r>
            <a:endParaRPr lang="fr-FR" b="1"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5" name="Espace réservé du pied de page 4"/>
          <p:cNvSpPr>
            <a:spLocks noGrp="1"/>
          </p:cNvSpPr>
          <p:nvPr>
            <p:ph type="ftr" sz="quarter" idx="11"/>
          </p:nvPr>
        </p:nvSpPr>
        <p:spPr/>
        <p:txBody>
          <a:bodyPr/>
          <a:lstStyle/>
          <a:p>
            <a:r>
              <a:rPr lang="fr-FR" smtClean="0"/>
              <a:t>Parcours Approfondi - Séquence Prospection - Module 4 Pré-requis « La Prescription »</a:t>
            </a:r>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16</a:t>
            </a:fld>
            <a:endParaRPr lang="fr-FR" dirty="0"/>
          </a:p>
        </p:txBody>
      </p:sp>
      <p:pic>
        <p:nvPicPr>
          <p:cNvPr id="2050" name="Picture 2" descr="Image associé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6" y="2204864"/>
            <a:ext cx="2083431" cy="2520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rv-ad-fic\dir-dev\Pôle Prescription\9- IMAGES UTILES\PNG\PERSOS-SEUL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0256" y="1412776"/>
            <a:ext cx="2720345" cy="42210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sultat de recherche d'images pour &quot;agence immo p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16" y="1700808"/>
            <a:ext cx="2295803" cy="15788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ésultat de recherche d'images pour &quot;lotissement png&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448" y="3429000"/>
            <a:ext cx="2088232" cy="147611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ésultat de recherche d'images pour &quot;notaire png&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1664" y="2348880"/>
            <a:ext cx="1740447" cy="1806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51384" y="1556792"/>
            <a:ext cx="5112568" cy="3816424"/>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79376" y="5445224"/>
            <a:ext cx="5184576" cy="523220"/>
          </a:xfrm>
          <a:prstGeom prst="rect">
            <a:avLst/>
          </a:prstGeom>
          <a:noFill/>
        </p:spPr>
        <p:txBody>
          <a:bodyPr wrap="square" rtlCol="0">
            <a:spAutoFit/>
          </a:bodyPr>
          <a:lstStyle/>
          <a:p>
            <a:pPr algn="ctr"/>
            <a:r>
              <a:rPr lang="fr-FR" sz="2800" b="1" dirty="0" smtClean="0">
                <a:solidFill>
                  <a:srgbClr val="0070C0"/>
                </a:solidFill>
              </a:rPr>
              <a:t>Côté </a:t>
            </a:r>
            <a:r>
              <a:rPr lang="fr-FR" sz="2800" b="1" i="1" dirty="0" smtClean="0">
                <a:solidFill>
                  <a:srgbClr val="0070C0"/>
                </a:solidFill>
              </a:rPr>
              <a:t>TERRAIN</a:t>
            </a:r>
            <a:endParaRPr lang="fr-FR" sz="2800" b="1" i="1" dirty="0">
              <a:solidFill>
                <a:srgbClr val="0070C0"/>
              </a:solidFill>
            </a:endParaRPr>
          </a:p>
        </p:txBody>
      </p:sp>
      <p:sp>
        <p:nvSpPr>
          <p:cNvPr id="16" name="Rectangle 15"/>
          <p:cNvSpPr/>
          <p:nvPr/>
        </p:nvSpPr>
        <p:spPr>
          <a:xfrm>
            <a:off x="6096000" y="1556792"/>
            <a:ext cx="5112568" cy="3816424"/>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096000" y="5445224"/>
            <a:ext cx="5184576" cy="523220"/>
          </a:xfrm>
          <a:prstGeom prst="rect">
            <a:avLst/>
          </a:prstGeom>
          <a:noFill/>
        </p:spPr>
        <p:txBody>
          <a:bodyPr wrap="square" rtlCol="0">
            <a:spAutoFit/>
          </a:bodyPr>
          <a:lstStyle/>
          <a:p>
            <a:pPr algn="ctr"/>
            <a:r>
              <a:rPr lang="fr-FR" sz="2800" b="1" dirty="0" smtClean="0">
                <a:solidFill>
                  <a:srgbClr val="0070C0"/>
                </a:solidFill>
              </a:rPr>
              <a:t>Côté </a:t>
            </a:r>
            <a:r>
              <a:rPr lang="fr-FR" sz="2800" b="1" i="1" dirty="0" smtClean="0">
                <a:solidFill>
                  <a:srgbClr val="0070C0"/>
                </a:solidFill>
              </a:rPr>
              <a:t>CONSTRUCTIONS</a:t>
            </a:r>
            <a:endParaRPr lang="fr-FR" sz="2800" b="1" i="1" dirty="0">
              <a:solidFill>
                <a:srgbClr val="0070C0"/>
              </a:solidFill>
            </a:endParaRPr>
          </a:p>
        </p:txBody>
      </p:sp>
      <p:sp>
        <p:nvSpPr>
          <p:cNvPr id="10" name="Rectangle 9"/>
          <p:cNvSpPr/>
          <p:nvPr/>
        </p:nvSpPr>
        <p:spPr>
          <a:xfrm>
            <a:off x="6023992" y="1196752"/>
            <a:ext cx="2808312" cy="720080"/>
          </a:xfrm>
          <a:prstGeom prst="wedgeRectCallout">
            <a:avLst>
              <a:gd name="adj1" fmla="val -5545"/>
              <a:gd name="adj2" fmla="val 1271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accent6"/>
                </a:solidFill>
              </a:rPr>
              <a:t>Je suis </a:t>
            </a:r>
          </a:p>
          <a:p>
            <a:pPr algn="ctr"/>
            <a:r>
              <a:rPr lang="fr-FR" sz="1600" b="1" dirty="0">
                <a:solidFill>
                  <a:schemeClr val="accent6"/>
                </a:solidFill>
              </a:rPr>
              <a:t>contractuellement </a:t>
            </a:r>
            <a:r>
              <a:rPr lang="fr-FR" sz="1600" b="1" dirty="0" smtClean="0">
                <a:solidFill>
                  <a:schemeClr val="accent6"/>
                </a:solidFill>
              </a:rPr>
              <a:t>le</a:t>
            </a:r>
            <a:endParaRPr lang="fr-FR" sz="1600" b="1" dirty="0">
              <a:solidFill>
                <a:schemeClr val="accent6"/>
              </a:solidFill>
            </a:endParaRPr>
          </a:p>
          <a:p>
            <a:pPr algn="ctr"/>
            <a:r>
              <a:rPr lang="fr-FR" sz="1600" b="1" dirty="0">
                <a:solidFill>
                  <a:schemeClr val="accent6"/>
                </a:solidFill>
              </a:rPr>
              <a:t>Maître d’</a:t>
            </a:r>
            <a:r>
              <a:rPr lang="fr-FR" sz="1600" b="1" dirty="0" err="1">
                <a:solidFill>
                  <a:schemeClr val="accent6"/>
                </a:solidFill>
              </a:rPr>
              <a:t>oeuvre</a:t>
            </a:r>
            <a:endParaRPr lang="fr-FR" sz="1600" b="1" dirty="0">
              <a:solidFill>
                <a:schemeClr val="accent6"/>
              </a:solidFill>
            </a:endParaRPr>
          </a:p>
        </p:txBody>
      </p:sp>
      <p:sp>
        <p:nvSpPr>
          <p:cNvPr id="21" name="Rectangle 20"/>
          <p:cNvSpPr/>
          <p:nvPr/>
        </p:nvSpPr>
        <p:spPr>
          <a:xfrm>
            <a:off x="9840416" y="980728"/>
            <a:ext cx="2088232" cy="936104"/>
          </a:xfrm>
          <a:prstGeom prst="wedgeRectCallout">
            <a:avLst>
              <a:gd name="adj1" fmla="val -33969"/>
              <a:gd name="adj2" fmla="val 751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accent6"/>
                </a:solidFill>
              </a:rPr>
              <a:t>Nous </a:t>
            </a:r>
            <a:r>
              <a:rPr lang="fr-FR" sz="1600" b="1" dirty="0" smtClean="0">
                <a:solidFill>
                  <a:schemeClr val="accent6"/>
                </a:solidFill>
              </a:rPr>
              <a:t>sommes contractuellement  </a:t>
            </a:r>
            <a:r>
              <a:rPr lang="fr-FR" sz="1600" b="1" dirty="0">
                <a:solidFill>
                  <a:schemeClr val="accent6"/>
                </a:solidFill>
              </a:rPr>
              <a:t>les </a:t>
            </a:r>
          </a:p>
          <a:p>
            <a:pPr algn="ctr"/>
            <a:r>
              <a:rPr lang="fr-FR" sz="1600" b="1" dirty="0" smtClean="0">
                <a:solidFill>
                  <a:schemeClr val="accent6"/>
                </a:solidFill>
              </a:rPr>
              <a:t>Maîtres </a:t>
            </a:r>
            <a:r>
              <a:rPr lang="fr-FR" sz="1600" b="1" dirty="0">
                <a:solidFill>
                  <a:schemeClr val="accent6"/>
                </a:solidFill>
              </a:rPr>
              <a:t>d’ouvrage</a:t>
            </a:r>
          </a:p>
        </p:txBody>
      </p:sp>
      <p:sp>
        <p:nvSpPr>
          <p:cNvPr id="11" name="ZoneTexte 10"/>
          <p:cNvSpPr txBox="1"/>
          <p:nvPr/>
        </p:nvSpPr>
        <p:spPr>
          <a:xfrm>
            <a:off x="6312024" y="4653136"/>
            <a:ext cx="1872208" cy="369332"/>
          </a:xfrm>
          <a:prstGeom prst="rect">
            <a:avLst/>
          </a:prstGeom>
          <a:noFill/>
        </p:spPr>
        <p:txBody>
          <a:bodyPr wrap="square" rtlCol="0">
            <a:spAutoFit/>
          </a:bodyPr>
          <a:lstStyle/>
          <a:p>
            <a:r>
              <a:rPr lang="fr-FR" b="1" dirty="0" smtClean="0"/>
              <a:t>CONSTRUCTEURS</a:t>
            </a:r>
            <a:endParaRPr lang="fr-FR" b="1" dirty="0"/>
          </a:p>
        </p:txBody>
      </p:sp>
      <p:sp>
        <p:nvSpPr>
          <p:cNvPr id="23" name="ZoneTexte 22"/>
          <p:cNvSpPr txBox="1"/>
          <p:nvPr/>
        </p:nvSpPr>
        <p:spPr>
          <a:xfrm>
            <a:off x="8976320" y="4653136"/>
            <a:ext cx="1872208" cy="369332"/>
          </a:xfrm>
          <a:prstGeom prst="rect">
            <a:avLst/>
          </a:prstGeom>
          <a:noFill/>
        </p:spPr>
        <p:txBody>
          <a:bodyPr wrap="square" rtlCol="0">
            <a:spAutoFit/>
          </a:bodyPr>
          <a:lstStyle/>
          <a:p>
            <a:pPr algn="ctr"/>
            <a:r>
              <a:rPr lang="fr-FR" b="1" dirty="0" smtClean="0"/>
              <a:t>ACQUEREURS</a:t>
            </a:r>
            <a:endParaRPr lang="fr-FR" b="1" dirty="0"/>
          </a:p>
        </p:txBody>
      </p:sp>
      <p:sp>
        <p:nvSpPr>
          <p:cNvPr id="12" name="ZoneTexte 11"/>
          <p:cNvSpPr txBox="1"/>
          <p:nvPr/>
        </p:nvSpPr>
        <p:spPr>
          <a:xfrm>
            <a:off x="3647728" y="4221088"/>
            <a:ext cx="1152128" cy="369332"/>
          </a:xfrm>
          <a:prstGeom prst="rect">
            <a:avLst/>
          </a:prstGeom>
          <a:noFill/>
        </p:spPr>
        <p:txBody>
          <a:bodyPr wrap="square" rtlCol="0">
            <a:spAutoFit/>
          </a:bodyPr>
          <a:lstStyle/>
          <a:p>
            <a:r>
              <a:rPr lang="fr-FR" b="1" dirty="0" smtClean="0"/>
              <a:t>NOTAIRE</a:t>
            </a:r>
            <a:endParaRPr lang="fr-FR" b="1" dirty="0"/>
          </a:p>
        </p:txBody>
      </p:sp>
      <p:sp>
        <p:nvSpPr>
          <p:cNvPr id="25" name="ZoneTexte 24"/>
          <p:cNvSpPr txBox="1"/>
          <p:nvPr/>
        </p:nvSpPr>
        <p:spPr>
          <a:xfrm>
            <a:off x="695400" y="4797152"/>
            <a:ext cx="1584176" cy="369332"/>
          </a:xfrm>
          <a:prstGeom prst="rect">
            <a:avLst/>
          </a:prstGeom>
          <a:noFill/>
        </p:spPr>
        <p:txBody>
          <a:bodyPr wrap="square" rtlCol="0">
            <a:spAutoFit/>
          </a:bodyPr>
          <a:lstStyle/>
          <a:p>
            <a:r>
              <a:rPr lang="fr-FR" b="1" dirty="0" smtClean="0"/>
              <a:t>LOTISSEUR</a:t>
            </a:r>
            <a:endParaRPr lang="fr-FR" b="1" dirty="0"/>
          </a:p>
        </p:txBody>
      </p:sp>
      <p:sp>
        <p:nvSpPr>
          <p:cNvPr id="26" name="ZoneTexte 25"/>
          <p:cNvSpPr txBox="1"/>
          <p:nvPr/>
        </p:nvSpPr>
        <p:spPr>
          <a:xfrm>
            <a:off x="695400" y="1556792"/>
            <a:ext cx="3960440" cy="369332"/>
          </a:xfrm>
          <a:prstGeom prst="rect">
            <a:avLst/>
          </a:prstGeom>
          <a:noFill/>
        </p:spPr>
        <p:txBody>
          <a:bodyPr wrap="square" rtlCol="0">
            <a:spAutoFit/>
          </a:bodyPr>
          <a:lstStyle/>
          <a:p>
            <a:r>
              <a:rPr lang="fr-FR" b="1" dirty="0" smtClean="0"/>
              <a:t>AGENCE IMMO – MANDATAIRE…</a:t>
            </a:r>
            <a:endParaRPr lang="fr-FR" b="1" dirty="0"/>
          </a:p>
        </p:txBody>
      </p:sp>
      <p:pic>
        <p:nvPicPr>
          <p:cNvPr id="2062" name="Picture 14" descr="Résultat de recherche d'images pour &quot;+&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9936" y="3284984"/>
            <a:ext cx="710208" cy="71020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Résultat de recherche d'images pour &quot;AMPOULE ID2E&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8696" y="5805264"/>
            <a:ext cx="792088" cy="593794"/>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407368" y="6093296"/>
            <a:ext cx="4104456" cy="369332"/>
          </a:xfrm>
          <a:prstGeom prst="rect">
            <a:avLst/>
          </a:prstGeom>
          <a:noFill/>
        </p:spPr>
        <p:txBody>
          <a:bodyPr wrap="square" rtlCol="0">
            <a:spAutoFit/>
          </a:bodyPr>
          <a:lstStyle/>
          <a:p>
            <a:r>
              <a:rPr lang="fr-FR" b="1" i="1" dirty="0" smtClean="0">
                <a:solidFill>
                  <a:schemeClr val="accent1"/>
                </a:solidFill>
              </a:rPr>
              <a:t>Pensez à la mise en relation !</a:t>
            </a:r>
            <a:endParaRPr lang="fr-FR" b="1" i="1" dirty="0">
              <a:solidFill>
                <a:schemeClr val="accent1"/>
              </a:solidFill>
            </a:endParaRPr>
          </a:p>
        </p:txBody>
      </p:sp>
      <p:sp>
        <p:nvSpPr>
          <p:cNvPr id="27" name="Rectangle 26"/>
          <p:cNvSpPr/>
          <p:nvPr/>
        </p:nvSpPr>
        <p:spPr>
          <a:xfrm>
            <a:off x="0" y="0"/>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Découverte</a:t>
            </a:r>
            <a:endParaRPr lang="fr-FR" sz="4400" b="1" dirty="0">
              <a:solidFill>
                <a:schemeClr val="bg1"/>
              </a:solidFill>
              <a:latin typeface="+mj-lt"/>
              <a:ea typeface="+mj-ea"/>
              <a:cs typeface="+mj-cs"/>
            </a:endParaRPr>
          </a:p>
        </p:txBody>
      </p:sp>
      <p:sp>
        <p:nvSpPr>
          <p:cNvPr id="28" name="Rectangle 27"/>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3965905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interlocuteurs</a:t>
            </a:r>
            <a:endParaRPr lang="fr-FR" b="1"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5" name="Espace réservé du pied de page 4"/>
          <p:cNvSpPr>
            <a:spLocks noGrp="1"/>
          </p:cNvSpPr>
          <p:nvPr>
            <p:ph type="ftr" sz="quarter" idx="11"/>
          </p:nvPr>
        </p:nvSpPr>
        <p:spPr/>
        <p:txBody>
          <a:bodyPr/>
          <a:lstStyle/>
          <a:p>
            <a:r>
              <a:rPr lang="fr-FR" smtClean="0"/>
              <a:t>Parcours Approfondi - Séquence Prospection - Module 4 Pré-requis « La Prescription »</a:t>
            </a:r>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17</a:t>
            </a:fld>
            <a:endParaRPr lang="fr-FR" dirty="0"/>
          </a:p>
        </p:txBody>
      </p:sp>
      <p:sp>
        <p:nvSpPr>
          <p:cNvPr id="7" name="Rectangle 6"/>
          <p:cNvSpPr/>
          <p:nvPr/>
        </p:nvSpPr>
        <p:spPr>
          <a:xfrm>
            <a:off x="551384" y="836712"/>
            <a:ext cx="5112568" cy="324036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479376" y="836712"/>
            <a:ext cx="5184576" cy="523220"/>
          </a:xfrm>
          <a:prstGeom prst="rect">
            <a:avLst/>
          </a:prstGeom>
          <a:noFill/>
        </p:spPr>
        <p:txBody>
          <a:bodyPr wrap="square" rtlCol="0">
            <a:spAutoFit/>
          </a:bodyPr>
          <a:lstStyle/>
          <a:p>
            <a:pPr algn="ctr"/>
            <a:r>
              <a:rPr lang="fr-FR" sz="2800" b="1" dirty="0" smtClean="0">
                <a:solidFill>
                  <a:srgbClr val="0070C0"/>
                </a:solidFill>
              </a:rPr>
              <a:t>LE TERRAIN</a:t>
            </a:r>
            <a:endParaRPr lang="fr-FR" sz="2800" b="1" dirty="0">
              <a:solidFill>
                <a:srgbClr val="0070C0"/>
              </a:solidFill>
            </a:endParaRPr>
          </a:p>
        </p:txBody>
      </p:sp>
      <p:sp>
        <p:nvSpPr>
          <p:cNvPr id="16" name="Rectangle 15"/>
          <p:cNvSpPr/>
          <p:nvPr/>
        </p:nvSpPr>
        <p:spPr>
          <a:xfrm>
            <a:off x="6096000" y="836712"/>
            <a:ext cx="5112568" cy="324036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6023992" y="836712"/>
            <a:ext cx="5184576" cy="523220"/>
          </a:xfrm>
          <a:prstGeom prst="rect">
            <a:avLst/>
          </a:prstGeom>
          <a:noFill/>
        </p:spPr>
        <p:txBody>
          <a:bodyPr wrap="square" rtlCol="0">
            <a:spAutoFit/>
          </a:bodyPr>
          <a:lstStyle/>
          <a:p>
            <a:pPr algn="ctr"/>
            <a:r>
              <a:rPr lang="fr-FR" sz="2800" b="1" dirty="0" smtClean="0">
                <a:solidFill>
                  <a:srgbClr val="0070C0"/>
                </a:solidFill>
              </a:rPr>
              <a:t>LA CONSTRUCTION</a:t>
            </a:r>
            <a:endParaRPr lang="fr-FR" sz="2800" b="1" dirty="0">
              <a:solidFill>
                <a:srgbClr val="0070C0"/>
              </a:solidFill>
            </a:endParaRPr>
          </a:p>
        </p:txBody>
      </p:sp>
      <p:pic>
        <p:nvPicPr>
          <p:cNvPr id="2062" name="Picture 14" descr="Résultat de recherche d'images pour &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9936" y="2348880"/>
            <a:ext cx="710208" cy="71020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ésultat de recherche d'images pour &quot;terrain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456" y="1124744"/>
            <a:ext cx="3607263" cy="28868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ésultat de recherche d'images pour &quot;construction maison individuellepng&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088" y="1556792"/>
            <a:ext cx="3435949" cy="237626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503712" y="4221088"/>
            <a:ext cx="4608512" cy="216024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102" name="Picture 6" descr="Image associé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7728" y="4365105"/>
            <a:ext cx="432048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Résultat de recherche d'images pour &quot;validé png&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4152" y="5301208"/>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Découverte</a:t>
            </a:r>
            <a:endParaRPr lang="fr-FR" sz="4400" b="1" dirty="0">
              <a:solidFill>
                <a:schemeClr val="bg1"/>
              </a:solidFill>
              <a:latin typeface="+mj-lt"/>
              <a:ea typeface="+mj-ea"/>
              <a:cs typeface="+mj-cs"/>
            </a:endParaRPr>
          </a:p>
        </p:txBody>
      </p:sp>
      <p:sp>
        <p:nvSpPr>
          <p:cNvPr id="19" name="Rectangle 18"/>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pic>
        <p:nvPicPr>
          <p:cNvPr id="20" name="Picture 4" descr="Résultat de recherche d'images pour &quot;CURSEUR png&quot;">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4192" y="5733256"/>
            <a:ext cx="72008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61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389378" flipH="1">
            <a:off x="5919510" y="4756298"/>
            <a:ext cx="352980" cy="1703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575411" y="2421744"/>
            <a:ext cx="7041179" cy="2519424"/>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bg1"/>
                </a:solidFill>
              </a:rPr>
              <a:t>Le montage</a:t>
            </a:r>
            <a:endParaRPr lang="fr-FR" sz="4800" b="1" dirty="0">
              <a:solidFill>
                <a:schemeClr val="bg1"/>
              </a:solidFill>
            </a:endParaRPr>
          </a:p>
        </p:txBody>
      </p:sp>
      <p:sp>
        <p:nvSpPr>
          <p:cNvPr id="19" name="Ellipse 18"/>
          <p:cNvSpPr/>
          <p:nvPr/>
        </p:nvSpPr>
        <p:spPr>
          <a:xfrm>
            <a:off x="3190224" y="1342237"/>
            <a:ext cx="6131985" cy="4388695"/>
          </a:xfrm>
          <a:prstGeom prst="ellipse">
            <a:avLst/>
          </a:prstGeom>
          <a:noFill/>
          <a:ln w="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0" y="2132856"/>
            <a:ext cx="121920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0" y="4941168"/>
            <a:ext cx="121920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186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37968" y="29736"/>
            <a:ext cx="10363200" cy="1470025"/>
          </a:xfrm>
        </p:spPr>
        <p:txBody>
          <a:bodyPr/>
          <a:lstStyle/>
          <a:p>
            <a:r>
              <a:rPr lang="fr-FR" b="1" dirty="0" smtClean="0">
                <a:solidFill>
                  <a:schemeClr val="bg1"/>
                </a:solidFill>
              </a:rPr>
              <a:t>3 ETAPES CLES</a:t>
            </a:r>
            <a:endParaRPr lang="fr-FR" b="1" dirty="0">
              <a:solidFill>
                <a:schemeClr val="bg1"/>
              </a:solidFill>
            </a:endParaRPr>
          </a:p>
        </p:txBody>
      </p:sp>
      <p:sp>
        <p:nvSpPr>
          <p:cNvPr id="4" name="Espace réservé de la date 3"/>
          <p:cNvSpPr>
            <a:spLocks noGrp="1"/>
          </p:cNvSpPr>
          <p:nvPr>
            <p:ph type="dt" sz="half" idx="10"/>
          </p:nvPr>
        </p:nvSpPr>
        <p:spPr/>
        <p:txBody>
          <a:bodyPr/>
          <a:lstStyle/>
          <a:p>
            <a:fld id="{62C55EE3-C6DC-4803-BDF2-7FD7A0B60624}" type="datetime1">
              <a:rPr lang="fr-FR" smtClean="0"/>
              <a:t>28/02/2020</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B9CD81-29C0-4EC7-8526-43AF37126EA4}" type="slidenum">
              <a:rPr lang="fr-FR" smtClean="0"/>
              <a:t>19</a:t>
            </a:fld>
            <a:endParaRPr lang="fr-FR"/>
          </a:p>
        </p:txBody>
      </p:sp>
      <p:graphicFrame>
        <p:nvGraphicFramePr>
          <p:cNvPr id="7" name="Diagramme 6"/>
          <p:cNvGraphicFramePr/>
          <p:nvPr>
            <p:extLst>
              <p:ext uri="{D42A27DB-BD31-4B8C-83A1-F6EECF244321}">
                <p14:modId xmlns:p14="http://schemas.microsoft.com/office/powerpoint/2010/main" val="3436060088"/>
              </p:ext>
            </p:extLst>
          </p:nvPr>
        </p:nvGraphicFramePr>
        <p:xfrm>
          <a:off x="1055440" y="76470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Résultat de recherche d'images pour &quot;CURSEUR png&quot;">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1728" y="1025766"/>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ésultat de recherche d'images pour &quot;CURSEUR png&quot;">
            <a:hlinkClick r:id="rId9"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3736" y="289797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ésultat de recherche d'images pour &quot;CURSEUR png&quot;">
            <a:hlinkClick r:id="rId10"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3736" y="484219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rv-ad-fic\dir-dev\Pôle Prescription\9- IMAGES UTILES\conseiller-CSF-doigtpointé.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48328" y="2348880"/>
            <a:ext cx="2263973" cy="3600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à coins arrondis 8"/>
          <p:cNvSpPr/>
          <p:nvPr/>
        </p:nvSpPr>
        <p:spPr>
          <a:xfrm>
            <a:off x="8832304" y="1484784"/>
            <a:ext cx="2520280" cy="720080"/>
          </a:xfrm>
          <a:prstGeom prst="wedgeRoundRectCallout">
            <a:avLst>
              <a:gd name="adj1" fmla="val -9441"/>
              <a:gd name="adj2" fmla="val 94247"/>
              <a:gd name="adj3" fmla="val 1666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70C0"/>
                </a:solidFill>
              </a:rPr>
              <a:t>N’hésitez pas à cliquer pour en savoir +</a:t>
            </a:r>
            <a:endParaRPr lang="fr-FR" b="1" dirty="0">
              <a:solidFill>
                <a:srgbClr val="0070C0"/>
              </a:solidFill>
            </a:endParaRPr>
          </a:p>
        </p:txBody>
      </p:sp>
    </p:spTree>
    <p:extLst>
      <p:ext uri="{BB962C8B-B14F-4D97-AF65-F5344CB8AC3E}">
        <p14:creationId xmlns:p14="http://schemas.microsoft.com/office/powerpoint/2010/main" val="1221509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rme libre 11"/>
          <p:cNvSpPr/>
          <p:nvPr/>
        </p:nvSpPr>
        <p:spPr>
          <a:xfrm>
            <a:off x="-30480" y="1081966"/>
            <a:ext cx="12222480" cy="929714"/>
          </a:xfrm>
          <a:custGeom>
            <a:avLst/>
            <a:gdLst>
              <a:gd name="connsiteX0" fmla="*/ 0 w 12405360"/>
              <a:gd name="connsiteY0" fmla="*/ 929714 h 929714"/>
              <a:gd name="connsiteX1" fmla="*/ 243840 w 12405360"/>
              <a:gd name="connsiteY1" fmla="*/ 868754 h 929714"/>
              <a:gd name="connsiteX2" fmla="*/ 289560 w 12405360"/>
              <a:gd name="connsiteY2" fmla="*/ 823034 h 929714"/>
              <a:gd name="connsiteX3" fmla="*/ 350520 w 12405360"/>
              <a:gd name="connsiteY3" fmla="*/ 777314 h 929714"/>
              <a:gd name="connsiteX4" fmla="*/ 457200 w 12405360"/>
              <a:gd name="connsiteY4" fmla="*/ 716354 h 929714"/>
              <a:gd name="connsiteX5" fmla="*/ 594360 w 12405360"/>
              <a:gd name="connsiteY5" fmla="*/ 640154 h 929714"/>
              <a:gd name="connsiteX6" fmla="*/ 731520 w 12405360"/>
              <a:gd name="connsiteY6" fmla="*/ 563954 h 929714"/>
              <a:gd name="connsiteX7" fmla="*/ 777240 w 12405360"/>
              <a:gd name="connsiteY7" fmla="*/ 533474 h 929714"/>
              <a:gd name="connsiteX8" fmla="*/ 883920 w 12405360"/>
              <a:gd name="connsiteY8" fmla="*/ 518234 h 929714"/>
              <a:gd name="connsiteX9" fmla="*/ 929640 w 12405360"/>
              <a:gd name="connsiteY9" fmla="*/ 502994 h 929714"/>
              <a:gd name="connsiteX10" fmla="*/ 1356360 w 12405360"/>
              <a:gd name="connsiteY10" fmla="*/ 502994 h 929714"/>
              <a:gd name="connsiteX11" fmla="*/ 1463040 w 12405360"/>
              <a:gd name="connsiteY11" fmla="*/ 533474 h 929714"/>
              <a:gd name="connsiteX12" fmla="*/ 1569720 w 12405360"/>
              <a:gd name="connsiteY12" fmla="*/ 563954 h 929714"/>
              <a:gd name="connsiteX13" fmla="*/ 1615440 w 12405360"/>
              <a:gd name="connsiteY13" fmla="*/ 594434 h 929714"/>
              <a:gd name="connsiteX14" fmla="*/ 1874520 w 12405360"/>
              <a:gd name="connsiteY14" fmla="*/ 624914 h 929714"/>
              <a:gd name="connsiteX15" fmla="*/ 1920240 w 12405360"/>
              <a:gd name="connsiteY15" fmla="*/ 640154 h 929714"/>
              <a:gd name="connsiteX16" fmla="*/ 1965960 w 12405360"/>
              <a:gd name="connsiteY16" fmla="*/ 670634 h 929714"/>
              <a:gd name="connsiteX17" fmla="*/ 2270760 w 12405360"/>
              <a:gd name="connsiteY17" fmla="*/ 655394 h 929714"/>
              <a:gd name="connsiteX18" fmla="*/ 2514600 w 12405360"/>
              <a:gd name="connsiteY18" fmla="*/ 624914 h 929714"/>
              <a:gd name="connsiteX19" fmla="*/ 2651760 w 12405360"/>
              <a:gd name="connsiteY19" fmla="*/ 594434 h 929714"/>
              <a:gd name="connsiteX20" fmla="*/ 2712720 w 12405360"/>
              <a:gd name="connsiteY20" fmla="*/ 579194 h 929714"/>
              <a:gd name="connsiteX21" fmla="*/ 3078480 w 12405360"/>
              <a:gd name="connsiteY21" fmla="*/ 533474 h 929714"/>
              <a:gd name="connsiteX22" fmla="*/ 3200400 w 12405360"/>
              <a:gd name="connsiteY22" fmla="*/ 502994 h 929714"/>
              <a:gd name="connsiteX23" fmla="*/ 3261360 w 12405360"/>
              <a:gd name="connsiteY23" fmla="*/ 487754 h 929714"/>
              <a:gd name="connsiteX24" fmla="*/ 3322320 w 12405360"/>
              <a:gd name="connsiteY24" fmla="*/ 457274 h 929714"/>
              <a:gd name="connsiteX25" fmla="*/ 3383280 w 12405360"/>
              <a:gd name="connsiteY25" fmla="*/ 442034 h 929714"/>
              <a:gd name="connsiteX26" fmla="*/ 3429000 w 12405360"/>
              <a:gd name="connsiteY26" fmla="*/ 426794 h 929714"/>
              <a:gd name="connsiteX27" fmla="*/ 3535680 w 12405360"/>
              <a:gd name="connsiteY27" fmla="*/ 396314 h 929714"/>
              <a:gd name="connsiteX28" fmla="*/ 3672840 w 12405360"/>
              <a:gd name="connsiteY28" fmla="*/ 350594 h 929714"/>
              <a:gd name="connsiteX29" fmla="*/ 3749040 w 12405360"/>
              <a:gd name="connsiteY29" fmla="*/ 304874 h 929714"/>
              <a:gd name="connsiteX30" fmla="*/ 3840480 w 12405360"/>
              <a:gd name="connsiteY30" fmla="*/ 274394 h 929714"/>
              <a:gd name="connsiteX31" fmla="*/ 3901440 w 12405360"/>
              <a:gd name="connsiteY31" fmla="*/ 228674 h 929714"/>
              <a:gd name="connsiteX32" fmla="*/ 4008120 w 12405360"/>
              <a:gd name="connsiteY32" fmla="*/ 198194 h 929714"/>
              <a:gd name="connsiteX33" fmla="*/ 4114800 w 12405360"/>
              <a:gd name="connsiteY33" fmla="*/ 137234 h 929714"/>
              <a:gd name="connsiteX34" fmla="*/ 4312920 w 12405360"/>
              <a:gd name="connsiteY34" fmla="*/ 61034 h 929714"/>
              <a:gd name="connsiteX35" fmla="*/ 4389120 w 12405360"/>
              <a:gd name="connsiteY35" fmla="*/ 15314 h 929714"/>
              <a:gd name="connsiteX36" fmla="*/ 4495800 w 12405360"/>
              <a:gd name="connsiteY36" fmla="*/ 74 h 929714"/>
              <a:gd name="connsiteX37" fmla="*/ 5135880 w 12405360"/>
              <a:gd name="connsiteY37" fmla="*/ 30554 h 929714"/>
              <a:gd name="connsiteX38" fmla="*/ 5227320 w 12405360"/>
              <a:gd name="connsiteY38" fmla="*/ 61034 h 929714"/>
              <a:gd name="connsiteX39" fmla="*/ 5273040 w 12405360"/>
              <a:gd name="connsiteY39" fmla="*/ 91514 h 929714"/>
              <a:gd name="connsiteX40" fmla="*/ 5364480 w 12405360"/>
              <a:gd name="connsiteY40" fmla="*/ 121994 h 929714"/>
              <a:gd name="connsiteX41" fmla="*/ 5516880 w 12405360"/>
              <a:gd name="connsiteY41" fmla="*/ 198194 h 929714"/>
              <a:gd name="connsiteX42" fmla="*/ 5562600 w 12405360"/>
              <a:gd name="connsiteY42" fmla="*/ 228674 h 929714"/>
              <a:gd name="connsiteX43" fmla="*/ 5654040 w 12405360"/>
              <a:gd name="connsiteY43" fmla="*/ 259154 h 929714"/>
              <a:gd name="connsiteX44" fmla="*/ 5699760 w 12405360"/>
              <a:gd name="connsiteY44" fmla="*/ 274394 h 929714"/>
              <a:gd name="connsiteX45" fmla="*/ 5760720 w 12405360"/>
              <a:gd name="connsiteY45" fmla="*/ 289634 h 929714"/>
              <a:gd name="connsiteX46" fmla="*/ 5852160 w 12405360"/>
              <a:gd name="connsiteY46" fmla="*/ 320114 h 929714"/>
              <a:gd name="connsiteX47" fmla="*/ 5928360 w 12405360"/>
              <a:gd name="connsiteY47" fmla="*/ 350594 h 929714"/>
              <a:gd name="connsiteX48" fmla="*/ 6080760 w 12405360"/>
              <a:gd name="connsiteY48" fmla="*/ 381074 h 929714"/>
              <a:gd name="connsiteX49" fmla="*/ 6202680 w 12405360"/>
              <a:gd name="connsiteY49" fmla="*/ 426794 h 929714"/>
              <a:gd name="connsiteX50" fmla="*/ 6278880 w 12405360"/>
              <a:gd name="connsiteY50" fmla="*/ 442034 h 929714"/>
              <a:gd name="connsiteX51" fmla="*/ 6507480 w 12405360"/>
              <a:gd name="connsiteY51" fmla="*/ 472514 h 929714"/>
              <a:gd name="connsiteX52" fmla="*/ 6659880 w 12405360"/>
              <a:gd name="connsiteY52" fmla="*/ 533474 h 929714"/>
              <a:gd name="connsiteX53" fmla="*/ 6736080 w 12405360"/>
              <a:gd name="connsiteY53" fmla="*/ 563954 h 929714"/>
              <a:gd name="connsiteX54" fmla="*/ 6842760 w 12405360"/>
              <a:gd name="connsiteY54" fmla="*/ 579194 h 929714"/>
              <a:gd name="connsiteX55" fmla="*/ 6888480 w 12405360"/>
              <a:gd name="connsiteY55" fmla="*/ 594434 h 929714"/>
              <a:gd name="connsiteX56" fmla="*/ 7269480 w 12405360"/>
              <a:gd name="connsiteY56" fmla="*/ 624914 h 929714"/>
              <a:gd name="connsiteX57" fmla="*/ 7421880 w 12405360"/>
              <a:gd name="connsiteY57" fmla="*/ 670634 h 929714"/>
              <a:gd name="connsiteX58" fmla="*/ 7528560 w 12405360"/>
              <a:gd name="connsiteY58" fmla="*/ 685874 h 929714"/>
              <a:gd name="connsiteX59" fmla="*/ 7620000 w 12405360"/>
              <a:gd name="connsiteY59" fmla="*/ 701114 h 929714"/>
              <a:gd name="connsiteX60" fmla="*/ 7985760 w 12405360"/>
              <a:gd name="connsiteY60" fmla="*/ 716354 h 929714"/>
              <a:gd name="connsiteX61" fmla="*/ 8290560 w 12405360"/>
              <a:gd name="connsiteY61" fmla="*/ 731594 h 929714"/>
              <a:gd name="connsiteX62" fmla="*/ 8412480 w 12405360"/>
              <a:gd name="connsiteY62" fmla="*/ 746834 h 929714"/>
              <a:gd name="connsiteX63" fmla="*/ 8580120 w 12405360"/>
              <a:gd name="connsiteY63" fmla="*/ 777314 h 929714"/>
              <a:gd name="connsiteX64" fmla="*/ 9342120 w 12405360"/>
              <a:gd name="connsiteY64" fmla="*/ 762074 h 929714"/>
              <a:gd name="connsiteX65" fmla="*/ 9525000 w 12405360"/>
              <a:gd name="connsiteY65" fmla="*/ 746834 h 929714"/>
              <a:gd name="connsiteX66" fmla="*/ 9738360 w 12405360"/>
              <a:gd name="connsiteY66" fmla="*/ 731594 h 929714"/>
              <a:gd name="connsiteX67" fmla="*/ 9951720 w 12405360"/>
              <a:gd name="connsiteY67" fmla="*/ 701114 h 929714"/>
              <a:gd name="connsiteX68" fmla="*/ 10210800 w 12405360"/>
              <a:gd name="connsiteY68" fmla="*/ 655394 h 929714"/>
              <a:gd name="connsiteX69" fmla="*/ 10271760 w 12405360"/>
              <a:gd name="connsiteY69" fmla="*/ 624914 h 929714"/>
              <a:gd name="connsiteX70" fmla="*/ 10317480 w 12405360"/>
              <a:gd name="connsiteY70" fmla="*/ 594434 h 929714"/>
              <a:gd name="connsiteX71" fmla="*/ 10439400 w 12405360"/>
              <a:gd name="connsiteY71" fmla="*/ 548714 h 929714"/>
              <a:gd name="connsiteX72" fmla="*/ 10561320 w 12405360"/>
              <a:gd name="connsiteY72" fmla="*/ 518234 h 929714"/>
              <a:gd name="connsiteX73" fmla="*/ 10607040 w 12405360"/>
              <a:gd name="connsiteY73" fmla="*/ 487754 h 929714"/>
              <a:gd name="connsiteX74" fmla="*/ 10728960 w 12405360"/>
              <a:gd name="connsiteY74" fmla="*/ 442034 h 929714"/>
              <a:gd name="connsiteX75" fmla="*/ 10774680 w 12405360"/>
              <a:gd name="connsiteY75" fmla="*/ 411554 h 929714"/>
              <a:gd name="connsiteX76" fmla="*/ 10911840 w 12405360"/>
              <a:gd name="connsiteY76" fmla="*/ 365834 h 929714"/>
              <a:gd name="connsiteX77" fmla="*/ 10957560 w 12405360"/>
              <a:gd name="connsiteY77" fmla="*/ 350594 h 929714"/>
              <a:gd name="connsiteX78" fmla="*/ 11125200 w 12405360"/>
              <a:gd name="connsiteY78" fmla="*/ 320114 h 929714"/>
              <a:gd name="connsiteX79" fmla="*/ 11186160 w 12405360"/>
              <a:gd name="connsiteY79" fmla="*/ 289634 h 929714"/>
              <a:gd name="connsiteX80" fmla="*/ 11369040 w 12405360"/>
              <a:gd name="connsiteY80" fmla="*/ 259154 h 929714"/>
              <a:gd name="connsiteX81" fmla="*/ 11430000 w 12405360"/>
              <a:gd name="connsiteY81" fmla="*/ 243914 h 929714"/>
              <a:gd name="connsiteX82" fmla="*/ 11490960 w 12405360"/>
              <a:gd name="connsiteY82" fmla="*/ 213434 h 929714"/>
              <a:gd name="connsiteX83" fmla="*/ 11628120 w 12405360"/>
              <a:gd name="connsiteY83" fmla="*/ 198194 h 929714"/>
              <a:gd name="connsiteX84" fmla="*/ 11750040 w 12405360"/>
              <a:gd name="connsiteY84" fmla="*/ 167714 h 929714"/>
              <a:gd name="connsiteX85" fmla="*/ 11902440 w 12405360"/>
              <a:gd name="connsiteY85" fmla="*/ 137234 h 929714"/>
              <a:gd name="connsiteX86" fmla="*/ 12054840 w 12405360"/>
              <a:gd name="connsiteY86" fmla="*/ 91514 h 929714"/>
              <a:gd name="connsiteX87" fmla="*/ 12405360 w 12405360"/>
              <a:gd name="connsiteY87" fmla="*/ 76274 h 92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405360" h="929714">
                <a:moveTo>
                  <a:pt x="0" y="929714"/>
                </a:moveTo>
                <a:cubicBezTo>
                  <a:pt x="81280" y="909394"/>
                  <a:pt x="165224" y="897718"/>
                  <a:pt x="243840" y="868754"/>
                </a:cubicBezTo>
                <a:cubicBezTo>
                  <a:pt x="264064" y="861303"/>
                  <a:pt x="273196" y="837060"/>
                  <a:pt x="289560" y="823034"/>
                </a:cubicBezTo>
                <a:cubicBezTo>
                  <a:pt x="308845" y="806504"/>
                  <a:pt x="329851" y="792077"/>
                  <a:pt x="350520" y="777314"/>
                </a:cubicBezTo>
                <a:cubicBezTo>
                  <a:pt x="568764" y="621425"/>
                  <a:pt x="189314" y="894945"/>
                  <a:pt x="457200" y="716354"/>
                </a:cubicBezTo>
                <a:cubicBezTo>
                  <a:pt x="579373" y="634905"/>
                  <a:pt x="482772" y="668051"/>
                  <a:pt x="594360" y="640154"/>
                </a:cubicBezTo>
                <a:cubicBezTo>
                  <a:pt x="737854" y="496660"/>
                  <a:pt x="507747" y="713136"/>
                  <a:pt x="731520" y="563954"/>
                </a:cubicBezTo>
                <a:cubicBezTo>
                  <a:pt x="746760" y="553794"/>
                  <a:pt x="759696" y="538737"/>
                  <a:pt x="777240" y="533474"/>
                </a:cubicBezTo>
                <a:cubicBezTo>
                  <a:pt x="811646" y="523152"/>
                  <a:pt x="848360" y="523314"/>
                  <a:pt x="883920" y="518234"/>
                </a:cubicBezTo>
                <a:cubicBezTo>
                  <a:pt x="899160" y="513154"/>
                  <a:pt x="913888" y="506144"/>
                  <a:pt x="929640" y="502994"/>
                </a:cubicBezTo>
                <a:cubicBezTo>
                  <a:pt x="1093030" y="470316"/>
                  <a:pt x="1146178" y="492985"/>
                  <a:pt x="1356360" y="502994"/>
                </a:cubicBezTo>
                <a:cubicBezTo>
                  <a:pt x="1546931" y="550637"/>
                  <a:pt x="1309995" y="489747"/>
                  <a:pt x="1463040" y="533474"/>
                </a:cubicBezTo>
                <a:cubicBezTo>
                  <a:pt x="1485827" y="539985"/>
                  <a:pt x="1545360" y="551774"/>
                  <a:pt x="1569720" y="563954"/>
                </a:cubicBezTo>
                <a:cubicBezTo>
                  <a:pt x="1586103" y="572145"/>
                  <a:pt x="1598605" y="587219"/>
                  <a:pt x="1615440" y="594434"/>
                </a:cubicBezTo>
                <a:cubicBezTo>
                  <a:pt x="1677070" y="620847"/>
                  <a:pt x="1856596" y="623535"/>
                  <a:pt x="1874520" y="624914"/>
                </a:cubicBezTo>
                <a:cubicBezTo>
                  <a:pt x="1889760" y="629994"/>
                  <a:pt x="1905872" y="632970"/>
                  <a:pt x="1920240" y="640154"/>
                </a:cubicBezTo>
                <a:cubicBezTo>
                  <a:pt x="1936623" y="648345"/>
                  <a:pt x="1947661" y="669838"/>
                  <a:pt x="1965960" y="670634"/>
                </a:cubicBezTo>
                <a:lnTo>
                  <a:pt x="2270760" y="655394"/>
                </a:lnTo>
                <a:cubicBezTo>
                  <a:pt x="2352040" y="645234"/>
                  <a:pt x="2434638" y="642683"/>
                  <a:pt x="2514600" y="624914"/>
                </a:cubicBezTo>
                <a:lnTo>
                  <a:pt x="2651760" y="594434"/>
                </a:lnTo>
                <a:cubicBezTo>
                  <a:pt x="2672169" y="589724"/>
                  <a:pt x="2691985" y="582156"/>
                  <a:pt x="2712720" y="579194"/>
                </a:cubicBezTo>
                <a:cubicBezTo>
                  <a:pt x="2995343" y="538819"/>
                  <a:pt x="2731924" y="596484"/>
                  <a:pt x="3078480" y="533474"/>
                </a:cubicBezTo>
                <a:cubicBezTo>
                  <a:pt x="3119695" y="525980"/>
                  <a:pt x="3159760" y="513154"/>
                  <a:pt x="3200400" y="502994"/>
                </a:cubicBezTo>
                <a:cubicBezTo>
                  <a:pt x="3220720" y="497914"/>
                  <a:pt x="3242626" y="497121"/>
                  <a:pt x="3261360" y="487754"/>
                </a:cubicBezTo>
                <a:cubicBezTo>
                  <a:pt x="3281680" y="477594"/>
                  <a:pt x="3301048" y="465251"/>
                  <a:pt x="3322320" y="457274"/>
                </a:cubicBezTo>
                <a:cubicBezTo>
                  <a:pt x="3341932" y="449920"/>
                  <a:pt x="3363141" y="447788"/>
                  <a:pt x="3383280" y="442034"/>
                </a:cubicBezTo>
                <a:cubicBezTo>
                  <a:pt x="3398726" y="437621"/>
                  <a:pt x="3413613" y="431410"/>
                  <a:pt x="3429000" y="426794"/>
                </a:cubicBezTo>
                <a:cubicBezTo>
                  <a:pt x="3464423" y="416167"/>
                  <a:pt x="3500000" y="406045"/>
                  <a:pt x="3535680" y="396314"/>
                </a:cubicBezTo>
                <a:cubicBezTo>
                  <a:pt x="3599708" y="378852"/>
                  <a:pt x="3607849" y="383089"/>
                  <a:pt x="3672840" y="350594"/>
                </a:cubicBezTo>
                <a:cubicBezTo>
                  <a:pt x="3699334" y="337347"/>
                  <a:pt x="3722074" y="317131"/>
                  <a:pt x="3749040" y="304874"/>
                </a:cubicBezTo>
                <a:cubicBezTo>
                  <a:pt x="3778289" y="291579"/>
                  <a:pt x="3840480" y="274394"/>
                  <a:pt x="3840480" y="274394"/>
                </a:cubicBezTo>
                <a:cubicBezTo>
                  <a:pt x="3860800" y="259154"/>
                  <a:pt x="3879387" y="241276"/>
                  <a:pt x="3901440" y="228674"/>
                </a:cubicBezTo>
                <a:cubicBezTo>
                  <a:pt x="3924886" y="215276"/>
                  <a:pt x="3986525" y="206292"/>
                  <a:pt x="4008120" y="198194"/>
                </a:cubicBezTo>
                <a:cubicBezTo>
                  <a:pt x="4085744" y="169085"/>
                  <a:pt x="4049950" y="172606"/>
                  <a:pt x="4114800" y="137234"/>
                </a:cubicBezTo>
                <a:cubicBezTo>
                  <a:pt x="4240798" y="68508"/>
                  <a:pt x="4203049" y="83008"/>
                  <a:pt x="4312920" y="61034"/>
                </a:cubicBezTo>
                <a:cubicBezTo>
                  <a:pt x="4338320" y="45794"/>
                  <a:pt x="4361019" y="24681"/>
                  <a:pt x="4389120" y="15314"/>
                </a:cubicBezTo>
                <a:cubicBezTo>
                  <a:pt x="4423198" y="3955"/>
                  <a:pt x="4459886" y="-659"/>
                  <a:pt x="4495800" y="74"/>
                </a:cubicBezTo>
                <a:cubicBezTo>
                  <a:pt x="4709357" y="4432"/>
                  <a:pt x="4922520" y="20394"/>
                  <a:pt x="5135880" y="30554"/>
                </a:cubicBezTo>
                <a:cubicBezTo>
                  <a:pt x="5166360" y="40714"/>
                  <a:pt x="5200587" y="43212"/>
                  <a:pt x="5227320" y="61034"/>
                </a:cubicBezTo>
                <a:cubicBezTo>
                  <a:pt x="5242560" y="71194"/>
                  <a:pt x="5256302" y="84075"/>
                  <a:pt x="5273040" y="91514"/>
                </a:cubicBezTo>
                <a:cubicBezTo>
                  <a:pt x="5302400" y="104563"/>
                  <a:pt x="5337747" y="104172"/>
                  <a:pt x="5364480" y="121994"/>
                </a:cubicBezTo>
                <a:cubicBezTo>
                  <a:pt x="5473348" y="194572"/>
                  <a:pt x="5420381" y="174069"/>
                  <a:pt x="5516880" y="198194"/>
                </a:cubicBezTo>
                <a:cubicBezTo>
                  <a:pt x="5532120" y="208354"/>
                  <a:pt x="5545862" y="221235"/>
                  <a:pt x="5562600" y="228674"/>
                </a:cubicBezTo>
                <a:cubicBezTo>
                  <a:pt x="5591960" y="241723"/>
                  <a:pt x="5623560" y="248994"/>
                  <a:pt x="5654040" y="259154"/>
                </a:cubicBezTo>
                <a:cubicBezTo>
                  <a:pt x="5669280" y="264234"/>
                  <a:pt x="5684175" y="270498"/>
                  <a:pt x="5699760" y="274394"/>
                </a:cubicBezTo>
                <a:cubicBezTo>
                  <a:pt x="5720080" y="279474"/>
                  <a:pt x="5740658" y="283615"/>
                  <a:pt x="5760720" y="289634"/>
                </a:cubicBezTo>
                <a:cubicBezTo>
                  <a:pt x="5791494" y="298866"/>
                  <a:pt x="5822329" y="308182"/>
                  <a:pt x="5852160" y="320114"/>
                </a:cubicBezTo>
                <a:cubicBezTo>
                  <a:pt x="5877560" y="330274"/>
                  <a:pt x="5901967" y="343396"/>
                  <a:pt x="5928360" y="350594"/>
                </a:cubicBezTo>
                <a:cubicBezTo>
                  <a:pt x="6052167" y="384360"/>
                  <a:pt x="5981887" y="348116"/>
                  <a:pt x="6080760" y="381074"/>
                </a:cubicBezTo>
                <a:cubicBezTo>
                  <a:pt x="6122713" y="395058"/>
                  <a:pt x="6159876" y="416093"/>
                  <a:pt x="6202680" y="426794"/>
                </a:cubicBezTo>
                <a:cubicBezTo>
                  <a:pt x="6227810" y="433076"/>
                  <a:pt x="6253395" y="437400"/>
                  <a:pt x="6278880" y="442034"/>
                </a:cubicBezTo>
                <a:cubicBezTo>
                  <a:pt x="6386378" y="461579"/>
                  <a:pt x="6383254" y="458711"/>
                  <a:pt x="6507480" y="472514"/>
                </a:cubicBezTo>
                <a:cubicBezTo>
                  <a:pt x="6694139" y="565843"/>
                  <a:pt x="6518850" y="486464"/>
                  <a:pt x="6659880" y="533474"/>
                </a:cubicBezTo>
                <a:cubicBezTo>
                  <a:pt x="6685833" y="542125"/>
                  <a:pt x="6709540" y="557319"/>
                  <a:pt x="6736080" y="563954"/>
                </a:cubicBezTo>
                <a:cubicBezTo>
                  <a:pt x="6770929" y="572666"/>
                  <a:pt x="6807200" y="574114"/>
                  <a:pt x="6842760" y="579194"/>
                </a:cubicBezTo>
                <a:cubicBezTo>
                  <a:pt x="6858000" y="584274"/>
                  <a:pt x="6872507" y="592723"/>
                  <a:pt x="6888480" y="594434"/>
                </a:cubicBezTo>
                <a:cubicBezTo>
                  <a:pt x="7015161" y="608007"/>
                  <a:pt x="7269480" y="624914"/>
                  <a:pt x="7269480" y="624914"/>
                </a:cubicBezTo>
                <a:cubicBezTo>
                  <a:pt x="7317196" y="640819"/>
                  <a:pt x="7371209" y="661421"/>
                  <a:pt x="7421880" y="670634"/>
                </a:cubicBezTo>
                <a:cubicBezTo>
                  <a:pt x="7457222" y="677060"/>
                  <a:pt x="7493057" y="680412"/>
                  <a:pt x="7528560" y="685874"/>
                </a:cubicBezTo>
                <a:cubicBezTo>
                  <a:pt x="7559101" y="690573"/>
                  <a:pt x="7589168" y="699059"/>
                  <a:pt x="7620000" y="701114"/>
                </a:cubicBezTo>
                <a:cubicBezTo>
                  <a:pt x="7741756" y="709231"/>
                  <a:pt x="7863860" y="710813"/>
                  <a:pt x="7985760" y="716354"/>
                </a:cubicBezTo>
                <a:lnTo>
                  <a:pt x="8290560" y="731594"/>
                </a:lnTo>
                <a:lnTo>
                  <a:pt x="8412480" y="746834"/>
                </a:lnTo>
                <a:cubicBezTo>
                  <a:pt x="8480725" y="756583"/>
                  <a:pt x="8514482" y="764186"/>
                  <a:pt x="8580120" y="777314"/>
                </a:cubicBezTo>
                <a:lnTo>
                  <a:pt x="9342120" y="762074"/>
                </a:lnTo>
                <a:cubicBezTo>
                  <a:pt x="9403259" y="760102"/>
                  <a:pt x="9464009" y="751526"/>
                  <a:pt x="9525000" y="746834"/>
                </a:cubicBezTo>
                <a:cubicBezTo>
                  <a:pt x="9596091" y="741365"/>
                  <a:pt x="9667465" y="739190"/>
                  <a:pt x="9738360" y="731594"/>
                </a:cubicBezTo>
                <a:cubicBezTo>
                  <a:pt x="9809793" y="723940"/>
                  <a:pt x="9880713" y="712038"/>
                  <a:pt x="9951720" y="701114"/>
                </a:cubicBezTo>
                <a:cubicBezTo>
                  <a:pt x="10102253" y="677955"/>
                  <a:pt x="10098266" y="677901"/>
                  <a:pt x="10210800" y="655394"/>
                </a:cubicBezTo>
                <a:cubicBezTo>
                  <a:pt x="10231120" y="645234"/>
                  <a:pt x="10252035" y="636186"/>
                  <a:pt x="10271760" y="624914"/>
                </a:cubicBezTo>
                <a:cubicBezTo>
                  <a:pt x="10287663" y="615827"/>
                  <a:pt x="10300806" y="602013"/>
                  <a:pt x="10317480" y="594434"/>
                </a:cubicBezTo>
                <a:cubicBezTo>
                  <a:pt x="10356993" y="576473"/>
                  <a:pt x="10397916" y="561478"/>
                  <a:pt x="10439400" y="548714"/>
                </a:cubicBezTo>
                <a:cubicBezTo>
                  <a:pt x="10484613" y="534802"/>
                  <a:pt x="10520013" y="538888"/>
                  <a:pt x="10561320" y="518234"/>
                </a:cubicBezTo>
                <a:cubicBezTo>
                  <a:pt x="10577703" y="510043"/>
                  <a:pt x="10590205" y="494969"/>
                  <a:pt x="10607040" y="487754"/>
                </a:cubicBezTo>
                <a:cubicBezTo>
                  <a:pt x="10757053" y="423463"/>
                  <a:pt x="10576580" y="529108"/>
                  <a:pt x="10728960" y="442034"/>
                </a:cubicBezTo>
                <a:cubicBezTo>
                  <a:pt x="10744863" y="432947"/>
                  <a:pt x="10757773" y="418599"/>
                  <a:pt x="10774680" y="411554"/>
                </a:cubicBezTo>
                <a:cubicBezTo>
                  <a:pt x="10819166" y="393018"/>
                  <a:pt x="10866120" y="381074"/>
                  <a:pt x="10911840" y="365834"/>
                </a:cubicBezTo>
                <a:cubicBezTo>
                  <a:pt x="10927080" y="360754"/>
                  <a:pt x="10941808" y="353744"/>
                  <a:pt x="10957560" y="350594"/>
                </a:cubicBezTo>
                <a:cubicBezTo>
                  <a:pt x="11064060" y="329294"/>
                  <a:pt x="11008209" y="339612"/>
                  <a:pt x="11125200" y="320114"/>
                </a:cubicBezTo>
                <a:cubicBezTo>
                  <a:pt x="11145520" y="309954"/>
                  <a:pt x="11164607" y="296818"/>
                  <a:pt x="11186160" y="289634"/>
                </a:cubicBezTo>
                <a:cubicBezTo>
                  <a:pt x="11224067" y="276998"/>
                  <a:pt x="11338666" y="264677"/>
                  <a:pt x="11369040" y="259154"/>
                </a:cubicBezTo>
                <a:cubicBezTo>
                  <a:pt x="11389648" y="255407"/>
                  <a:pt x="11410388" y="251268"/>
                  <a:pt x="11430000" y="243914"/>
                </a:cubicBezTo>
                <a:cubicBezTo>
                  <a:pt x="11451272" y="235937"/>
                  <a:pt x="11468823" y="218542"/>
                  <a:pt x="11490960" y="213434"/>
                </a:cubicBezTo>
                <a:cubicBezTo>
                  <a:pt x="11535783" y="203090"/>
                  <a:pt x="11582400" y="203274"/>
                  <a:pt x="11628120" y="198194"/>
                </a:cubicBezTo>
                <a:cubicBezTo>
                  <a:pt x="11668760" y="188034"/>
                  <a:pt x="11709147" y="176801"/>
                  <a:pt x="11750040" y="167714"/>
                </a:cubicBezTo>
                <a:cubicBezTo>
                  <a:pt x="11800612" y="156476"/>
                  <a:pt x="11853292" y="153617"/>
                  <a:pt x="11902440" y="137234"/>
                </a:cubicBezTo>
                <a:cubicBezTo>
                  <a:pt x="11943090" y="123684"/>
                  <a:pt x="12008775" y="99191"/>
                  <a:pt x="12054840" y="91514"/>
                </a:cubicBezTo>
                <a:cubicBezTo>
                  <a:pt x="12202989" y="66823"/>
                  <a:pt x="12227682" y="76274"/>
                  <a:pt x="12405360" y="76274"/>
                </a:cubicBezTo>
              </a:path>
            </a:pathLst>
          </a:cu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66"/>
              </a:solidFill>
            </a:endParaRPr>
          </a:p>
        </p:txBody>
      </p:sp>
      <p:sp>
        <p:nvSpPr>
          <p:cNvPr id="7" name="Titre 1"/>
          <p:cNvSpPr txBox="1">
            <a:spLocks/>
          </p:cNvSpPr>
          <p:nvPr/>
        </p:nvSpPr>
        <p:spPr>
          <a:xfrm>
            <a:off x="1559496" y="0"/>
            <a:ext cx="10515600" cy="59575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4800" b="1" dirty="0" smtClean="0">
                <a:solidFill>
                  <a:schemeClr val="bg1"/>
                </a:solidFill>
              </a:rPr>
              <a:t>Enjeux</a:t>
            </a:r>
            <a:endParaRPr lang="fr-FR" sz="4800" b="1" dirty="0">
              <a:solidFill>
                <a:schemeClr val="bg1"/>
              </a:solidFill>
            </a:endParaRPr>
          </a:p>
        </p:txBody>
      </p:sp>
      <p:sp>
        <p:nvSpPr>
          <p:cNvPr id="9" name="ZoneTexte 8"/>
          <p:cNvSpPr txBox="1"/>
          <p:nvPr/>
        </p:nvSpPr>
        <p:spPr>
          <a:xfrm>
            <a:off x="8472264" y="980728"/>
            <a:ext cx="1800200" cy="1200329"/>
          </a:xfrm>
          <a:prstGeom prst="rect">
            <a:avLst/>
          </a:prstGeom>
          <a:solidFill>
            <a:schemeClr val="bg1"/>
          </a:solidFill>
          <a:ln>
            <a:solidFill>
              <a:schemeClr val="accent6"/>
            </a:solidFill>
          </a:ln>
        </p:spPr>
        <p:txBody>
          <a:bodyPr wrap="square" rtlCol="0">
            <a:spAutoFit/>
          </a:bodyPr>
          <a:lstStyle/>
          <a:p>
            <a:pPr algn="ctr"/>
            <a:r>
              <a:rPr lang="fr-FR" sz="2400" b="1" dirty="0" smtClean="0"/>
              <a:t>Poids: + de 15 milliards d’euros</a:t>
            </a:r>
          </a:p>
        </p:txBody>
      </p:sp>
      <p:sp>
        <p:nvSpPr>
          <p:cNvPr id="10" name="ZoneTexte 9"/>
          <p:cNvSpPr txBox="1"/>
          <p:nvPr/>
        </p:nvSpPr>
        <p:spPr>
          <a:xfrm>
            <a:off x="2063552" y="980728"/>
            <a:ext cx="2088232" cy="1200329"/>
          </a:xfrm>
          <a:prstGeom prst="rect">
            <a:avLst/>
          </a:prstGeom>
          <a:solidFill>
            <a:schemeClr val="bg1"/>
          </a:solidFill>
          <a:ln>
            <a:solidFill>
              <a:schemeClr val="accent5"/>
            </a:solidFill>
          </a:ln>
        </p:spPr>
        <p:txBody>
          <a:bodyPr wrap="square" rtlCol="0">
            <a:spAutoFit/>
          </a:bodyPr>
          <a:lstStyle/>
          <a:p>
            <a:pPr algn="ctr"/>
            <a:r>
              <a:rPr lang="fr-FR" sz="2400" b="1" dirty="0" smtClean="0"/>
              <a:t>+ de 1100 constructeurs et promoteurs</a:t>
            </a:r>
            <a:endParaRPr lang="fr-FR" sz="2400" b="1" dirty="0"/>
          </a:p>
        </p:txBody>
      </p:sp>
      <p:sp>
        <p:nvSpPr>
          <p:cNvPr id="2" name="Rectangle 1"/>
          <p:cNvSpPr/>
          <p:nvPr/>
        </p:nvSpPr>
        <p:spPr>
          <a:xfrm>
            <a:off x="5447928" y="980728"/>
            <a:ext cx="1512168" cy="1015663"/>
          </a:xfrm>
          <a:prstGeom prst="rect">
            <a:avLst/>
          </a:prstGeom>
          <a:solidFill>
            <a:schemeClr val="bg1"/>
          </a:solidFill>
          <a:ln>
            <a:solidFill>
              <a:srgbClr val="FF0066"/>
            </a:solidFill>
          </a:ln>
        </p:spPr>
        <p:txBody>
          <a:bodyPr wrap="square">
            <a:spAutoFit/>
          </a:bodyPr>
          <a:lstStyle/>
          <a:p>
            <a:pPr algn="ctr"/>
            <a:r>
              <a:rPr lang="fr-FR" sz="2000" b="1" dirty="0"/>
              <a:t>120 000 </a:t>
            </a:r>
            <a:endParaRPr lang="fr-FR" sz="2000" b="1" dirty="0" smtClean="0"/>
          </a:p>
          <a:p>
            <a:pPr algn="ctr"/>
            <a:r>
              <a:rPr lang="fr-FR" sz="2000" b="1" dirty="0" smtClean="0"/>
              <a:t>Unités</a:t>
            </a:r>
          </a:p>
          <a:p>
            <a:endParaRPr lang="fr-FR" sz="2000" b="1" dirty="0" smtClean="0"/>
          </a:p>
        </p:txBody>
      </p:sp>
      <p:sp>
        <p:nvSpPr>
          <p:cNvPr id="3" name="ZoneTexte 2"/>
          <p:cNvSpPr txBox="1"/>
          <p:nvPr/>
        </p:nvSpPr>
        <p:spPr>
          <a:xfrm>
            <a:off x="263352" y="2492896"/>
            <a:ext cx="11928648" cy="2677656"/>
          </a:xfrm>
          <a:prstGeom prst="rect">
            <a:avLst/>
          </a:prstGeom>
          <a:noFill/>
        </p:spPr>
        <p:txBody>
          <a:bodyPr wrap="square" rtlCol="0">
            <a:spAutoFit/>
          </a:bodyPr>
          <a:lstStyle/>
          <a:p>
            <a:r>
              <a:rPr lang="fr-FR" sz="2400" b="1" dirty="0" smtClean="0"/>
              <a:t>4 bonnes raisons pour le CSF d’intervenir sur ce marché : </a:t>
            </a:r>
          </a:p>
          <a:p>
            <a:pPr marL="742950" lvl="1" indent="-285750">
              <a:buFont typeface="Wingdings" panose="05000000000000000000" pitchFamily="2" charset="2"/>
              <a:buChar char="ü"/>
            </a:pPr>
            <a:endParaRPr lang="fr-FR" sz="2400" dirty="0" smtClean="0"/>
          </a:p>
          <a:p>
            <a:pPr marL="742950" lvl="1" indent="-285750">
              <a:buFont typeface="Wingdings" panose="05000000000000000000" pitchFamily="2" charset="2"/>
              <a:buChar char="ü"/>
            </a:pPr>
            <a:r>
              <a:rPr lang="fr-FR" sz="2400" dirty="0"/>
              <a:t>S</a:t>
            </a:r>
            <a:r>
              <a:rPr lang="fr-FR" sz="2400" dirty="0" smtClean="0"/>
              <a:t>uppression </a:t>
            </a:r>
            <a:r>
              <a:rPr lang="fr-FR" sz="2400" dirty="0"/>
              <a:t>des APL </a:t>
            </a:r>
            <a:r>
              <a:rPr lang="fr-FR" sz="2400" dirty="0" smtClean="0"/>
              <a:t>Accession +  réduction </a:t>
            </a:r>
            <a:r>
              <a:rPr lang="fr-FR" sz="2400" dirty="0"/>
              <a:t>du Prêt à taux zéro (PTZ) en zones B2 et </a:t>
            </a:r>
            <a:r>
              <a:rPr lang="fr-FR" sz="2400" dirty="0" smtClean="0"/>
              <a:t>C </a:t>
            </a:r>
          </a:p>
          <a:p>
            <a:pPr lvl="1"/>
            <a:r>
              <a:rPr lang="fr-FR" sz="2400" dirty="0" smtClean="0"/>
              <a:t>= Les constructeurs ont besoin d’être performants </a:t>
            </a:r>
          </a:p>
          <a:p>
            <a:pPr marL="800100" lvl="1" indent="-342900">
              <a:buFont typeface="Wingdings" panose="05000000000000000000" pitchFamily="2" charset="2"/>
              <a:buChar char="ü"/>
            </a:pPr>
            <a:r>
              <a:rPr lang="fr-FR" sz="2400" dirty="0" smtClean="0"/>
              <a:t>Un marché d’envergure et des connexions pertinentes avec nos métiers et partenaires</a:t>
            </a:r>
          </a:p>
          <a:p>
            <a:pPr marL="800100" lvl="1" indent="-342900">
              <a:buFont typeface="Wingdings" panose="05000000000000000000" pitchFamily="2" charset="2"/>
              <a:buChar char="ü"/>
            </a:pPr>
            <a:r>
              <a:rPr lang="fr-FR" sz="2400" dirty="0" smtClean="0"/>
              <a:t>Certaines régions ont moins de logement sociaux que d’autre = équilibre la balance</a:t>
            </a:r>
          </a:p>
          <a:p>
            <a:pPr marL="742950" lvl="1" indent="-285750">
              <a:buFont typeface="Wingdings" panose="05000000000000000000" pitchFamily="2" charset="2"/>
              <a:buChar char="ü"/>
            </a:pPr>
            <a:r>
              <a:rPr lang="fr-FR" sz="2400" dirty="0" smtClean="0"/>
              <a:t>Profil acquéreurs cohérents</a:t>
            </a:r>
          </a:p>
        </p:txBody>
      </p:sp>
      <p:sp>
        <p:nvSpPr>
          <p:cNvPr id="4" name="ZoneTexte 3"/>
          <p:cNvSpPr txBox="1"/>
          <p:nvPr/>
        </p:nvSpPr>
        <p:spPr>
          <a:xfrm>
            <a:off x="335360" y="5445224"/>
            <a:ext cx="11856640" cy="954107"/>
          </a:xfrm>
          <a:prstGeom prst="rect">
            <a:avLst/>
          </a:prstGeom>
          <a:noFill/>
        </p:spPr>
        <p:txBody>
          <a:bodyPr wrap="square" rtlCol="0">
            <a:spAutoFit/>
          </a:bodyPr>
          <a:lstStyle/>
          <a:p>
            <a:r>
              <a:rPr lang="fr-FR" sz="2800" dirty="0" smtClean="0">
                <a:solidFill>
                  <a:srgbClr val="FF0066"/>
                </a:solidFill>
              </a:rPr>
              <a:t>Avec le PTZ CSF ACCESSION, notre expertise, nos profils d’acquéreurs et notre lien avec la fonction publique, sont une multitudes de réponses. </a:t>
            </a:r>
            <a:endParaRPr lang="fr-FR" sz="2800" dirty="0">
              <a:solidFill>
                <a:srgbClr val="FF0066"/>
              </a:solidFill>
            </a:endParaRPr>
          </a:p>
        </p:txBody>
      </p:sp>
      <p:pic>
        <p:nvPicPr>
          <p:cNvPr id="2050" name="Picture 2" descr="\\Srv-ad-fic\dir-dev\Pôle Prescription\9- IMAGES UTILES\conseiller-CSF-doigtpointé.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6520" y="1484784"/>
            <a:ext cx="1108122" cy="176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7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7025805-084C-4CAB-B3F4-8FD6F7544CE2}" type="datetime1">
              <a:rPr lang="fr-FR" smtClean="0"/>
              <a:t>28/02/2020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B9CD81-29C0-4EC7-8526-43AF37126EA4}" type="slidenum">
              <a:rPr lang="fr-FR" smtClean="0"/>
              <a:t>20</a:t>
            </a:fld>
            <a:endParaRPr lang="fr-FR"/>
          </a:p>
        </p:txBody>
      </p:sp>
      <p:grpSp>
        <p:nvGrpSpPr>
          <p:cNvPr id="7" name="Groupe 6"/>
          <p:cNvGrpSpPr/>
          <p:nvPr/>
        </p:nvGrpSpPr>
        <p:grpSpPr>
          <a:xfrm>
            <a:off x="3359696" y="2204864"/>
            <a:ext cx="5405120" cy="1505029"/>
            <a:chOff x="1737697" y="2526"/>
            <a:chExt cx="5405120" cy="1505029"/>
          </a:xfrm>
        </p:grpSpPr>
        <p:sp>
          <p:nvSpPr>
            <p:cNvPr id="9" name="Pentagone 8"/>
            <p:cNvSpPr/>
            <p:nvPr/>
          </p:nvSpPr>
          <p:spPr>
            <a:xfrm rot="10800000">
              <a:off x="1737697" y="2526"/>
              <a:ext cx="5405120" cy="1505029"/>
            </a:xfrm>
            <a:prstGeom prst="homePlat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Pentagone 4"/>
            <p:cNvSpPr/>
            <p:nvPr/>
          </p:nvSpPr>
          <p:spPr>
            <a:xfrm rot="21600000">
              <a:off x="2113954" y="2526"/>
              <a:ext cx="5028863" cy="1505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3676" tIns="160020" rIns="298704" bIns="160020" numCol="1" spcCol="1270" anchor="ctr" anchorCtr="0">
              <a:noAutofit/>
            </a:bodyPr>
            <a:lstStyle/>
            <a:p>
              <a:pPr lvl="0" algn="ctr" defTabSz="1866900">
                <a:lnSpc>
                  <a:spcPct val="90000"/>
                </a:lnSpc>
                <a:spcBef>
                  <a:spcPct val="0"/>
                </a:spcBef>
                <a:spcAft>
                  <a:spcPct val="35000"/>
                </a:spcAft>
              </a:pPr>
              <a:r>
                <a:rPr lang="fr-FR" sz="4200" kern="1200" dirty="0" smtClean="0"/>
                <a:t>Calcul du coû</a:t>
              </a:r>
              <a:r>
                <a:rPr lang="fr-FR" sz="4200" dirty="0" smtClean="0"/>
                <a:t>t </a:t>
              </a:r>
              <a:r>
                <a:rPr lang="fr-FR" sz="4200" kern="1200" dirty="0" smtClean="0"/>
                <a:t> global du projet</a:t>
              </a:r>
              <a:endParaRPr lang="fr-FR" sz="4200" kern="1200" dirty="0"/>
            </a:p>
          </p:txBody>
        </p:sp>
      </p:grpSp>
      <p:sp>
        <p:nvSpPr>
          <p:cNvPr id="8" name="Ellipse 7"/>
          <p:cNvSpPr/>
          <p:nvPr/>
        </p:nvSpPr>
        <p:spPr>
          <a:xfrm>
            <a:off x="2607181" y="2204864"/>
            <a:ext cx="1505029" cy="1505029"/>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1" name="ZoneTexte 10"/>
          <p:cNvSpPr txBox="1"/>
          <p:nvPr/>
        </p:nvSpPr>
        <p:spPr>
          <a:xfrm>
            <a:off x="4079776" y="3861048"/>
            <a:ext cx="7416824" cy="1015663"/>
          </a:xfrm>
          <a:prstGeom prst="rect">
            <a:avLst/>
          </a:prstGeom>
          <a:noFill/>
        </p:spPr>
        <p:txBody>
          <a:bodyPr wrap="square" rtlCol="0">
            <a:spAutoFit/>
          </a:bodyPr>
          <a:lstStyle/>
          <a:p>
            <a:pPr marL="285750" indent="-285750">
              <a:buFont typeface="Wingdings" panose="05000000000000000000" pitchFamily="2" charset="2"/>
              <a:buChar char="ü"/>
            </a:pPr>
            <a:r>
              <a:rPr lang="fr-FR" sz="2000" b="1" dirty="0" smtClean="0">
                <a:solidFill>
                  <a:schemeClr val="accent2"/>
                </a:solidFill>
              </a:rPr>
              <a:t>Comment calculer le bon montant ? </a:t>
            </a:r>
          </a:p>
          <a:p>
            <a:pPr marL="285750" indent="-285750">
              <a:buFont typeface="Wingdings" panose="05000000000000000000" pitchFamily="2" charset="2"/>
              <a:buChar char="ü"/>
            </a:pPr>
            <a:r>
              <a:rPr lang="fr-FR" sz="2000" b="1" dirty="0" smtClean="0">
                <a:solidFill>
                  <a:schemeClr val="accent2"/>
                </a:solidFill>
              </a:rPr>
              <a:t>Quelle méthodologie ?</a:t>
            </a:r>
          </a:p>
          <a:p>
            <a:pPr marL="285750" indent="-285750">
              <a:buFont typeface="Wingdings" panose="05000000000000000000" pitchFamily="2" charset="2"/>
              <a:buChar char="ü"/>
            </a:pPr>
            <a:r>
              <a:rPr lang="fr-FR" sz="2000" b="1" dirty="0" smtClean="0">
                <a:solidFill>
                  <a:schemeClr val="accent2"/>
                </a:solidFill>
              </a:rPr>
              <a:t>Quels sont les outils à ma disposition ?</a:t>
            </a:r>
            <a:endParaRPr lang="fr-FR" sz="2000" b="1" dirty="0">
              <a:solidFill>
                <a:schemeClr val="accent2"/>
              </a:solidFill>
            </a:endParaRPr>
          </a:p>
        </p:txBody>
      </p:sp>
    </p:spTree>
    <p:extLst>
      <p:ext uri="{BB962C8B-B14F-4D97-AF65-F5344CB8AC3E}">
        <p14:creationId xmlns:p14="http://schemas.microsoft.com/office/powerpoint/2010/main" val="2000658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734DD75-9FAD-4018-8311-001697E172D0}" type="datetime1">
              <a:rPr lang="fr-FR" smtClean="0"/>
              <a:t>28/02/2020</a:t>
            </a:fld>
            <a:endParaRPr lang="fr-FR" dirty="0"/>
          </a:p>
        </p:txBody>
      </p:sp>
      <p:sp>
        <p:nvSpPr>
          <p:cNvPr id="5" name="Espace réservé du pied de page 4"/>
          <p:cNvSpPr>
            <a:spLocks noGrp="1"/>
          </p:cNvSpPr>
          <p:nvPr>
            <p:ph type="ftr" sz="quarter" idx="11"/>
          </p:nvPr>
        </p:nvSpPr>
        <p:spPr>
          <a:xfrm>
            <a:off x="4151784" y="6482923"/>
            <a:ext cx="3860800" cy="365125"/>
          </a:xfrm>
        </p:spPr>
        <p:txBody>
          <a:bodyPr/>
          <a:lstStyle/>
          <a:p>
            <a:endParaRPr lang="fr-FR" dirty="0"/>
          </a:p>
        </p:txBody>
      </p:sp>
      <p:sp>
        <p:nvSpPr>
          <p:cNvPr id="6" name="Espace réservé du numéro de diapositive 5"/>
          <p:cNvSpPr>
            <a:spLocks noGrp="1"/>
          </p:cNvSpPr>
          <p:nvPr>
            <p:ph type="sldNum" sz="quarter" idx="12"/>
          </p:nvPr>
        </p:nvSpPr>
        <p:spPr>
          <a:xfrm>
            <a:off x="8760296" y="6492875"/>
            <a:ext cx="2844800" cy="365125"/>
          </a:xfrm>
        </p:spPr>
        <p:txBody>
          <a:bodyPr/>
          <a:lstStyle/>
          <a:p>
            <a:fld id="{F5B9CD81-29C0-4EC7-8526-43AF37126EA4}" type="slidenum">
              <a:rPr lang="fr-FR" smtClean="0"/>
              <a:t>21</a:t>
            </a:fld>
            <a:endParaRPr lang="fr-FR" dirty="0"/>
          </a:p>
        </p:txBody>
      </p:sp>
      <p:sp>
        <p:nvSpPr>
          <p:cNvPr id="7" name="ZoneTexte 6"/>
          <p:cNvSpPr txBox="1"/>
          <p:nvPr/>
        </p:nvSpPr>
        <p:spPr>
          <a:xfrm>
            <a:off x="1631504" y="116632"/>
            <a:ext cx="6696744" cy="861774"/>
          </a:xfrm>
          <a:prstGeom prst="rect">
            <a:avLst/>
          </a:prstGeom>
          <a:noFill/>
        </p:spPr>
        <p:txBody>
          <a:bodyPr wrap="square" rtlCol="0">
            <a:spAutoFit/>
          </a:bodyPr>
          <a:lstStyle/>
          <a:p>
            <a:r>
              <a:rPr lang="fr-FR" sz="3200" dirty="0" smtClean="0">
                <a:solidFill>
                  <a:schemeClr val="bg1"/>
                </a:solidFill>
              </a:rPr>
              <a:t>Raisonnement</a:t>
            </a:r>
          </a:p>
          <a:p>
            <a:endParaRPr lang="fr-FR" dirty="0"/>
          </a:p>
        </p:txBody>
      </p:sp>
      <p:sp>
        <p:nvSpPr>
          <p:cNvPr id="10" name="ZoneTexte 9"/>
          <p:cNvSpPr txBox="1"/>
          <p:nvPr/>
        </p:nvSpPr>
        <p:spPr>
          <a:xfrm>
            <a:off x="1703512" y="836712"/>
            <a:ext cx="6552728" cy="954107"/>
          </a:xfrm>
          <a:prstGeom prst="rect">
            <a:avLst/>
          </a:prstGeom>
          <a:noFill/>
        </p:spPr>
        <p:txBody>
          <a:bodyPr wrap="square" rtlCol="0">
            <a:spAutoFit/>
          </a:bodyPr>
          <a:lstStyle/>
          <a:p>
            <a:r>
              <a:rPr lang="fr-FR" sz="2800" b="1" dirty="0" smtClean="0">
                <a:solidFill>
                  <a:schemeClr val="accent5">
                    <a:lumMod val="75000"/>
                  </a:schemeClr>
                </a:solidFill>
              </a:rPr>
              <a:t>« De quoi avez-vous besoin pour </a:t>
            </a:r>
          </a:p>
          <a:p>
            <a:r>
              <a:rPr lang="fr-FR" sz="2800" b="1" dirty="0" smtClean="0">
                <a:solidFill>
                  <a:schemeClr val="accent5">
                    <a:lumMod val="75000"/>
                  </a:schemeClr>
                </a:solidFill>
              </a:rPr>
              <a:t>rentrer dans votre nouveau logement ? »</a:t>
            </a:r>
            <a:endParaRPr lang="fr-FR" sz="2800" b="1" dirty="0">
              <a:solidFill>
                <a:schemeClr val="accent5">
                  <a:lumMod val="75000"/>
                </a:schemeClr>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75816346"/>
              </p:ext>
            </p:extLst>
          </p:nvPr>
        </p:nvGraphicFramePr>
        <p:xfrm>
          <a:off x="263352" y="2132856"/>
          <a:ext cx="11665296" cy="3931920"/>
        </p:xfrm>
        <a:graphic>
          <a:graphicData uri="http://schemas.openxmlformats.org/drawingml/2006/table">
            <a:tbl>
              <a:tblPr firstRow="1" bandRow="1">
                <a:tableStyleId>{93296810-A885-4BE3-A3E7-6D5BEEA58F35}</a:tableStyleId>
              </a:tblPr>
              <a:tblGrid>
                <a:gridCol w="5832648"/>
                <a:gridCol w="5832648"/>
              </a:tblGrid>
              <a:tr h="370840">
                <a:tc>
                  <a:txBody>
                    <a:bodyPr/>
                    <a:lstStyle/>
                    <a:p>
                      <a:pPr algn="ctr"/>
                      <a:r>
                        <a:rPr lang="fr-FR" sz="2400" dirty="0" smtClean="0"/>
                        <a:t>BESOINS</a:t>
                      </a:r>
                      <a:endParaRPr lang="fr-FR"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dirty="0" smtClean="0"/>
                        <a:t>REPONSES</a:t>
                      </a:r>
                    </a:p>
                  </a:txBody>
                  <a:tcPr/>
                </a:tc>
              </a:tr>
              <a:tr h="370840">
                <a:tc>
                  <a:txBody>
                    <a:bodyPr/>
                    <a:lstStyle/>
                    <a:p>
                      <a:pPr algn="ctr"/>
                      <a:r>
                        <a:rPr lang="fr-FR" sz="2400" dirty="0" smtClean="0"/>
                        <a:t>Achat terrain</a:t>
                      </a:r>
                    </a:p>
                    <a:p>
                      <a:pPr algn="ctr"/>
                      <a:r>
                        <a:rPr lang="fr-FR" sz="2400" dirty="0" smtClean="0"/>
                        <a:t>Frais</a:t>
                      </a:r>
                      <a:r>
                        <a:rPr lang="fr-FR" sz="2400" baseline="0" dirty="0" smtClean="0"/>
                        <a:t> agence </a:t>
                      </a:r>
                      <a:r>
                        <a:rPr lang="fr-FR" sz="2400" i="1" baseline="0" dirty="0" smtClean="0"/>
                        <a:t>(éventuellement)</a:t>
                      </a:r>
                    </a:p>
                    <a:p>
                      <a:pPr algn="ctr"/>
                      <a:r>
                        <a:rPr lang="fr-FR" sz="2400" baseline="0" dirty="0" smtClean="0"/>
                        <a:t>Frais notaire</a:t>
                      </a:r>
                    </a:p>
                    <a:p>
                      <a:pPr algn="ctr"/>
                      <a:r>
                        <a:rPr lang="fr-FR" sz="2400" baseline="0" dirty="0" smtClean="0"/>
                        <a:t>Prix convenu CCMI</a:t>
                      </a:r>
                    </a:p>
                    <a:p>
                      <a:pPr algn="ctr"/>
                      <a:r>
                        <a:rPr lang="fr-FR" sz="2400" baseline="0" dirty="0" smtClean="0"/>
                        <a:t>Travaux réservés </a:t>
                      </a:r>
                      <a:r>
                        <a:rPr lang="fr-FR" sz="1600" i="1" baseline="0" dirty="0" smtClean="0"/>
                        <a:t>(Non compris / confère Notice descriptive)</a:t>
                      </a:r>
                    </a:p>
                    <a:p>
                      <a:pPr algn="ctr"/>
                      <a:r>
                        <a:rPr lang="fr-FR" sz="2400" baseline="0" dirty="0" smtClean="0"/>
                        <a:t>Raccordements (EDF/ EAU/GAZ/TOTAL) </a:t>
                      </a:r>
                    </a:p>
                    <a:p>
                      <a:pPr algn="ctr"/>
                      <a:r>
                        <a:rPr lang="fr-FR" sz="2400" baseline="0" dirty="0" smtClean="0"/>
                        <a:t>Frais de garantie</a:t>
                      </a:r>
                    </a:p>
                    <a:p>
                      <a:pPr algn="ctr"/>
                      <a:r>
                        <a:rPr lang="fr-FR" sz="2400" baseline="0" dirty="0" smtClean="0"/>
                        <a:t>Frais de dossier </a:t>
                      </a:r>
                      <a:endParaRPr lang="fr-FR" sz="2400" dirty="0"/>
                    </a:p>
                  </a:txBody>
                  <a:tcPr/>
                </a:tc>
                <a:tc>
                  <a:txBody>
                    <a:bodyPr/>
                    <a:lstStyle/>
                    <a:p>
                      <a:r>
                        <a:rPr lang="fr-FR" sz="2400" dirty="0" smtClean="0"/>
                        <a:t>Apport éventuel</a:t>
                      </a:r>
                    </a:p>
                    <a:p>
                      <a:endParaRPr lang="fr-FR" dirty="0" smtClean="0"/>
                    </a:p>
                    <a:p>
                      <a:pPr algn="ctr"/>
                      <a:r>
                        <a:rPr lang="fr-FR" sz="2400" b="1" dirty="0" smtClean="0"/>
                        <a:t>MONTANT GLOBAL DU PRÊT </a:t>
                      </a:r>
                    </a:p>
                  </a:txBody>
                  <a:tcPr/>
                </a:tc>
              </a:tr>
              <a:tr h="370840">
                <a:tc>
                  <a:txBody>
                    <a:bodyPr/>
                    <a:lstStyle/>
                    <a:p>
                      <a:pPr algn="ctr"/>
                      <a:r>
                        <a:rPr lang="fr-FR" sz="2400" b="1" dirty="0" smtClean="0">
                          <a:solidFill>
                            <a:schemeClr val="accent6">
                              <a:lumMod val="50000"/>
                            </a:schemeClr>
                          </a:solidFill>
                        </a:rPr>
                        <a:t>TOTAL</a:t>
                      </a:r>
                      <a:endParaRPr lang="fr-FR" sz="2400" b="1" dirty="0">
                        <a:solidFill>
                          <a:schemeClr val="accent6">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dirty="0" smtClean="0">
                          <a:solidFill>
                            <a:schemeClr val="accent6">
                              <a:lumMod val="50000"/>
                            </a:schemeClr>
                          </a:solidFill>
                        </a:rPr>
                        <a:t>TOTAL</a:t>
                      </a:r>
                    </a:p>
                  </a:txBody>
                  <a:tcPr/>
                </a:tc>
              </a:tr>
            </a:tbl>
          </a:graphicData>
        </a:graphic>
      </p:graphicFrame>
      <p:grpSp>
        <p:nvGrpSpPr>
          <p:cNvPr id="1031" name="Groupe 1030"/>
          <p:cNvGrpSpPr/>
          <p:nvPr/>
        </p:nvGrpSpPr>
        <p:grpSpPr>
          <a:xfrm>
            <a:off x="6168008" y="3861048"/>
            <a:ext cx="5688632" cy="1200329"/>
            <a:chOff x="6168008" y="4653136"/>
            <a:chExt cx="5688632" cy="1200329"/>
          </a:xfrm>
        </p:grpSpPr>
        <p:sp>
          <p:nvSpPr>
            <p:cNvPr id="12" name="ZoneTexte 11"/>
            <p:cNvSpPr txBox="1"/>
            <p:nvPr/>
          </p:nvSpPr>
          <p:spPr>
            <a:xfrm>
              <a:off x="6168008" y="4653136"/>
              <a:ext cx="1296144" cy="1200329"/>
            </a:xfrm>
            <a:prstGeom prst="rect">
              <a:avLst/>
            </a:prstGeom>
            <a:solidFill>
              <a:schemeClr val="accent2"/>
            </a:solidFill>
          </p:spPr>
          <p:txBody>
            <a:bodyPr wrap="square" rtlCol="0">
              <a:spAutoFit/>
            </a:bodyPr>
            <a:lstStyle/>
            <a:p>
              <a:pPr algn="ctr"/>
              <a:r>
                <a:rPr lang="fr-FR" sz="2400" dirty="0" smtClean="0"/>
                <a:t>Prêt </a:t>
              </a:r>
            </a:p>
            <a:p>
              <a:pPr algn="ctr"/>
              <a:r>
                <a:rPr lang="fr-FR" sz="2400" dirty="0" smtClean="0"/>
                <a:t>Principal</a:t>
              </a:r>
            </a:p>
            <a:p>
              <a:pPr algn="ctr"/>
              <a:r>
                <a:rPr lang="fr-FR" sz="2400" dirty="0" smtClean="0"/>
                <a:t> </a:t>
              </a:r>
              <a:endParaRPr lang="fr-FR" sz="2400" dirty="0"/>
            </a:p>
          </p:txBody>
        </p:sp>
        <p:sp>
          <p:nvSpPr>
            <p:cNvPr id="14" name="ZoneTexte 13"/>
            <p:cNvSpPr txBox="1"/>
            <p:nvPr/>
          </p:nvSpPr>
          <p:spPr>
            <a:xfrm>
              <a:off x="7536160" y="4653136"/>
              <a:ext cx="864096" cy="1200329"/>
            </a:xfrm>
            <a:prstGeom prst="rect">
              <a:avLst/>
            </a:prstGeom>
            <a:solidFill>
              <a:schemeClr val="accent6"/>
            </a:solidFill>
          </p:spPr>
          <p:txBody>
            <a:bodyPr wrap="square" rtlCol="0">
              <a:spAutoFit/>
            </a:bodyPr>
            <a:lstStyle/>
            <a:p>
              <a:r>
                <a:rPr lang="fr-FR" sz="2400" dirty="0" smtClean="0"/>
                <a:t>PTZ+</a:t>
              </a:r>
            </a:p>
            <a:p>
              <a:endParaRPr lang="fr-FR" sz="2400" dirty="0"/>
            </a:p>
            <a:p>
              <a:endParaRPr lang="fr-FR" sz="2400" dirty="0"/>
            </a:p>
          </p:txBody>
        </p:sp>
        <p:sp>
          <p:nvSpPr>
            <p:cNvPr id="15" name="ZoneTexte 14"/>
            <p:cNvSpPr txBox="1"/>
            <p:nvPr/>
          </p:nvSpPr>
          <p:spPr>
            <a:xfrm>
              <a:off x="8472264" y="4653136"/>
              <a:ext cx="1656184" cy="1200329"/>
            </a:xfrm>
            <a:prstGeom prst="rect">
              <a:avLst/>
            </a:prstGeom>
            <a:solidFill>
              <a:schemeClr val="accent1"/>
            </a:solidFill>
          </p:spPr>
          <p:txBody>
            <a:bodyPr wrap="square" rtlCol="0">
              <a:spAutoFit/>
            </a:bodyPr>
            <a:lstStyle/>
            <a:p>
              <a:pPr algn="ctr"/>
              <a:r>
                <a:rPr lang="fr-FR" sz="2400" dirty="0" smtClean="0"/>
                <a:t>PTZ ACCESSION</a:t>
              </a:r>
            </a:p>
            <a:p>
              <a:pPr algn="ctr"/>
              <a:r>
                <a:rPr lang="fr-FR" sz="2400" dirty="0" smtClean="0"/>
                <a:t>CSF</a:t>
              </a:r>
              <a:endParaRPr lang="fr-FR" sz="2400" dirty="0"/>
            </a:p>
          </p:txBody>
        </p:sp>
        <p:sp>
          <p:nvSpPr>
            <p:cNvPr id="16" name="ZoneTexte 15"/>
            <p:cNvSpPr txBox="1"/>
            <p:nvPr/>
          </p:nvSpPr>
          <p:spPr>
            <a:xfrm>
              <a:off x="10200456" y="4653136"/>
              <a:ext cx="1656184" cy="1200329"/>
            </a:xfrm>
            <a:prstGeom prst="rect">
              <a:avLst/>
            </a:prstGeom>
            <a:solidFill>
              <a:schemeClr val="accent3"/>
            </a:solidFill>
          </p:spPr>
          <p:txBody>
            <a:bodyPr wrap="square" rtlCol="0">
              <a:spAutoFit/>
            </a:bodyPr>
            <a:lstStyle/>
            <a:p>
              <a:r>
                <a:rPr lang="fr-FR" sz="2400" dirty="0" smtClean="0"/>
                <a:t>Prêt employeur</a:t>
              </a:r>
            </a:p>
            <a:p>
              <a:endParaRPr lang="fr-FR" sz="2400" dirty="0"/>
            </a:p>
          </p:txBody>
        </p:sp>
      </p:grpSp>
      <p:pic>
        <p:nvPicPr>
          <p:cNvPr id="3074" name="Picture 2" descr="Résultat de recherche d'images pour &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920" y="5085184"/>
            <a:ext cx="1492425" cy="14924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clé logement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6240" y="620688"/>
            <a:ext cx="2016224" cy="145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307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734DD75-9FAD-4018-8311-001697E172D0}" type="datetime1">
              <a:rPr lang="fr-FR" smtClean="0"/>
              <a:t>28/02/2020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B9CD81-29C0-4EC7-8526-43AF37126EA4}" type="slidenum">
              <a:rPr lang="fr-FR" smtClean="0"/>
              <a:t>22</a:t>
            </a:fld>
            <a:endParaRPr lang="fr-FR"/>
          </a:p>
        </p:txBody>
      </p:sp>
      <p:sp>
        <p:nvSpPr>
          <p:cNvPr id="7" name="ZoneTexte 6"/>
          <p:cNvSpPr txBox="1"/>
          <p:nvPr/>
        </p:nvSpPr>
        <p:spPr>
          <a:xfrm>
            <a:off x="1631504" y="116632"/>
            <a:ext cx="6696744" cy="800219"/>
          </a:xfrm>
          <a:prstGeom prst="rect">
            <a:avLst/>
          </a:prstGeom>
          <a:noFill/>
        </p:spPr>
        <p:txBody>
          <a:bodyPr wrap="square" rtlCol="0">
            <a:spAutoFit/>
          </a:bodyPr>
          <a:lstStyle/>
          <a:p>
            <a:r>
              <a:rPr lang="fr-FR" sz="2800" b="1" dirty="0" smtClean="0">
                <a:solidFill>
                  <a:schemeClr val="bg1"/>
                </a:solidFill>
              </a:rPr>
              <a:t>METHODOLOGIE</a:t>
            </a:r>
            <a:r>
              <a:rPr lang="fr-FR" sz="2800" dirty="0" smtClean="0">
                <a:solidFill>
                  <a:schemeClr val="bg1"/>
                </a:solidFill>
              </a:rPr>
              <a:t> </a:t>
            </a:r>
          </a:p>
          <a:p>
            <a:endParaRPr lang="fr-FR" dirty="0"/>
          </a:p>
        </p:txBody>
      </p:sp>
      <p:sp>
        <p:nvSpPr>
          <p:cNvPr id="10" name="Rectangle 9"/>
          <p:cNvSpPr/>
          <p:nvPr/>
        </p:nvSpPr>
        <p:spPr>
          <a:xfrm>
            <a:off x="983432" y="2204864"/>
            <a:ext cx="5544616" cy="100811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accent2">
                    <a:lumMod val="75000"/>
                  </a:schemeClr>
                </a:solidFill>
              </a:rPr>
              <a:t>Premier rendez-vous PID sans signature du CCMI</a:t>
            </a:r>
          </a:p>
          <a:p>
            <a:pPr algn="ctr"/>
            <a:r>
              <a:rPr lang="fr-FR" b="1" dirty="0" smtClean="0"/>
              <a:t>Je m’appuie sur le document non contractuel du constructeur ou bien le document interne ci-dessus   </a:t>
            </a:r>
            <a:endParaRPr lang="fr-FR" b="1" dirty="0"/>
          </a:p>
        </p:txBody>
      </p:sp>
      <p:sp>
        <p:nvSpPr>
          <p:cNvPr id="14" name="Rectangle 13"/>
          <p:cNvSpPr/>
          <p:nvPr/>
        </p:nvSpPr>
        <p:spPr>
          <a:xfrm>
            <a:off x="983432" y="3356992"/>
            <a:ext cx="5544616" cy="100811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Lors du rendez-vous suivant, je vérifie l’exactitude </a:t>
            </a:r>
            <a:r>
              <a:rPr lang="fr-FR" b="1" dirty="0"/>
              <a:t> </a:t>
            </a:r>
            <a:r>
              <a:rPr lang="fr-FR" b="1" dirty="0" smtClean="0"/>
              <a:t>des données par le biais du CCMI et de sa notice descriptive et l’intègre à mon dossier. Si j’ai un doute, je consulte mon D.A</a:t>
            </a:r>
            <a:endParaRPr lang="fr-FR" b="1" dirty="0"/>
          </a:p>
        </p:txBody>
      </p:sp>
      <p:sp>
        <p:nvSpPr>
          <p:cNvPr id="15" name="Rectangle 14"/>
          <p:cNvSpPr/>
          <p:nvPr/>
        </p:nvSpPr>
        <p:spPr>
          <a:xfrm>
            <a:off x="983432" y="4509120"/>
            <a:ext cx="5544616" cy="1008112"/>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Je peux clôturer mon dossier et envoyer à mon partenaire en toute sérénité</a:t>
            </a:r>
            <a:endParaRPr lang="fr-FR" b="1" dirty="0"/>
          </a:p>
        </p:txBody>
      </p:sp>
      <p:sp>
        <p:nvSpPr>
          <p:cNvPr id="13" name="ZoneTexte 12"/>
          <p:cNvSpPr txBox="1"/>
          <p:nvPr/>
        </p:nvSpPr>
        <p:spPr>
          <a:xfrm>
            <a:off x="6672064" y="2492896"/>
            <a:ext cx="5087888" cy="3046988"/>
          </a:xfrm>
          <a:prstGeom prst="rect">
            <a:avLst/>
          </a:prstGeom>
          <a:solidFill>
            <a:schemeClr val="accent6">
              <a:lumMod val="20000"/>
              <a:lumOff val="80000"/>
            </a:schemeClr>
          </a:solidFill>
          <a:ln>
            <a:solidFill>
              <a:schemeClr val="accent6"/>
            </a:solidFill>
          </a:ln>
        </p:spPr>
        <p:txBody>
          <a:bodyPr wrap="square" rtlCol="0">
            <a:spAutoFit/>
          </a:bodyPr>
          <a:lstStyle/>
          <a:p>
            <a:r>
              <a:rPr lang="fr-FR" sz="2400" b="1" dirty="0" smtClean="0">
                <a:solidFill>
                  <a:schemeClr val="accent6"/>
                </a:solidFill>
              </a:rPr>
              <a:t>AVANTAGES </a:t>
            </a:r>
          </a:p>
          <a:p>
            <a:pPr marL="285750" indent="-285750">
              <a:buFont typeface="Wingdings" panose="05000000000000000000" pitchFamily="2" charset="2"/>
              <a:buChar char="ü"/>
            </a:pPr>
            <a:r>
              <a:rPr lang="fr-FR" sz="2400" dirty="0" smtClean="0"/>
              <a:t>Limite </a:t>
            </a:r>
            <a:r>
              <a:rPr lang="fr-FR" sz="2400" dirty="0"/>
              <a:t>les erreurs </a:t>
            </a:r>
            <a:endParaRPr lang="fr-FR" sz="2400" dirty="0" smtClean="0"/>
          </a:p>
          <a:p>
            <a:pPr marL="285750" indent="-285750">
              <a:buFont typeface="Wingdings" panose="05000000000000000000" pitchFamily="2" charset="2"/>
              <a:buChar char="ü"/>
            </a:pPr>
            <a:r>
              <a:rPr lang="fr-FR" sz="2400" dirty="0" smtClean="0"/>
              <a:t>Permet </a:t>
            </a:r>
            <a:r>
              <a:rPr lang="fr-FR" sz="2400" dirty="0"/>
              <a:t>de ne rien oublier </a:t>
            </a:r>
            <a:endParaRPr lang="fr-FR" sz="2400" dirty="0" smtClean="0"/>
          </a:p>
          <a:p>
            <a:pPr marL="285750" indent="-285750">
              <a:buFont typeface="Wingdings" panose="05000000000000000000" pitchFamily="2" charset="2"/>
              <a:buChar char="ü"/>
            </a:pPr>
            <a:r>
              <a:rPr lang="fr-FR" sz="2400" dirty="0" smtClean="0"/>
              <a:t>Valorise </a:t>
            </a:r>
            <a:r>
              <a:rPr lang="fr-FR" sz="2400" dirty="0"/>
              <a:t>le </a:t>
            </a:r>
            <a:r>
              <a:rPr lang="fr-FR" sz="2400" dirty="0" smtClean="0"/>
              <a:t>professionnalisme </a:t>
            </a:r>
          </a:p>
          <a:p>
            <a:pPr marL="285750" indent="-285750">
              <a:buFont typeface="Wingdings" panose="05000000000000000000" pitchFamily="2" charset="2"/>
              <a:buChar char="ü"/>
            </a:pPr>
            <a:r>
              <a:rPr lang="fr-FR" sz="2400" dirty="0" smtClean="0"/>
              <a:t>Structure </a:t>
            </a:r>
            <a:r>
              <a:rPr lang="fr-FR" sz="2400" dirty="0"/>
              <a:t>la démarche du client et l’implique pour verrouiller un projet </a:t>
            </a:r>
            <a:r>
              <a:rPr lang="fr-FR" sz="2400" dirty="0" smtClean="0"/>
              <a:t>pérenne </a:t>
            </a:r>
          </a:p>
          <a:p>
            <a:pPr marL="285750" indent="-285750">
              <a:buFont typeface="Wingdings" panose="05000000000000000000" pitchFamily="2" charset="2"/>
              <a:buChar char="ü"/>
            </a:pPr>
            <a:r>
              <a:rPr lang="fr-FR" sz="2400" dirty="0"/>
              <a:t>G</a:t>
            </a:r>
            <a:r>
              <a:rPr lang="fr-FR" sz="2400" dirty="0" smtClean="0"/>
              <a:t>ain </a:t>
            </a:r>
            <a:r>
              <a:rPr lang="fr-FR" sz="2400" dirty="0"/>
              <a:t>de temps pour le </a:t>
            </a:r>
            <a:r>
              <a:rPr lang="fr-FR" sz="2400" dirty="0" smtClean="0"/>
              <a:t>conseiller </a:t>
            </a:r>
            <a:r>
              <a:rPr lang="fr-FR" sz="2400" dirty="0"/>
              <a:t>CSF</a:t>
            </a:r>
          </a:p>
        </p:txBody>
      </p:sp>
      <p:sp>
        <p:nvSpPr>
          <p:cNvPr id="9" name="Ellipse 8"/>
          <p:cNvSpPr/>
          <p:nvPr/>
        </p:nvSpPr>
        <p:spPr>
          <a:xfrm>
            <a:off x="0" y="2204864"/>
            <a:ext cx="980688" cy="100811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1</a:t>
            </a:r>
            <a:endParaRPr lang="fr-FR" sz="3600" b="1" dirty="0"/>
          </a:p>
        </p:txBody>
      </p:sp>
      <p:sp>
        <p:nvSpPr>
          <p:cNvPr id="22" name="Ellipse 21"/>
          <p:cNvSpPr/>
          <p:nvPr/>
        </p:nvSpPr>
        <p:spPr>
          <a:xfrm>
            <a:off x="0" y="3356992"/>
            <a:ext cx="980688" cy="100811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2</a:t>
            </a:r>
            <a:endParaRPr lang="fr-FR" sz="3600" b="1" dirty="0"/>
          </a:p>
        </p:txBody>
      </p:sp>
      <p:sp>
        <p:nvSpPr>
          <p:cNvPr id="23" name="Ellipse 22"/>
          <p:cNvSpPr/>
          <p:nvPr/>
        </p:nvSpPr>
        <p:spPr>
          <a:xfrm>
            <a:off x="6936" y="4509120"/>
            <a:ext cx="980688" cy="1008112"/>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t>3</a:t>
            </a:r>
            <a:endParaRPr lang="fr-FR" sz="3600" b="1" dirty="0"/>
          </a:p>
        </p:txBody>
      </p:sp>
      <p:sp>
        <p:nvSpPr>
          <p:cNvPr id="18" name="ZoneTexte 17"/>
          <p:cNvSpPr txBox="1"/>
          <p:nvPr/>
        </p:nvSpPr>
        <p:spPr>
          <a:xfrm>
            <a:off x="2639616" y="908720"/>
            <a:ext cx="2952328" cy="1015663"/>
          </a:xfrm>
          <a:prstGeom prst="rect">
            <a:avLst/>
          </a:prstGeom>
          <a:noFill/>
        </p:spPr>
        <p:txBody>
          <a:bodyPr wrap="square" rtlCol="0">
            <a:spAutoFit/>
          </a:bodyPr>
          <a:lstStyle/>
          <a:p>
            <a:pPr algn="ctr"/>
            <a:r>
              <a:rPr lang="fr-FR" sz="2000" b="1" i="1" dirty="0" smtClean="0">
                <a:solidFill>
                  <a:schemeClr val="accent6"/>
                </a:solidFill>
              </a:rPr>
              <a:t>« Suivez simplement ces étapes, laissez-vous guider par cet outils »</a:t>
            </a:r>
            <a:endParaRPr lang="fr-FR" sz="2000" b="1" i="1" dirty="0">
              <a:solidFill>
                <a:schemeClr val="accent6"/>
              </a:solidFill>
            </a:endParaRPr>
          </a:p>
        </p:txBody>
      </p:sp>
      <p:pic>
        <p:nvPicPr>
          <p:cNvPr id="1029" name="Picture 5" descr="\\Srv-ad-fic\dir-dev\Pôle Prescription\9- IMAGES UTILES\illus\CSF_MAILING_IMMO_PI0318_Croquis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8408" y="-243408"/>
            <a:ext cx="2304256" cy="278574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e 16"/>
          <p:cNvGrpSpPr/>
          <p:nvPr/>
        </p:nvGrpSpPr>
        <p:grpSpPr>
          <a:xfrm>
            <a:off x="5807968" y="764704"/>
            <a:ext cx="1656184" cy="1219201"/>
            <a:chOff x="5807968" y="764704"/>
            <a:chExt cx="1656184" cy="1219201"/>
          </a:xfrm>
        </p:grpSpPr>
        <p:pic>
          <p:nvPicPr>
            <p:cNvPr id="1028" name="Picture 4" descr="Résultat de recherche d'images pour &quot;outils p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968" y="76470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Résultat de recherche d'images pour &quot;CURSEUR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4072" y="1052736"/>
              <a:ext cx="720080" cy="7200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ésultat de recherche d'images pour &quot;retour png&quot;"/>
          <p:cNvSpPr>
            <a:spLocks noChangeAspect="1" noChangeArrowheads="1"/>
          </p:cNvSpPr>
          <p:nvPr/>
        </p:nvSpPr>
        <p:spPr bwMode="auto">
          <a:xfrm>
            <a:off x="155575"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Résultat de recherche d'images pour &quot;retour png&quot;"/>
          <p:cNvSpPr>
            <a:spLocks noChangeAspect="1" noChangeArrowheads="1"/>
          </p:cNvSpPr>
          <p:nvPr/>
        </p:nvSpPr>
        <p:spPr bwMode="auto">
          <a:xfrm>
            <a:off x="307975" y="-10128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e recherche d'images pour &quot;retour png&quot;"/>
          <p:cNvSpPr>
            <a:spLocks noChangeAspect="1" noChangeArrowheads="1"/>
          </p:cNvSpPr>
          <p:nvPr/>
        </p:nvSpPr>
        <p:spPr bwMode="auto">
          <a:xfrm>
            <a:off x="460375" y="-8604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8" descr="Résultat de recherche d'images pour &quot;retour png&quot;"/>
          <p:cNvSpPr>
            <a:spLocks noChangeAspect="1" noChangeArrowheads="1"/>
          </p:cNvSpPr>
          <p:nvPr/>
        </p:nvSpPr>
        <p:spPr bwMode="auto">
          <a:xfrm>
            <a:off x="612775" y="-7080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10" descr="Résultat de recherche d'images pour &quot;retour png&quot;"/>
          <p:cNvSpPr>
            <a:spLocks noChangeAspect="1" noChangeArrowheads="1"/>
          </p:cNvSpPr>
          <p:nvPr/>
        </p:nvSpPr>
        <p:spPr bwMode="auto">
          <a:xfrm>
            <a:off x="765175" y="-5556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84" name="Picture 12" descr="Résultat de recherche d'images pour &quot;retour png&quot;">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52584" y="5589240"/>
            <a:ext cx="628329" cy="628329"/>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11133896" y="6165304"/>
            <a:ext cx="1080120" cy="369332"/>
          </a:xfrm>
          <a:prstGeom prst="rect">
            <a:avLst/>
          </a:prstGeom>
          <a:noFill/>
        </p:spPr>
        <p:txBody>
          <a:bodyPr wrap="square" rtlCol="0">
            <a:spAutoFit/>
          </a:bodyPr>
          <a:lstStyle/>
          <a:p>
            <a:r>
              <a:rPr lang="fr-FR" b="1" dirty="0" smtClean="0">
                <a:solidFill>
                  <a:srgbClr val="FF0066"/>
                </a:solidFill>
              </a:rPr>
              <a:t>RETOUR</a:t>
            </a:r>
            <a:endParaRPr lang="fr-FR" b="1" dirty="0">
              <a:solidFill>
                <a:srgbClr val="FF0066"/>
              </a:solidFill>
            </a:endParaRPr>
          </a:p>
        </p:txBody>
      </p:sp>
    </p:spTree>
    <p:extLst>
      <p:ext uri="{BB962C8B-B14F-4D97-AF65-F5344CB8AC3E}">
        <p14:creationId xmlns:p14="http://schemas.microsoft.com/office/powerpoint/2010/main" val="1099200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197A61F8-BE70-4501-929F-CB4BE547D5CF}" type="datetime1">
              <a:rPr lang="fr-FR" smtClean="0"/>
              <a:t>28/02/2020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B9CD81-29C0-4EC7-8526-43AF37126EA4}" type="slidenum">
              <a:rPr lang="fr-FR" smtClean="0"/>
              <a:t>23</a:t>
            </a:fld>
            <a:endParaRPr lang="fr-FR"/>
          </a:p>
        </p:txBody>
      </p:sp>
      <p:grpSp>
        <p:nvGrpSpPr>
          <p:cNvPr id="7" name="Groupe 6"/>
          <p:cNvGrpSpPr/>
          <p:nvPr/>
        </p:nvGrpSpPr>
        <p:grpSpPr>
          <a:xfrm>
            <a:off x="3431704" y="2204864"/>
            <a:ext cx="5405120" cy="1505029"/>
            <a:chOff x="1737697" y="1956818"/>
            <a:chExt cx="5405120" cy="1505029"/>
          </a:xfrm>
        </p:grpSpPr>
        <p:sp>
          <p:nvSpPr>
            <p:cNvPr id="9" name="Pentagone 8"/>
            <p:cNvSpPr/>
            <p:nvPr/>
          </p:nvSpPr>
          <p:spPr>
            <a:xfrm rot="10800000">
              <a:off x="1737697" y="1956818"/>
              <a:ext cx="5405120" cy="1505029"/>
            </a:xfrm>
            <a:prstGeom prst="homePlate">
              <a:avLst/>
            </a:prstGeom>
          </p:spPr>
          <p:style>
            <a:lnRef idx="2">
              <a:schemeClr val="lt1">
                <a:hueOff val="0"/>
                <a:satOff val="0"/>
                <a:lumOff val="0"/>
                <a:alphaOff val="0"/>
              </a:schemeClr>
            </a:lnRef>
            <a:fillRef idx="1">
              <a:schemeClr val="accent4">
                <a:hueOff val="5197847"/>
                <a:satOff val="-23984"/>
                <a:lumOff val="883"/>
                <a:alphaOff val="0"/>
              </a:schemeClr>
            </a:fillRef>
            <a:effectRef idx="0">
              <a:schemeClr val="accent4">
                <a:hueOff val="5197847"/>
                <a:satOff val="-23984"/>
                <a:lumOff val="883"/>
                <a:alphaOff val="0"/>
              </a:schemeClr>
            </a:effectRef>
            <a:fontRef idx="minor">
              <a:schemeClr val="lt1"/>
            </a:fontRef>
          </p:style>
        </p:sp>
        <p:sp>
          <p:nvSpPr>
            <p:cNvPr id="10" name="Pentagone 4"/>
            <p:cNvSpPr/>
            <p:nvPr/>
          </p:nvSpPr>
          <p:spPr>
            <a:xfrm rot="21600000">
              <a:off x="2113954" y="1956818"/>
              <a:ext cx="5028863" cy="1505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3676" tIns="160020" rIns="298704" bIns="160020" numCol="1" spcCol="1270" anchor="ctr" anchorCtr="0">
              <a:noAutofit/>
            </a:bodyPr>
            <a:lstStyle/>
            <a:p>
              <a:pPr lvl="0" algn="ctr" defTabSz="1866900">
                <a:lnSpc>
                  <a:spcPct val="90000"/>
                </a:lnSpc>
                <a:spcBef>
                  <a:spcPct val="0"/>
                </a:spcBef>
                <a:spcAft>
                  <a:spcPct val="35000"/>
                </a:spcAft>
              </a:pPr>
              <a:r>
                <a:rPr lang="fr-FR" sz="4200" kern="1200" dirty="0" smtClean="0"/>
                <a:t>Le PTZ+ en CCMI</a:t>
              </a:r>
              <a:endParaRPr lang="fr-FR" sz="4200" kern="1200" dirty="0"/>
            </a:p>
          </p:txBody>
        </p:sp>
      </p:grpSp>
      <p:sp>
        <p:nvSpPr>
          <p:cNvPr id="8" name="Ellipse 7"/>
          <p:cNvSpPr/>
          <p:nvPr/>
        </p:nvSpPr>
        <p:spPr>
          <a:xfrm>
            <a:off x="2679189" y="2204864"/>
            <a:ext cx="1505029" cy="1505029"/>
          </a:xfrm>
          <a:prstGeom prst="ellipse">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5723763"/>
              <a:satOff val="-30078"/>
              <a:lumOff val="-2176"/>
              <a:alphaOff val="0"/>
            </a:schemeClr>
          </a:effectRef>
          <a:fontRef idx="minor">
            <a:schemeClr val="lt1">
              <a:hueOff val="0"/>
              <a:satOff val="0"/>
              <a:lumOff val="0"/>
              <a:alphaOff val="0"/>
            </a:schemeClr>
          </a:fontRef>
        </p:style>
      </p:sp>
      <p:sp>
        <p:nvSpPr>
          <p:cNvPr id="11" name="Rectangle 10"/>
          <p:cNvSpPr/>
          <p:nvPr/>
        </p:nvSpPr>
        <p:spPr>
          <a:xfrm>
            <a:off x="4223792" y="3789040"/>
            <a:ext cx="6096000" cy="923330"/>
          </a:xfrm>
          <a:prstGeom prst="rect">
            <a:avLst/>
          </a:prstGeom>
        </p:spPr>
        <p:txBody>
          <a:bodyPr>
            <a:spAutoFit/>
          </a:bodyPr>
          <a:lstStyle/>
          <a:p>
            <a:pPr marL="285750" indent="-285750">
              <a:buFont typeface="Wingdings" panose="05000000000000000000" pitchFamily="2" charset="2"/>
              <a:buChar char="ü"/>
            </a:pPr>
            <a:r>
              <a:rPr lang="fr-FR" b="1" dirty="0" smtClean="0">
                <a:solidFill>
                  <a:schemeClr val="accent6"/>
                </a:solidFill>
              </a:rPr>
              <a:t>Quels sont les points de vigilance ? </a:t>
            </a:r>
            <a:endParaRPr lang="fr-FR" b="1" dirty="0">
              <a:solidFill>
                <a:schemeClr val="accent6"/>
              </a:solidFill>
            </a:endParaRPr>
          </a:p>
          <a:p>
            <a:pPr marL="285750" indent="-285750">
              <a:buFont typeface="Wingdings" panose="05000000000000000000" pitchFamily="2" charset="2"/>
              <a:buChar char="ü"/>
            </a:pPr>
            <a:r>
              <a:rPr lang="fr-FR" b="1" dirty="0" smtClean="0">
                <a:solidFill>
                  <a:schemeClr val="accent6"/>
                </a:solidFill>
              </a:rPr>
              <a:t>Comment les traiter ? </a:t>
            </a:r>
            <a:endParaRPr lang="fr-FR" b="1" dirty="0">
              <a:solidFill>
                <a:schemeClr val="accent6"/>
              </a:solidFill>
            </a:endParaRPr>
          </a:p>
          <a:p>
            <a:pPr marL="285750" indent="-285750">
              <a:buFont typeface="Wingdings" panose="05000000000000000000" pitchFamily="2" charset="2"/>
              <a:buChar char="ü"/>
            </a:pPr>
            <a:r>
              <a:rPr lang="fr-FR" b="1" dirty="0" smtClean="0">
                <a:solidFill>
                  <a:schemeClr val="accent6"/>
                </a:solidFill>
              </a:rPr>
              <a:t>Quels conseils donner à mon acquéreur ? </a:t>
            </a:r>
            <a:endParaRPr lang="fr-FR" dirty="0">
              <a:solidFill>
                <a:schemeClr val="accent6"/>
              </a:solidFill>
            </a:endParaRPr>
          </a:p>
        </p:txBody>
      </p:sp>
    </p:spTree>
    <p:extLst>
      <p:ext uri="{BB962C8B-B14F-4D97-AF65-F5344CB8AC3E}">
        <p14:creationId xmlns:p14="http://schemas.microsoft.com/office/powerpoint/2010/main" val="2132384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FFD58B7-75F4-4F17-A8B7-927A965F7782}" type="datetime1">
              <a:rPr lang="fr-FR" smtClean="0"/>
              <a:t>28/02/2020</a:t>
            </a:fld>
            <a:endParaRPr lang="fr-FR"/>
          </a:p>
        </p:txBody>
      </p:sp>
      <p:sp>
        <p:nvSpPr>
          <p:cNvPr id="6" name="Espace réservé du numéro de diapositive 5"/>
          <p:cNvSpPr>
            <a:spLocks noGrp="1"/>
          </p:cNvSpPr>
          <p:nvPr>
            <p:ph type="sldNum" sz="quarter" idx="12"/>
          </p:nvPr>
        </p:nvSpPr>
        <p:spPr/>
        <p:txBody>
          <a:bodyPr/>
          <a:lstStyle/>
          <a:p>
            <a:fld id="{F5B9CD81-29C0-4EC7-8526-43AF37126EA4}" type="slidenum">
              <a:rPr lang="fr-FR" smtClean="0"/>
              <a:t>24</a:t>
            </a:fld>
            <a:endParaRPr lang="fr-FR"/>
          </a:p>
        </p:txBody>
      </p:sp>
      <p:pic>
        <p:nvPicPr>
          <p:cNvPr id="7" name="Picture 11" descr="Résultat de recherche d'images pour &quot;PTZ CONSTRUCTI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9665" y="2312"/>
            <a:ext cx="1842335" cy="1803953"/>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2207568" y="836712"/>
            <a:ext cx="8064896" cy="2092881"/>
          </a:xfrm>
          <a:prstGeom prst="rect">
            <a:avLst/>
          </a:prstGeom>
          <a:noFill/>
        </p:spPr>
        <p:txBody>
          <a:bodyPr wrap="square" rtlCol="0">
            <a:spAutoFit/>
          </a:bodyPr>
          <a:lstStyle/>
          <a:p>
            <a:r>
              <a:rPr lang="fr-FR" b="1" dirty="0" smtClean="0">
                <a:solidFill>
                  <a:schemeClr val="accent2"/>
                </a:solidFill>
              </a:rPr>
              <a:t>INTEGRATION DU FINANCEMENT DU TERRAIN DANS LE PTZ</a:t>
            </a:r>
          </a:p>
          <a:p>
            <a:pPr algn="just"/>
            <a:r>
              <a:rPr lang="fr-FR" sz="1600" dirty="0" smtClean="0"/>
              <a:t>Si </a:t>
            </a:r>
            <a:r>
              <a:rPr lang="fr-FR" sz="1600" dirty="0"/>
              <a:t>le terrain destiné à la construction a été acquis depuis moins de deux ans à la date d'émission de l'offre de prêt, sa valeur d'acquisition peut être prise en compte dans le coût </a:t>
            </a:r>
            <a:r>
              <a:rPr lang="fr-FR" sz="1600" dirty="0" smtClean="0"/>
              <a:t>global de </a:t>
            </a:r>
            <a:r>
              <a:rPr lang="fr-FR" sz="1600" dirty="0"/>
              <a:t>l'opération </a:t>
            </a:r>
            <a:r>
              <a:rPr lang="fr-FR" sz="1600" dirty="0" smtClean="0"/>
              <a:t>pour le PTZ+ </a:t>
            </a:r>
          </a:p>
          <a:p>
            <a:r>
              <a:rPr lang="fr-FR" sz="1600" b="1" dirty="0" smtClean="0"/>
              <a:t>Article </a:t>
            </a:r>
            <a:r>
              <a:rPr lang="fr-FR" sz="1600" b="1" dirty="0"/>
              <a:t>R.31-10-8 du code de la construction et de </a:t>
            </a:r>
            <a:r>
              <a:rPr lang="fr-FR" sz="1600" b="1" dirty="0" smtClean="0"/>
              <a:t>l'habitation</a:t>
            </a:r>
          </a:p>
          <a:p>
            <a:pPr algn="just"/>
            <a:r>
              <a:rPr lang="fr-FR" sz="1600" b="1" dirty="0" smtClean="0">
                <a:solidFill>
                  <a:srgbClr val="FF0066"/>
                </a:solidFill>
              </a:rPr>
              <a:t>ATTENTION: </a:t>
            </a:r>
            <a:r>
              <a:rPr lang="fr-FR" sz="1600" dirty="0">
                <a:solidFill>
                  <a:srgbClr val="FF0066"/>
                </a:solidFill>
              </a:rPr>
              <a:t>si le terrain a été financé avec la « banque X » avec une garantie sur le terrain il est difficile de financer la construction avec une « banque Y » à moins d’envisager un rachat de ce même prêt. </a:t>
            </a:r>
          </a:p>
        </p:txBody>
      </p:sp>
      <p:sp>
        <p:nvSpPr>
          <p:cNvPr id="9" name="Rectangle 8"/>
          <p:cNvSpPr/>
          <p:nvPr/>
        </p:nvSpPr>
        <p:spPr>
          <a:xfrm>
            <a:off x="2207568" y="2780928"/>
            <a:ext cx="8136904" cy="1754326"/>
          </a:xfrm>
          <a:prstGeom prst="rect">
            <a:avLst/>
          </a:prstGeom>
        </p:spPr>
        <p:txBody>
          <a:bodyPr wrap="square">
            <a:spAutoFit/>
          </a:bodyPr>
          <a:lstStyle/>
          <a:p>
            <a:r>
              <a:rPr lang="fr-FR" b="1" dirty="0">
                <a:solidFill>
                  <a:schemeClr val="accent2"/>
                </a:solidFill>
              </a:rPr>
              <a:t>SUBTILITE DE LA PRIMO-ACCESSION </a:t>
            </a:r>
          </a:p>
          <a:p>
            <a:pPr algn="just"/>
            <a:r>
              <a:rPr lang="fr-FR" dirty="0" smtClean="0"/>
              <a:t>La nue propriété, l’usufruit ou  la pleine propriété de sa résidence principale ne donne pas accès au PTZ+ - </a:t>
            </a:r>
            <a:r>
              <a:rPr lang="fr-FR" dirty="0"/>
              <a:t>I</a:t>
            </a:r>
            <a:r>
              <a:rPr lang="fr-FR" dirty="0" smtClean="0"/>
              <a:t>l ne faut pas avoir été propriétaire de sa résidence principale N-2</a:t>
            </a:r>
          </a:p>
          <a:p>
            <a:pPr algn="just"/>
            <a:r>
              <a:rPr lang="fr-FR" dirty="0" smtClean="0"/>
              <a:t>Exemple : Jeune adulte en résidence principale  chez ses parents ayant la nue propriété ne peut pas bénéficier du PTZ+</a:t>
            </a:r>
            <a:endParaRPr lang="fr-FR" dirty="0"/>
          </a:p>
        </p:txBody>
      </p:sp>
      <p:sp>
        <p:nvSpPr>
          <p:cNvPr id="10" name="ZoneTexte 9"/>
          <p:cNvSpPr txBox="1"/>
          <p:nvPr/>
        </p:nvSpPr>
        <p:spPr>
          <a:xfrm>
            <a:off x="2207568" y="4437112"/>
            <a:ext cx="8784976" cy="2031325"/>
          </a:xfrm>
          <a:prstGeom prst="rect">
            <a:avLst/>
          </a:prstGeom>
          <a:noFill/>
        </p:spPr>
        <p:txBody>
          <a:bodyPr wrap="square" rtlCol="0">
            <a:spAutoFit/>
          </a:bodyPr>
          <a:lstStyle/>
          <a:p>
            <a:r>
              <a:rPr lang="fr-FR" b="1" dirty="0">
                <a:solidFill>
                  <a:schemeClr val="accent2"/>
                </a:solidFill>
              </a:rPr>
              <a:t>REVENUS &amp; FOYER</a:t>
            </a:r>
          </a:p>
          <a:p>
            <a:r>
              <a:rPr lang="fr-FR" dirty="0" smtClean="0"/>
              <a:t>Toujours prendre le revenu fiscal n-1 // n-2</a:t>
            </a:r>
          </a:p>
          <a:p>
            <a:r>
              <a:rPr lang="fr-FR" dirty="0" smtClean="0"/>
              <a:t>Vigilance sur la commune saisie sous GRC=&gt; respect des zones =&gt; respect des plafonds de revenus</a:t>
            </a:r>
          </a:p>
          <a:p>
            <a:r>
              <a:rPr lang="fr-FR" dirty="0" smtClean="0"/>
              <a:t>Vigilance sur le nombre de personnes par foyer . </a:t>
            </a:r>
          </a:p>
          <a:p>
            <a:r>
              <a:rPr lang="fr-FR" dirty="0" smtClean="0"/>
              <a:t>Exemple : En cas de grossesse, à partir du 3</a:t>
            </a:r>
            <a:r>
              <a:rPr lang="fr-FR" baseline="30000" dirty="0" smtClean="0"/>
              <a:t>ième</a:t>
            </a:r>
            <a:r>
              <a:rPr lang="fr-FR" dirty="0" smtClean="0"/>
              <a:t> mois sous certificat, comptez 1 personne de plus </a:t>
            </a:r>
            <a:endParaRPr lang="fr-FR" dirty="0"/>
          </a:p>
        </p:txBody>
      </p:sp>
      <p:sp>
        <p:nvSpPr>
          <p:cNvPr id="12" name="ZoneTexte 11"/>
          <p:cNvSpPr txBox="1"/>
          <p:nvPr/>
        </p:nvSpPr>
        <p:spPr>
          <a:xfrm>
            <a:off x="1631504" y="116632"/>
            <a:ext cx="6696744" cy="800219"/>
          </a:xfrm>
          <a:prstGeom prst="rect">
            <a:avLst/>
          </a:prstGeom>
          <a:noFill/>
        </p:spPr>
        <p:txBody>
          <a:bodyPr wrap="square" rtlCol="0">
            <a:spAutoFit/>
          </a:bodyPr>
          <a:lstStyle/>
          <a:p>
            <a:r>
              <a:rPr lang="fr-FR" sz="2800" b="1" dirty="0" smtClean="0">
                <a:solidFill>
                  <a:schemeClr val="bg1"/>
                </a:solidFill>
              </a:rPr>
              <a:t>PTZ+ et le CCMI</a:t>
            </a:r>
            <a:r>
              <a:rPr lang="fr-FR" sz="2800" dirty="0" smtClean="0">
                <a:solidFill>
                  <a:schemeClr val="bg1"/>
                </a:solidFill>
              </a:rPr>
              <a:t> </a:t>
            </a:r>
          </a:p>
          <a:p>
            <a:endParaRPr lang="fr-FR" dirty="0"/>
          </a:p>
        </p:txBody>
      </p:sp>
      <p:grpSp>
        <p:nvGrpSpPr>
          <p:cNvPr id="13" name="Groupe 12"/>
          <p:cNvGrpSpPr/>
          <p:nvPr/>
        </p:nvGrpSpPr>
        <p:grpSpPr>
          <a:xfrm>
            <a:off x="407368" y="1052736"/>
            <a:ext cx="2016224" cy="1728192"/>
            <a:chOff x="0" y="3429000"/>
            <a:chExt cx="2279576" cy="1800200"/>
          </a:xfrm>
        </p:grpSpPr>
        <p:pic>
          <p:nvPicPr>
            <p:cNvPr id="6146" name="Picture 2" descr="Résultat de recherche d'images pour &quot;TERRAIN p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33056"/>
              <a:ext cx="1286758" cy="10279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ésultat de recherche d'images pour &quot;INTERROGATION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376" y="3429000"/>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Résultat de recherche d'images pour &quot;PTZ CONSTRUCTIO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7448" y="3789040"/>
              <a:ext cx="518613" cy="507809"/>
            </a:xfrm>
            <a:prstGeom prst="rect">
              <a:avLst/>
            </a:prstGeom>
            <a:noFill/>
            <a:extLst>
              <a:ext uri="{909E8E84-426E-40DD-AFC4-6F175D3DCCD1}">
                <a14:hiddenFill xmlns:a14="http://schemas.microsoft.com/office/drawing/2010/main">
                  <a:solidFill>
                    <a:srgbClr val="FFFFFF"/>
                  </a:solidFill>
                </a14:hiddenFill>
              </a:ext>
            </a:extLst>
          </p:spPr>
        </p:pic>
      </p:grpSp>
      <p:pic>
        <p:nvPicPr>
          <p:cNvPr id="6150" name="Picture 6" descr="Résultat de recherche d'images pour &quot;PRIMO ACCEDANT png&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99456" y="5085184"/>
            <a:ext cx="864096" cy="86409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p:cNvGrpSpPr/>
          <p:nvPr/>
        </p:nvGrpSpPr>
        <p:grpSpPr>
          <a:xfrm>
            <a:off x="623392" y="2924944"/>
            <a:ext cx="1706166" cy="1706166"/>
            <a:chOff x="623392" y="3068960"/>
            <a:chExt cx="1706166" cy="1706166"/>
          </a:xfrm>
        </p:grpSpPr>
        <p:pic>
          <p:nvPicPr>
            <p:cNvPr id="6154" name="Picture 10" descr="Résultat de recherche d'images pour &quot;MAISON PNG  png&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392" y="3068960"/>
              <a:ext cx="1706166" cy="170616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ésultat de recherche d'images pour &quot;1ER  png&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9496" y="3717032"/>
              <a:ext cx="360040" cy="3600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e 1"/>
          <p:cNvGrpSpPr/>
          <p:nvPr/>
        </p:nvGrpSpPr>
        <p:grpSpPr>
          <a:xfrm>
            <a:off x="11133896" y="5517232"/>
            <a:ext cx="1080120" cy="1017404"/>
            <a:chOff x="11133896" y="5517232"/>
            <a:chExt cx="1080120" cy="1017404"/>
          </a:xfrm>
        </p:grpSpPr>
        <p:pic>
          <p:nvPicPr>
            <p:cNvPr id="18" name="Picture 12" descr="Résultat de recherche d'images pour &quot;retour png&quot;">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80576" y="5517232"/>
              <a:ext cx="628329" cy="62832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11133896" y="6165304"/>
              <a:ext cx="1080120" cy="369332"/>
            </a:xfrm>
            <a:prstGeom prst="rect">
              <a:avLst/>
            </a:prstGeom>
            <a:noFill/>
          </p:spPr>
          <p:txBody>
            <a:bodyPr wrap="square" rtlCol="0">
              <a:spAutoFit/>
            </a:bodyPr>
            <a:lstStyle/>
            <a:p>
              <a:r>
                <a:rPr lang="fr-FR" b="1" dirty="0" smtClean="0">
                  <a:solidFill>
                    <a:srgbClr val="FF0066"/>
                  </a:solidFill>
                </a:rPr>
                <a:t>RETOUR</a:t>
              </a:r>
              <a:endParaRPr lang="fr-FR" b="1" dirty="0">
                <a:solidFill>
                  <a:srgbClr val="FF0066"/>
                </a:solidFill>
              </a:endParaRPr>
            </a:p>
          </p:txBody>
        </p:sp>
      </p:grpSp>
      <p:sp>
        <p:nvSpPr>
          <p:cNvPr id="3" name="Ellipse 2"/>
          <p:cNvSpPr/>
          <p:nvPr/>
        </p:nvSpPr>
        <p:spPr>
          <a:xfrm>
            <a:off x="7968208" y="548680"/>
            <a:ext cx="648072" cy="5760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6204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29AC6B88-2CAA-494F-A988-644D21EE33D2}" type="datetime1">
              <a:rPr lang="fr-FR" smtClean="0"/>
              <a:t>28/02/2020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B9CD81-29C0-4EC7-8526-43AF37126EA4}" type="slidenum">
              <a:rPr lang="fr-FR" smtClean="0"/>
              <a:t>25</a:t>
            </a:fld>
            <a:endParaRPr lang="fr-FR"/>
          </a:p>
        </p:txBody>
      </p:sp>
      <p:grpSp>
        <p:nvGrpSpPr>
          <p:cNvPr id="7" name="Groupe 6"/>
          <p:cNvGrpSpPr/>
          <p:nvPr/>
        </p:nvGrpSpPr>
        <p:grpSpPr>
          <a:xfrm>
            <a:off x="3359696" y="2564904"/>
            <a:ext cx="5405120" cy="1505029"/>
            <a:chOff x="1737697" y="3911110"/>
            <a:chExt cx="5405120" cy="1505029"/>
          </a:xfrm>
        </p:grpSpPr>
        <p:sp>
          <p:nvSpPr>
            <p:cNvPr id="9" name="Pentagone 8"/>
            <p:cNvSpPr/>
            <p:nvPr/>
          </p:nvSpPr>
          <p:spPr>
            <a:xfrm rot="10800000">
              <a:off x="1737697" y="3911110"/>
              <a:ext cx="5405120" cy="1505029"/>
            </a:xfrm>
            <a:prstGeom prst="homePlate">
              <a:avLst/>
            </a:prstGeom>
          </p:spPr>
          <p:style>
            <a:lnRef idx="2">
              <a:schemeClr val="lt1">
                <a:hueOff val="0"/>
                <a:satOff val="0"/>
                <a:lumOff val="0"/>
                <a:alphaOff val="0"/>
              </a:schemeClr>
            </a:lnRef>
            <a:fillRef idx="1">
              <a:schemeClr val="accent4">
                <a:hueOff val="10395693"/>
                <a:satOff val="-47968"/>
                <a:lumOff val="1765"/>
                <a:alphaOff val="0"/>
              </a:schemeClr>
            </a:fillRef>
            <a:effectRef idx="0">
              <a:schemeClr val="accent4">
                <a:hueOff val="10395693"/>
                <a:satOff val="-47968"/>
                <a:lumOff val="1765"/>
                <a:alphaOff val="0"/>
              </a:schemeClr>
            </a:effectRef>
            <a:fontRef idx="minor">
              <a:schemeClr val="lt1"/>
            </a:fontRef>
          </p:style>
        </p:sp>
        <p:sp>
          <p:nvSpPr>
            <p:cNvPr id="10" name="Pentagone 4"/>
            <p:cNvSpPr/>
            <p:nvPr/>
          </p:nvSpPr>
          <p:spPr>
            <a:xfrm rot="21600000">
              <a:off x="2113954" y="3911110"/>
              <a:ext cx="5028863" cy="1505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63676" tIns="160020" rIns="298704" bIns="160020" numCol="1" spcCol="1270" anchor="ctr" anchorCtr="0">
              <a:noAutofit/>
            </a:bodyPr>
            <a:lstStyle/>
            <a:p>
              <a:pPr lvl="0" algn="ctr" defTabSz="1866900">
                <a:lnSpc>
                  <a:spcPct val="90000"/>
                </a:lnSpc>
                <a:spcBef>
                  <a:spcPct val="0"/>
                </a:spcBef>
                <a:spcAft>
                  <a:spcPct val="35000"/>
                </a:spcAft>
              </a:pPr>
              <a:r>
                <a:rPr lang="fr-FR" sz="4000" kern="1200" dirty="0" smtClean="0"/>
                <a:t>Couverture </a:t>
              </a:r>
              <a:r>
                <a:rPr lang="fr-FR" sz="4000" dirty="0"/>
                <a:t>A</a:t>
              </a:r>
              <a:r>
                <a:rPr lang="fr-FR" sz="4000" kern="1200" dirty="0" smtClean="0"/>
                <a:t>ssurance </a:t>
              </a:r>
              <a:r>
                <a:rPr lang="fr-FR" sz="4000" dirty="0"/>
                <a:t>A</a:t>
              </a:r>
              <a:r>
                <a:rPr lang="fr-FR" sz="4000" kern="1200" dirty="0" smtClean="0"/>
                <a:t>daptée </a:t>
              </a:r>
              <a:endParaRPr lang="fr-FR" sz="4000" kern="1200" dirty="0"/>
            </a:p>
          </p:txBody>
        </p:sp>
      </p:grpSp>
      <p:sp>
        <p:nvSpPr>
          <p:cNvPr id="8" name="Ellipse 7"/>
          <p:cNvSpPr/>
          <p:nvPr/>
        </p:nvSpPr>
        <p:spPr>
          <a:xfrm>
            <a:off x="2607181" y="2564904"/>
            <a:ext cx="1505029" cy="1505029"/>
          </a:xfrm>
          <a:prstGeom prst="ellipse">
            <a:avLst/>
          </a:prstGeom>
          <a:blipFill>
            <a:blip r:embed="rId2">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4">
              <a:tint val="50000"/>
              <a:hueOff val="11447525"/>
              <a:satOff val="-60156"/>
              <a:lumOff val="-4353"/>
              <a:alphaOff val="0"/>
            </a:schemeClr>
          </a:effectRef>
          <a:fontRef idx="minor">
            <a:schemeClr val="lt1">
              <a:hueOff val="0"/>
              <a:satOff val="0"/>
              <a:lumOff val="0"/>
              <a:alphaOff val="0"/>
            </a:schemeClr>
          </a:fontRef>
        </p:style>
      </p:sp>
      <p:sp>
        <p:nvSpPr>
          <p:cNvPr id="2" name="Rectangle 1"/>
          <p:cNvSpPr/>
          <p:nvPr/>
        </p:nvSpPr>
        <p:spPr>
          <a:xfrm>
            <a:off x="4079776" y="4149080"/>
            <a:ext cx="6096000" cy="923330"/>
          </a:xfrm>
          <a:prstGeom prst="rect">
            <a:avLst/>
          </a:prstGeom>
        </p:spPr>
        <p:txBody>
          <a:bodyPr>
            <a:spAutoFit/>
          </a:bodyPr>
          <a:lstStyle/>
          <a:p>
            <a:pPr marL="285750" indent="-285750">
              <a:buFont typeface="Wingdings" panose="05000000000000000000" pitchFamily="2" charset="2"/>
              <a:buChar char="ü"/>
            </a:pPr>
            <a:r>
              <a:rPr lang="fr-FR" b="1" dirty="0" smtClean="0">
                <a:solidFill>
                  <a:schemeClr val="accent5">
                    <a:lumMod val="60000"/>
                    <a:lumOff val="40000"/>
                  </a:schemeClr>
                </a:solidFill>
              </a:rPr>
              <a:t>A quoi correspondent les intérêts intercalaires ? </a:t>
            </a:r>
            <a:endParaRPr lang="fr-FR" b="1" dirty="0">
              <a:solidFill>
                <a:schemeClr val="accent5">
                  <a:lumMod val="60000"/>
                  <a:lumOff val="40000"/>
                </a:schemeClr>
              </a:solidFill>
            </a:endParaRPr>
          </a:p>
          <a:p>
            <a:pPr marL="285750" indent="-285750">
              <a:buFont typeface="Wingdings" panose="05000000000000000000" pitchFamily="2" charset="2"/>
              <a:buChar char="ü"/>
            </a:pPr>
            <a:r>
              <a:rPr lang="fr-FR" b="1" dirty="0">
                <a:solidFill>
                  <a:schemeClr val="accent5">
                    <a:lumMod val="60000"/>
                    <a:lumOff val="40000"/>
                  </a:schemeClr>
                </a:solidFill>
              </a:rPr>
              <a:t>Quelle </a:t>
            </a:r>
            <a:r>
              <a:rPr lang="fr-FR" b="1" dirty="0" smtClean="0">
                <a:solidFill>
                  <a:schemeClr val="accent5">
                    <a:lumMod val="60000"/>
                    <a:lumOff val="40000"/>
                  </a:schemeClr>
                </a:solidFill>
              </a:rPr>
              <a:t>durée d’assurance prévoir ? </a:t>
            </a:r>
            <a:endParaRPr lang="fr-FR" b="1" dirty="0">
              <a:solidFill>
                <a:schemeClr val="accent5">
                  <a:lumMod val="60000"/>
                  <a:lumOff val="40000"/>
                </a:schemeClr>
              </a:solidFill>
            </a:endParaRPr>
          </a:p>
          <a:p>
            <a:pPr marL="285750" indent="-285750">
              <a:buFont typeface="Wingdings" panose="05000000000000000000" pitchFamily="2" charset="2"/>
              <a:buChar char="ü"/>
            </a:pPr>
            <a:r>
              <a:rPr lang="fr-FR" b="1" dirty="0" smtClean="0">
                <a:solidFill>
                  <a:schemeClr val="accent5">
                    <a:lumMod val="60000"/>
                    <a:lumOff val="40000"/>
                  </a:schemeClr>
                </a:solidFill>
              </a:rPr>
              <a:t>Comment calculer la durée du projet ?</a:t>
            </a:r>
            <a:endParaRPr lang="fr-FR" b="1" dirty="0">
              <a:solidFill>
                <a:schemeClr val="accent5">
                  <a:lumMod val="60000"/>
                  <a:lumOff val="40000"/>
                </a:schemeClr>
              </a:solidFill>
            </a:endParaRPr>
          </a:p>
        </p:txBody>
      </p:sp>
    </p:spTree>
    <p:extLst>
      <p:ext uri="{BB962C8B-B14F-4D97-AF65-F5344CB8AC3E}">
        <p14:creationId xmlns:p14="http://schemas.microsoft.com/office/powerpoint/2010/main" val="761535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rganigramme : Processus 36"/>
          <p:cNvSpPr/>
          <p:nvPr/>
        </p:nvSpPr>
        <p:spPr>
          <a:xfrm>
            <a:off x="7608168" y="4725144"/>
            <a:ext cx="3888432" cy="1296144"/>
          </a:xfrm>
          <a:prstGeom prst="flowChart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p:cNvCxnSpPr/>
          <p:nvPr/>
        </p:nvCxnSpPr>
        <p:spPr>
          <a:xfrm>
            <a:off x="6528048" y="620688"/>
            <a:ext cx="0" cy="5688632"/>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631504" y="0"/>
            <a:ext cx="6696744" cy="923330"/>
          </a:xfrm>
          <a:prstGeom prst="rect">
            <a:avLst/>
          </a:prstGeom>
          <a:noFill/>
        </p:spPr>
        <p:txBody>
          <a:bodyPr wrap="square" rtlCol="0">
            <a:spAutoFit/>
          </a:bodyPr>
          <a:lstStyle/>
          <a:p>
            <a:r>
              <a:rPr lang="fr-FR" sz="3600" b="1" dirty="0" smtClean="0">
                <a:solidFill>
                  <a:schemeClr val="bg1"/>
                </a:solidFill>
              </a:rPr>
              <a:t>Les intérêts intercalaires</a:t>
            </a:r>
            <a:endParaRPr lang="fr-FR" sz="3600" dirty="0" smtClean="0">
              <a:solidFill>
                <a:schemeClr val="bg1"/>
              </a:solidFill>
            </a:endParaRPr>
          </a:p>
          <a:p>
            <a:endParaRPr lang="fr-FR" dirty="0"/>
          </a:p>
        </p:txBody>
      </p:sp>
      <p:grpSp>
        <p:nvGrpSpPr>
          <p:cNvPr id="30" name="Groupe 29"/>
          <p:cNvGrpSpPr/>
          <p:nvPr/>
        </p:nvGrpSpPr>
        <p:grpSpPr>
          <a:xfrm>
            <a:off x="1199456" y="1052736"/>
            <a:ext cx="9937104" cy="3547556"/>
            <a:chOff x="911424" y="1988840"/>
            <a:chExt cx="9937104" cy="3547556"/>
          </a:xfrm>
        </p:grpSpPr>
        <p:sp>
          <p:nvSpPr>
            <p:cNvPr id="19" name="ZoneTexte 18"/>
            <p:cNvSpPr txBox="1"/>
            <p:nvPr/>
          </p:nvSpPr>
          <p:spPr>
            <a:xfrm>
              <a:off x="5735960" y="4869160"/>
              <a:ext cx="1008112" cy="646331"/>
            </a:xfrm>
            <a:prstGeom prst="rect">
              <a:avLst/>
            </a:prstGeom>
            <a:solidFill>
              <a:schemeClr val="bg1"/>
            </a:solidFill>
          </p:spPr>
          <p:txBody>
            <a:bodyPr wrap="square" rtlCol="0">
              <a:spAutoFit/>
            </a:bodyPr>
            <a:lstStyle/>
            <a:p>
              <a:pPr algn="ctr"/>
              <a:r>
                <a:rPr lang="fr-FR" b="1" dirty="0" smtClean="0"/>
                <a:t>Année N+2</a:t>
              </a:r>
              <a:endParaRPr lang="fr-FR" b="1" dirty="0"/>
            </a:p>
          </p:txBody>
        </p:sp>
        <p:sp>
          <p:nvSpPr>
            <p:cNvPr id="20" name="ZoneTexte 19"/>
            <p:cNvSpPr txBox="1"/>
            <p:nvPr/>
          </p:nvSpPr>
          <p:spPr>
            <a:xfrm>
              <a:off x="911424" y="5013176"/>
              <a:ext cx="1872208" cy="523220"/>
            </a:xfrm>
            <a:prstGeom prst="rect">
              <a:avLst/>
            </a:prstGeom>
            <a:noFill/>
          </p:spPr>
          <p:txBody>
            <a:bodyPr wrap="square" rtlCol="0">
              <a:spAutoFit/>
            </a:bodyPr>
            <a:lstStyle/>
            <a:p>
              <a:pPr algn="ctr"/>
              <a:r>
                <a:rPr lang="fr-FR" sz="1400" dirty="0" smtClean="0"/>
                <a:t>(1</a:t>
              </a:r>
              <a:r>
                <a:rPr lang="fr-FR" sz="1400" baseline="30000" dirty="0" smtClean="0"/>
                <a:t>er</a:t>
              </a:r>
              <a:r>
                <a:rPr lang="fr-FR" sz="1400" dirty="0" smtClean="0"/>
                <a:t> déblocage de fonds)</a:t>
              </a:r>
            </a:p>
          </p:txBody>
        </p:sp>
        <p:grpSp>
          <p:nvGrpSpPr>
            <p:cNvPr id="29" name="Groupe 28"/>
            <p:cNvGrpSpPr/>
            <p:nvPr/>
          </p:nvGrpSpPr>
          <p:grpSpPr>
            <a:xfrm>
              <a:off x="1847528" y="1988840"/>
              <a:ext cx="9001000" cy="2880320"/>
              <a:chOff x="1847528" y="1988840"/>
              <a:chExt cx="9001000" cy="2880320"/>
            </a:xfrm>
          </p:grpSpPr>
          <p:sp>
            <p:nvSpPr>
              <p:cNvPr id="18" name="Organigramme : Processus 17"/>
              <p:cNvSpPr/>
              <p:nvPr/>
            </p:nvSpPr>
            <p:spPr>
              <a:xfrm>
                <a:off x="6312024" y="1988840"/>
                <a:ext cx="4320480" cy="2016224"/>
              </a:xfrm>
              <a:prstGeom prst="flowChartProcess">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a:off x="1847528" y="4653136"/>
                <a:ext cx="900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240016" y="443711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1847528" y="4437112"/>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riangle rectangle 14"/>
              <p:cNvSpPr/>
              <p:nvPr/>
            </p:nvSpPr>
            <p:spPr>
              <a:xfrm flipH="1">
                <a:off x="1847528" y="2996952"/>
                <a:ext cx="4320480" cy="1584176"/>
              </a:xfrm>
              <a:prstGeom prst="rtTriangl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Entrée manuelle 15"/>
              <p:cNvSpPr/>
              <p:nvPr/>
            </p:nvSpPr>
            <p:spPr>
              <a:xfrm>
                <a:off x="6312024" y="2492896"/>
                <a:ext cx="4320480" cy="2088232"/>
              </a:xfrm>
              <a:prstGeom prst="flowChartManualInp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079776" y="3717032"/>
                <a:ext cx="1800200" cy="646331"/>
              </a:xfrm>
              <a:prstGeom prst="rect">
                <a:avLst/>
              </a:prstGeom>
              <a:noFill/>
            </p:spPr>
            <p:txBody>
              <a:bodyPr wrap="square" rtlCol="0">
                <a:spAutoFit/>
              </a:bodyPr>
              <a:lstStyle/>
              <a:p>
                <a:r>
                  <a:rPr lang="fr-FR" dirty="0" smtClean="0"/>
                  <a:t>INTERETS INTERCALAIRES</a:t>
                </a:r>
                <a:endParaRPr lang="fr-FR" dirty="0"/>
              </a:p>
            </p:txBody>
          </p:sp>
          <p:sp>
            <p:nvSpPr>
              <p:cNvPr id="22" name="ZoneTexte 21"/>
              <p:cNvSpPr txBox="1"/>
              <p:nvPr/>
            </p:nvSpPr>
            <p:spPr>
              <a:xfrm>
                <a:off x="7608168" y="3501008"/>
                <a:ext cx="1800200" cy="369332"/>
              </a:xfrm>
              <a:prstGeom prst="rect">
                <a:avLst/>
              </a:prstGeom>
              <a:noFill/>
            </p:spPr>
            <p:txBody>
              <a:bodyPr wrap="square" rtlCol="0">
                <a:spAutoFit/>
              </a:bodyPr>
              <a:lstStyle/>
              <a:p>
                <a:r>
                  <a:rPr lang="fr-FR" dirty="0" smtClean="0"/>
                  <a:t>CAPITAL</a:t>
                </a:r>
                <a:endParaRPr lang="fr-FR" dirty="0"/>
              </a:p>
            </p:txBody>
          </p:sp>
          <p:sp>
            <p:nvSpPr>
              <p:cNvPr id="23" name="ZoneTexte 22"/>
              <p:cNvSpPr txBox="1"/>
              <p:nvPr/>
            </p:nvSpPr>
            <p:spPr>
              <a:xfrm>
                <a:off x="7608168" y="2132856"/>
                <a:ext cx="1800200" cy="369332"/>
              </a:xfrm>
              <a:prstGeom prst="rect">
                <a:avLst/>
              </a:prstGeom>
              <a:noFill/>
            </p:spPr>
            <p:txBody>
              <a:bodyPr wrap="square" rtlCol="0">
                <a:spAutoFit/>
              </a:bodyPr>
              <a:lstStyle/>
              <a:p>
                <a:r>
                  <a:rPr lang="fr-FR" dirty="0" smtClean="0"/>
                  <a:t>INTERETS</a:t>
                </a:r>
                <a:endParaRPr lang="fr-FR" dirty="0"/>
              </a:p>
            </p:txBody>
          </p:sp>
        </p:grpSp>
        <p:sp>
          <p:nvSpPr>
            <p:cNvPr id="24" name="ZoneTexte 23"/>
            <p:cNvSpPr txBox="1"/>
            <p:nvPr/>
          </p:nvSpPr>
          <p:spPr>
            <a:xfrm>
              <a:off x="3359696" y="4725144"/>
              <a:ext cx="1800200" cy="646331"/>
            </a:xfrm>
            <a:prstGeom prst="rect">
              <a:avLst/>
            </a:prstGeom>
            <a:noFill/>
          </p:spPr>
          <p:txBody>
            <a:bodyPr wrap="square" rtlCol="0">
              <a:spAutoFit/>
            </a:bodyPr>
            <a:lstStyle/>
            <a:p>
              <a:pPr algn="ctr"/>
              <a:r>
                <a:rPr lang="fr-FR" b="1" dirty="0" smtClean="0"/>
                <a:t>PERIODE DE CONSTRUCTION</a:t>
              </a:r>
              <a:endParaRPr lang="fr-FR" b="1" dirty="0"/>
            </a:p>
          </p:txBody>
        </p:sp>
      </p:grpSp>
      <p:sp>
        <p:nvSpPr>
          <p:cNvPr id="25" name="ZoneTexte 24"/>
          <p:cNvSpPr txBox="1"/>
          <p:nvPr/>
        </p:nvSpPr>
        <p:spPr>
          <a:xfrm>
            <a:off x="2351584" y="1628800"/>
            <a:ext cx="3888432" cy="923330"/>
          </a:xfrm>
          <a:prstGeom prst="rect">
            <a:avLst/>
          </a:prstGeom>
          <a:noFill/>
          <a:ln>
            <a:solidFill>
              <a:srgbClr val="FF0066"/>
            </a:solidFill>
          </a:ln>
        </p:spPr>
        <p:txBody>
          <a:bodyPr wrap="square" rtlCol="0">
            <a:spAutoFit/>
          </a:bodyPr>
          <a:lstStyle/>
          <a:p>
            <a:pPr algn="ctr"/>
            <a:r>
              <a:rPr lang="fr-FR" dirty="0" smtClean="0">
                <a:solidFill>
                  <a:srgbClr val="FF0066"/>
                </a:solidFill>
              </a:rPr>
              <a:t>L’adhérent paie seulement les intérêts au prorata des fonds débloqués+ assurance emprunteur</a:t>
            </a:r>
            <a:endParaRPr lang="fr-FR" dirty="0">
              <a:solidFill>
                <a:srgbClr val="FF0066"/>
              </a:solidFill>
            </a:endParaRPr>
          </a:p>
        </p:txBody>
      </p:sp>
      <p:sp>
        <p:nvSpPr>
          <p:cNvPr id="26" name="Rectangle 25"/>
          <p:cNvSpPr/>
          <p:nvPr/>
        </p:nvSpPr>
        <p:spPr>
          <a:xfrm>
            <a:off x="119336" y="5013176"/>
            <a:ext cx="5976664" cy="720080"/>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FF0066"/>
                </a:solidFill>
              </a:rPr>
              <a:t>Exemple</a:t>
            </a:r>
            <a:r>
              <a:rPr lang="fr-FR" sz="1400" dirty="0">
                <a:solidFill>
                  <a:srgbClr val="FF0066"/>
                </a:solidFill>
              </a:rPr>
              <a:t> : </a:t>
            </a:r>
            <a:r>
              <a:rPr lang="fr-FR" sz="1400" dirty="0" smtClean="0">
                <a:solidFill>
                  <a:srgbClr val="FF0066"/>
                </a:solidFill>
              </a:rPr>
              <a:t>appel </a:t>
            </a:r>
            <a:r>
              <a:rPr lang="fr-FR" sz="1400" dirty="0">
                <a:solidFill>
                  <a:srgbClr val="FF0066"/>
                </a:solidFill>
              </a:rPr>
              <a:t>de fonds du </a:t>
            </a:r>
            <a:r>
              <a:rPr lang="fr-FR" sz="1400" dirty="0" smtClean="0">
                <a:solidFill>
                  <a:srgbClr val="FF0066"/>
                </a:solidFill>
              </a:rPr>
              <a:t>constructeur = la </a:t>
            </a:r>
            <a:r>
              <a:rPr lang="fr-FR" sz="1400" dirty="0">
                <a:solidFill>
                  <a:srgbClr val="FF0066"/>
                </a:solidFill>
              </a:rPr>
              <a:t>banque débloque 50 000 € d'un prêt à 4 %. Elle facturera 167 € d'intérêts intercalaires à l'emprunteur (50 000 € × 4 %/12 = 167 €</a:t>
            </a:r>
            <a:r>
              <a:rPr lang="fr-FR" sz="1400" dirty="0" smtClean="0">
                <a:solidFill>
                  <a:srgbClr val="FF0066"/>
                </a:solidFill>
              </a:rPr>
              <a:t>).</a:t>
            </a:r>
            <a:endParaRPr lang="fr-FR" sz="1400" dirty="0">
              <a:solidFill>
                <a:srgbClr val="FF0066"/>
              </a:solidFill>
            </a:endParaRPr>
          </a:p>
        </p:txBody>
      </p:sp>
      <p:sp>
        <p:nvSpPr>
          <p:cNvPr id="28" name="Rectangle 27"/>
          <p:cNvSpPr/>
          <p:nvPr/>
        </p:nvSpPr>
        <p:spPr>
          <a:xfrm>
            <a:off x="119336" y="5805264"/>
            <a:ext cx="5976664" cy="504056"/>
          </a:xfrm>
          <a:prstGeom prst="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FF0066"/>
                </a:solidFill>
              </a:rPr>
              <a:t>Note</a:t>
            </a:r>
            <a:r>
              <a:rPr lang="fr-FR" sz="1400" dirty="0">
                <a:solidFill>
                  <a:srgbClr val="FF0066"/>
                </a:solidFill>
              </a:rPr>
              <a:t> : </a:t>
            </a:r>
            <a:r>
              <a:rPr lang="fr-FR" sz="1400" dirty="0" smtClean="0">
                <a:solidFill>
                  <a:srgbClr val="FF0066"/>
                </a:solidFill>
              </a:rPr>
              <a:t>L'emprunteur </a:t>
            </a:r>
            <a:r>
              <a:rPr lang="fr-FR" sz="1400" dirty="0">
                <a:solidFill>
                  <a:srgbClr val="FF0066"/>
                </a:solidFill>
              </a:rPr>
              <a:t>devra également s'acquitter de l'assurance  </a:t>
            </a:r>
            <a:r>
              <a:rPr lang="fr-FR" sz="1400" dirty="0" smtClean="0">
                <a:solidFill>
                  <a:srgbClr val="FF0066"/>
                </a:solidFill>
              </a:rPr>
              <a:t>basé sur le capital emprunté.</a:t>
            </a:r>
            <a:endParaRPr lang="fr-FR" sz="1400" dirty="0">
              <a:solidFill>
                <a:srgbClr val="FF0066"/>
              </a:solidFill>
            </a:endParaRPr>
          </a:p>
        </p:txBody>
      </p:sp>
      <p:sp>
        <p:nvSpPr>
          <p:cNvPr id="31" name="ZoneTexte 30"/>
          <p:cNvSpPr txBox="1"/>
          <p:nvPr/>
        </p:nvSpPr>
        <p:spPr>
          <a:xfrm>
            <a:off x="7536160" y="3789040"/>
            <a:ext cx="2736304" cy="923330"/>
          </a:xfrm>
          <a:prstGeom prst="rect">
            <a:avLst/>
          </a:prstGeom>
          <a:noFill/>
        </p:spPr>
        <p:txBody>
          <a:bodyPr wrap="square" rtlCol="0">
            <a:spAutoFit/>
          </a:bodyPr>
          <a:lstStyle/>
          <a:p>
            <a:pPr algn="ctr"/>
            <a:r>
              <a:rPr lang="fr-FR" b="1" dirty="0" smtClean="0"/>
              <a:t>Habite et rembourse normalement ses mensualités</a:t>
            </a:r>
            <a:endParaRPr lang="fr-FR" b="1" dirty="0"/>
          </a:p>
        </p:txBody>
      </p:sp>
      <p:pic>
        <p:nvPicPr>
          <p:cNvPr id="1026" name="Picture 2" descr="Résultat de recherche d'images pour &quot;maison p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0016" y="4581128"/>
            <a:ext cx="554038" cy="5540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clé p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048" y="4725144"/>
            <a:ext cx="628329" cy="6283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en construction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1664" y="3789040"/>
            <a:ext cx="616834" cy="51402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Résultat de recherche d'images pour &quot;en construction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920" y="3789040"/>
            <a:ext cx="616834" cy="5140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ésultat de recherche d'images pour &quot;prêt png&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2184" y="4941168"/>
            <a:ext cx="936104" cy="81098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ésultat de recherche d'images pour &quot;intéret png&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64352" y="5085184"/>
            <a:ext cx="576064" cy="5452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assurance png&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44472" y="4797152"/>
            <a:ext cx="1008112" cy="1008112"/>
          </a:xfrm>
          <a:prstGeom prst="rect">
            <a:avLst/>
          </a:prstGeom>
          <a:noFill/>
          <a:extLst>
            <a:ext uri="{909E8E84-426E-40DD-AFC4-6F175D3DCCD1}">
              <a14:hiddenFill xmlns:a14="http://schemas.microsoft.com/office/drawing/2010/main">
                <a:solidFill>
                  <a:srgbClr val="FFFFFF"/>
                </a:solidFill>
              </a14:hiddenFill>
            </a:ext>
          </a:extLst>
        </p:spPr>
      </p:pic>
      <p:sp>
        <p:nvSpPr>
          <p:cNvPr id="36" name="Plus 35"/>
          <p:cNvSpPr/>
          <p:nvPr/>
        </p:nvSpPr>
        <p:spPr>
          <a:xfrm>
            <a:off x="8616280" y="5085184"/>
            <a:ext cx="576064" cy="576064"/>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Plus 42"/>
          <p:cNvSpPr/>
          <p:nvPr/>
        </p:nvSpPr>
        <p:spPr>
          <a:xfrm>
            <a:off x="9912424" y="5085184"/>
            <a:ext cx="576064" cy="576064"/>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0934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713160" y="6418496"/>
            <a:ext cx="2844800" cy="365125"/>
          </a:xfrm>
        </p:spPr>
        <p:txBody>
          <a:bodyPr/>
          <a:lstStyle/>
          <a:p>
            <a:fld id="{A780CDE9-8E60-4F8D-8507-B741777D6868}" type="datetime1">
              <a:rPr lang="fr-FR" smtClean="0"/>
              <a:t>28/02/2020</a:t>
            </a:fld>
            <a:endParaRPr lang="fr-FR" dirty="0"/>
          </a:p>
        </p:txBody>
      </p:sp>
      <p:sp>
        <p:nvSpPr>
          <p:cNvPr id="5" name="Espace réservé du pied de page 4"/>
          <p:cNvSpPr>
            <a:spLocks noGrp="1"/>
          </p:cNvSpPr>
          <p:nvPr>
            <p:ph type="ftr" sz="quarter" idx="11"/>
          </p:nvPr>
        </p:nvSpPr>
        <p:spPr>
          <a:xfrm>
            <a:off x="4223792" y="6513403"/>
            <a:ext cx="3860800"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F5B9CD81-29C0-4EC7-8526-43AF37126EA4}" type="slidenum">
              <a:rPr lang="fr-FR" smtClean="0"/>
              <a:t>27</a:t>
            </a:fld>
            <a:endParaRPr lang="fr-FR"/>
          </a:p>
        </p:txBody>
      </p:sp>
      <p:sp>
        <p:nvSpPr>
          <p:cNvPr id="7" name="ZoneTexte 6"/>
          <p:cNvSpPr txBox="1"/>
          <p:nvPr/>
        </p:nvSpPr>
        <p:spPr>
          <a:xfrm>
            <a:off x="1631504" y="0"/>
            <a:ext cx="6696744" cy="923330"/>
          </a:xfrm>
          <a:prstGeom prst="rect">
            <a:avLst/>
          </a:prstGeom>
          <a:noFill/>
        </p:spPr>
        <p:txBody>
          <a:bodyPr wrap="square" rtlCol="0">
            <a:spAutoFit/>
          </a:bodyPr>
          <a:lstStyle/>
          <a:p>
            <a:r>
              <a:rPr lang="fr-FR" sz="3600" b="1" dirty="0" smtClean="0">
                <a:solidFill>
                  <a:schemeClr val="bg1"/>
                </a:solidFill>
              </a:rPr>
              <a:t>Couverture assurance adaptée</a:t>
            </a:r>
            <a:endParaRPr lang="fr-FR" sz="3600" dirty="0" smtClean="0">
              <a:solidFill>
                <a:schemeClr val="bg1"/>
              </a:solidFill>
            </a:endParaRPr>
          </a:p>
          <a:p>
            <a:endParaRPr lang="fr-FR" dirty="0"/>
          </a:p>
        </p:txBody>
      </p:sp>
      <p:sp>
        <p:nvSpPr>
          <p:cNvPr id="8" name="ZoneTexte 7"/>
          <p:cNvSpPr txBox="1"/>
          <p:nvPr/>
        </p:nvSpPr>
        <p:spPr>
          <a:xfrm>
            <a:off x="1847528" y="548680"/>
            <a:ext cx="9577064" cy="523220"/>
          </a:xfrm>
          <a:prstGeom prst="rect">
            <a:avLst/>
          </a:prstGeom>
          <a:noFill/>
        </p:spPr>
        <p:txBody>
          <a:bodyPr wrap="square" rtlCol="0">
            <a:spAutoFit/>
          </a:bodyPr>
          <a:lstStyle/>
          <a:p>
            <a:r>
              <a:rPr lang="fr-FR" sz="2800" b="1" dirty="0" smtClean="0">
                <a:solidFill>
                  <a:srgbClr val="FF0066"/>
                </a:solidFill>
              </a:rPr>
              <a:t>COMMENT APPREHENDER LA PHASE CONSTRUCTION ?  </a:t>
            </a:r>
            <a:endParaRPr lang="fr-FR" sz="2800" b="1" dirty="0">
              <a:solidFill>
                <a:srgbClr val="FF0066"/>
              </a:solidFill>
            </a:endParaRPr>
          </a:p>
        </p:txBody>
      </p:sp>
      <p:sp>
        <p:nvSpPr>
          <p:cNvPr id="9" name="ZoneTexte 8"/>
          <p:cNvSpPr txBox="1"/>
          <p:nvPr/>
        </p:nvSpPr>
        <p:spPr>
          <a:xfrm>
            <a:off x="4799856" y="1052736"/>
            <a:ext cx="4104456" cy="400110"/>
          </a:xfrm>
          <a:prstGeom prst="rect">
            <a:avLst/>
          </a:prstGeom>
          <a:noFill/>
        </p:spPr>
        <p:txBody>
          <a:bodyPr wrap="square" rtlCol="0">
            <a:spAutoFit/>
          </a:bodyPr>
          <a:lstStyle/>
          <a:p>
            <a:r>
              <a:rPr lang="fr-FR" sz="2000" b="1" dirty="0" smtClean="0">
                <a:solidFill>
                  <a:srgbClr val="FF0066"/>
                </a:solidFill>
              </a:rPr>
              <a:t>- 3 CAS POSSIBLES - </a:t>
            </a:r>
            <a:endParaRPr lang="fr-FR" sz="2000" b="1" dirty="0">
              <a:solidFill>
                <a:srgbClr val="FF0066"/>
              </a:solidFill>
            </a:endParaRPr>
          </a:p>
        </p:txBody>
      </p:sp>
      <p:sp>
        <p:nvSpPr>
          <p:cNvPr id="11" name="Rectangle à coins arrondis 10"/>
          <p:cNvSpPr/>
          <p:nvPr/>
        </p:nvSpPr>
        <p:spPr>
          <a:xfrm>
            <a:off x="407368" y="1484784"/>
            <a:ext cx="34563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CAS N°1</a:t>
            </a:r>
          </a:p>
          <a:p>
            <a:pPr algn="ctr"/>
            <a:r>
              <a:rPr lang="fr-FR" b="1" dirty="0" smtClean="0"/>
              <a:t>« Amortissement immédiat »</a:t>
            </a:r>
            <a:endParaRPr lang="fr-FR" b="1" dirty="0"/>
          </a:p>
        </p:txBody>
      </p:sp>
      <p:sp>
        <p:nvSpPr>
          <p:cNvPr id="12" name="Rectangle à coins arrondis 11"/>
          <p:cNvSpPr/>
          <p:nvPr/>
        </p:nvSpPr>
        <p:spPr>
          <a:xfrm>
            <a:off x="4223792" y="1484784"/>
            <a:ext cx="34563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CAS N°2</a:t>
            </a:r>
          </a:p>
          <a:p>
            <a:pPr algn="ctr"/>
            <a:r>
              <a:rPr lang="fr-FR" b="1" dirty="0"/>
              <a:t>« Différé partiel »</a:t>
            </a:r>
          </a:p>
        </p:txBody>
      </p:sp>
      <p:sp>
        <p:nvSpPr>
          <p:cNvPr id="13" name="Rectangle à coins arrondis 12"/>
          <p:cNvSpPr/>
          <p:nvPr/>
        </p:nvSpPr>
        <p:spPr>
          <a:xfrm>
            <a:off x="8112224" y="1484784"/>
            <a:ext cx="345638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smtClean="0"/>
              <a:t>CAS N°3</a:t>
            </a:r>
          </a:p>
          <a:p>
            <a:pPr algn="ctr"/>
            <a:r>
              <a:rPr lang="fr-FR" b="1" dirty="0"/>
              <a:t>« Différé total »</a:t>
            </a:r>
          </a:p>
        </p:txBody>
      </p:sp>
      <p:sp>
        <p:nvSpPr>
          <p:cNvPr id="14" name="ZoneTexte 13"/>
          <p:cNvSpPr txBox="1"/>
          <p:nvPr/>
        </p:nvSpPr>
        <p:spPr>
          <a:xfrm>
            <a:off x="479376" y="2348880"/>
            <a:ext cx="3456384" cy="2308324"/>
          </a:xfrm>
          <a:prstGeom prst="rect">
            <a:avLst/>
          </a:prstGeom>
          <a:noFill/>
        </p:spPr>
        <p:txBody>
          <a:bodyPr wrap="square" rtlCol="0">
            <a:spAutoFit/>
          </a:bodyPr>
          <a:lstStyle/>
          <a:p>
            <a:pPr algn="just"/>
            <a:r>
              <a:rPr lang="fr-FR" b="1" dirty="0" smtClean="0">
                <a:solidFill>
                  <a:schemeClr val="accent5"/>
                </a:solidFill>
              </a:rPr>
              <a:t>L’acquéreur souhaite rembourser son prêt dès le premier déblocage de fonds</a:t>
            </a:r>
            <a:r>
              <a:rPr lang="fr-FR" dirty="0" smtClean="0"/>
              <a:t>. </a:t>
            </a:r>
          </a:p>
          <a:p>
            <a:endParaRPr lang="fr-FR" dirty="0"/>
          </a:p>
          <a:p>
            <a:pPr algn="just"/>
            <a:r>
              <a:rPr lang="fr-FR" dirty="0" smtClean="0"/>
              <a:t>Exemple: Paul est hébergé et ne paye pas de loyer. Il est donc en capacité de recouvrir son emprunt immédiatement. </a:t>
            </a:r>
            <a:endParaRPr lang="fr-FR" dirty="0"/>
          </a:p>
        </p:txBody>
      </p:sp>
      <p:sp>
        <p:nvSpPr>
          <p:cNvPr id="15" name="ZoneTexte 14"/>
          <p:cNvSpPr txBox="1"/>
          <p:nvPr/>
        </p:nvSpPr>
        <p:spPr>
          <a:xfrm>
            <a:off x="4223792" y="2348880"/>
            <a:ext cx="3456384" cy="2862322"/>
          </a:xfrm>
          <a:prstGeom prst="rect">
            <a:avLst/>
          </a:prstGeom>
          <a:noFill/>
        </p:spPr>
        <p:txBody>
          <a:bodyPr wrap="square" rtlCol="0">
            <a:spAutoFit/>
          </a:bodyPr>
          <a:lstStyle/>
          <a:p>
            <a:pPr algn="just"/>
            <a:r>
              <a:rPr lang="fr-FR" dirty="0" smtClean="0"/>
              <a:t>L’acquéreur payent des intérêts intercalaires sur les 1</a:t>
            </a:r>
            <a:r>
              <a:rPr lang="fr-FR" baseline="30000" dirty="0" smtClean="0"/>
              <a:t>ière</a:t>
            </a:r>
            <a:r>
              <a:rPr lang="fr-FR" dirty="0" smtClean="0"/>
              <a:t> sommes débloquées au fur et à mesure de l’avancée des travaux  + l’assurance emprunteur. </a:t>
            </a:r>
          </a:p>
          <a:p>
            <a:pPr algn="just"/>
            <a:r>
              <a:rPr lang="fr-FR" dirty="0" smtClean="0"/>
              <a:t>CF CG CCMI </a:t>
            </a:r>
            <a:r>
              <a:rPr lang="fr-FR" b="1" u="sng" dirty="0" smtClean="0">
                <a:solidFill>
                  <a:srgbClr val="FF0066"/>
                </a:solidFill>
              </a:rPr>
              <a:t>cliquez ici </a:t>
            </a:r>
            <a:endParaRPr lang="fr-FR" dirty="0" smtClean="0"/>
          </a:p>
          <a:p>
            <a:pPr algn="just"/>
            <a:r>
              <a:rPr lang="fr-FR" dirty="0" smtClean="0"/>
              <a:t>Le </a:t>
            </a:r>
            <a:r>
              <a:rPr lang="fr-FR" dirty="0"/>
              <a:t>paiement (le remboursement du capital du prêt commencera </a:t>
            </a:r>
            <a:r>
              <a:rPr lang="fr-FR" dirty="0" smtClean="0"/>
              <a:t>dès réception du certificat d’achèvement. </a:t>
            </a:r>
          </a:p>
        </p:txBody>
      </p:sp>
      <p:sp>
        <p:nvSpPr>
          <p:cNvPr id="17" name="ZoneTexte 16"/>
          <p:cNvSpPr txBox="1"/>
          <p:nvPr/>
        </p:nvSpPr>
        <p:spPr>
          <a:xfrm>
            <a:off x="8112224" y="2348880"/>
            <a:ext cx="3456384" cy="2585323"/>
          </a:xfrm>
          <a:prstGeom prst="rect">
            <a:avLst/>
          </a:prstGeom>
          <a:noFill/>
        </p:spPr>
        <p:txBody>
          <a:bodyPr wrap="square" rtlCol="0">
            <a:spAutoFit/>
          </a:bodyPr>
          <a:lstStyle/>
          <a:p>
            <a:pPr algn="just"/>
            <a:r>
              <a:rPr lang="fr-FR" b="1" dirty="0">
                <a:solidFill>
                  <a:schemeClr val="accent5"/>
                </a:solidFill>
              </a:rPr>
              <a:t>L’acquéreur ne peut pas payer les intérêt intercalaires. Il ne paye que l’assurance. </a:t>
            </a:r>
          </a:p>
          <a:p>
            <a:pPr algn="just"/>
            <a:r>
              <a:rPr lang="fr-FR" dirty="0" smtClean="0"/>
              <a:t>Dès réception du certificat d’achèvement, l’acquéreur devra rembourser le capital ainsi que les intérêt intercalaires non réglés lissés sur la durée du prêt initialement prévu</a:t>
            </a:r>
          </a:p>
        </p:txBody>
      </p:sp>
      <p:sp>
        <p:nvSpPr>
          <p:cNvPr id="18" name="Rectangle 17"/>
          <p:cNvSpPr/>
          <p:nvPr/>
        </p:nvSpPr>
        <p:spPr>
          <a:xfrm>
            <a:off x="479376" y="4653136"/>
            <a:ext cx="3312368" cy="923330"/>
          </a:xfrm>
          <a:prstGeom prst="rect">
            <a:avLst/>
          </a:prstGeom>
          <a:ln>
            <a:solidFill>
              <a:srgbClr val="FF0066"/>
            </a:solidFill>
          </a:ln>
        </p:spPr>
        <p:txBody>
          <a:bodyPr wrap="square">
            <a:spAutoFit/>
          </a:bodyPr>
          <a:lstStyle/>
          <a:p>
            <a:pPr algn="ctr"/>
            <a:r>
              <a:rPr lang="fr-FR" b="1" dirty="0">
                <a:solidFill>
                  <a:srgbClr val="FF0066"/>
                </a:solidFill>
              </a:rPr>
              <a:t>Durée du prêt = </a:t>
            </a:r>
            <a:r>
              <a:rPr lang="fr-FR" b="1" dirty="0" smtClean="0">
                <a:solidFill>
                  <a:srgbClr val="FF0066"/>
                </a:solidFill>
              </a:rPr>
              <a:t>20 </a:t>
            </a:r>
            <a:r>
              <a:rPr lang="fr-FR" b="1" dirty="0">
                <a:solidFill>
                  <a:srgbClr val="FF0066"/>
                </a:solidFill>
              </a:rPr>
              <a:t>ans</a:t>
            </a:r>
          </a:p>
          <a:p>
            <a:pPr algn="ctr"/>
            <a:r>
              <a:rPr lang="fr-FR" b="1" dirty="0">
                <a:solidFill>
                  <a:srgbClr val="FF0066"/>
                </a:solidFill>
              </a:rPr>
              <a:t>Durée d’assurance = </a:t>
            </a:r>
            <a:r>
              <a:rPr lang="fr-FR" b="1" dirty="0" smtClean="0">
                <a:solidFill>
                  <a:srgbClr val="FF0066"/>
                </a:solidFill>
              </a:rPr>
              <a:t>20 </a:t>
            </a:r>
            <a:r>
              <a:rPr lang="fr-FR" b="1" dirty="0">
                <a:solidFill>
                  <a:srgbClr val="FF0066"/>
                </a:solidFill>
              </a:rPr>
              <a:t>ans</a:t>
            </a:r>
          </a:p>
          <a:p>
            <a:pPr algn="ctr"/>
            <a:r>
              <a:rPr lang="fr-FR" b="1" dirty="0">
                <a:solidFill>
                  <a:srgbClr val="FF0066"/>
                </a:solidFill>
              </a:rPr>
              <a:t>Pas d’intérêts intercalaires</a:t>
            </a:r>
          </a:p>
        </p:txBody>
      </p:sp>
      <p:sp>
        <p:nvSpPr>
          <p:cNvPr id="19" name="Rectangle 18"/>
          <p:cNvSpPr/>
          <p:nvPr/>
        </p:nvSpPr>
        <p:spPr>
          <a:xfrm>
            <a:off x="3863752" y="5085184"/>
            <a:ext cx="7992888" cy="1323439"/>
          </a:xfrm>
          <a:prstGeom prst="rect">
            <a:avLst/>
          </a:prstGeom>
          <a:ln>
            <a:solidFill>
              <a:srgbClr val="FF0066"/>
            </a:solidFill>
          </a:ln>
        </p:spPr>
        <p:txBody>
          <a:bodyPr wrap="square">
            <a:spAutoFit/>
          </a:bodyPr>
          <a:lstStyle/>
          <a:p>
            <a:pPr algn="ctr"/>
            <a:r>
              <a:rPr lang="fr-FR" sz="1600" i="1" dirty="0">
                <a:solidFill>
                  <a:srgbClr val="FF0066"/>
                </a:solidFill>
              </a:rPr>
              <a:t>P</a:t>
            </a:r>
            <a:r>
              <a:rPr lang="fr-FR" sz="1600" i="1" dirty="0" smtClean="0">
                <a:solidFill>
                  <a:srgbClr val="FF0066"/>
                </a:solidFill>
              </a:rPr>
              <a:t>our </a:t>
            </a:r>
            <a:r>
              <a:rPr lang="fr-FR" sz="1600" i="1" dirty="0">
                <a:solidFill>
                  <a:srgbClr val="FF0066"/>
                </a:solidFill>
              </a:rPr>
              <a:t>couvrir correctement notre adhérent en assurance </a:t>
            </a:r>
            <a:r>
              <a:rPr lang="fr-FR" sz="1600" i="1" dirty="0" smtClean="0">
                <a:solidFill>
                  <a:srgbClr val="FF0066"/>
                </a:solidFill>
              </a:rPr>
              <a:t>sur </a:t>
            </a:r>
            <a:r>
              <a:rPr lang="fr-FR" sz="1600" i="1" dirty="0">
                <a:solidFill>
                  <a:srgbClr val="FF0066"/>
                </a:solidFill>
              </a:rPr>
              <a:t>la durée du </a:t>
            </a:r>
            <a:r>
              <a:rPr lang="fr-FR" sz="1600" i="1" dirty="0" smtClean="0">
                <a:solidFill>
                  <a:srgbClr val="FF0066"/>
                </a:solidFill>
              </a:rPr>
              <a:t>prêt initialement </a:t>
            </a:r>
            <a:r>
              <a:rPr lang="fr-FR" sz="1600" i="1" dirty="0">
                <a:solidFill>
                  <a:srgbClr val="FF0066"/>
                </a:solidFill>
              </a:rPr>
              <a:t>défini + </a:t>
            </a:r>
            <a:r>
              <a:rPr lang="fr-FR" sz="1600" i="1" dirty="0" smtClean="0">
                <a:solidFill>
                  <a:srgbClr val="FF0066"/>
                </a:solidFill>
              </a:rPr>
              <a:t>période de </a:t>
            </a:r>
            <a:r>
              <a:rPr lang="fr-FR" sz="1600" i="1" dirty="0" err="1" smtClean="0">
                <a:solidFill>
                  <a:srgbClr val="FF0066"/>
                </a:solidFill>
              </a:rPr>
              <a:t>pré-financement</a:t>
            </a:r>
            <a:r>
              <a:rPr lang="fr-FR" sz="1600" i="1" dirty="0" smtClean="0">
                <a:solidFill>
                  <a:srgbClr val="FF0066"/>
                </a:solidFill>
              </a:rPr>
              <a:t> de 12 à 36 mois suivant le partenaire, qui correspond à la période maximale de construction. </a:t>
            </a:r>
          </a:p>
          <a:p>
            <a:pPr algn="ctr"/>
            <a:r>
              <a:rPr lang="fr-FR" sz="1600" i="1" dirty="0" smtClean="0">
                <a:solidFill>
                  <a:srgbClr val="FF0066"/>
                </a:solidFill>
              </a:rPr>
              <a:t>Exemple : Durée </a:t>
            </a:r>
            <a:r>
              <a:rPr lang="fr-FR" sz="1600" i="1" dirty="0">
                <a:solidFill>
                  <a:srgbClr val="FF0066"/>
                </a:solidFill>
              </a:rPr>
              <a:t>du prêt = </a:t>
            </a:r>
            <a:r>
              <a:rPr lang="fr-FR" sz="1600" i="1" dirty="0" smtClean="0">
                <a:solidFill>
                  <a:srgbClr val="FF0066"/>
                </a:solidFill>
              </a:rPr>
              <a:t>20 ans + préfinancement 24 mois </a:t>
            </a:r>
          </a:p>
          <a:p>
            <a:pPr algn="ctr"/>
            <a:r>
              <a:rPr lang="fr-FR" sz="1600" i="1" dirty="0" smtClean="0">
                <a:solidFill>
                  <a:srgbClr val="FF0066"/>
                </a:solidFill>
              </a:rPr>
              <a:t>donc durée d’assurance </a:t>
            </a:r>
            <a:r>
              <a:rPr lang="fr-FR" sz="1600" i="1" dirty="0">
                <a:solidFill>
                  <a:srgbClr val="FF0066"/>
                </a:solidFill>
              </a:rPr>
              <a:t>= </a:t>
            </a:r>
            <a:r>
              <a:rPr lang="fr-FR" sz="1600" i="1" dirty="0" smtClean="0">
                <a:solidFill>
                  <a:srgbClr val="FF0066"/>
                </a:solidFill>
              </a:rPr>
              <a:t>22 ans</a:t>
            </a:r>
            <a:endParaRPr lang="fr-FR" sz="1600" i="1" dirty="0">
              <a:solidFill>
                <a:srgbClr val="FF0066"/>
              </a:solidFill>
            </a:endParaRPr>
          </a:p>
        </p:txBody>
      </p:sp>
      <p:pic>
        <p:nvPicPr>
          <p:cNvPr id="22" name="Picture 2" descr="Résultat de recherche d'images pour &quot;vigilance p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0416" y="116632"/>
            <a:ext cx="520024" cy="44998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0344472" y="0"/>
            <a:ext cx="1296144" cy="646331"/>
          </a:xfrm>
          <a:prstGeom prst="rect">
            <a:avLst/>
          </a:prstGeom>
          <a:noFill/>
        </p:spPr>
        <p:txBody>
          <a:bodyPr wrap="square" rtlCol="0">
            <a:spAutoFit/>
          </a:bodyPr>
          <a:lstStyle/>
          <a:p>
            <a:pPr algn="ctr"/>
            <a:r>
              <a:rPr lang="fr-FR" b="1" dirty="0" smtClean="0">
                <a:solidFill>
                  <a:schemeClr val="accent2"/>
                </a:solidFill>
              </a:rPr>
              <a:t>PTZ CSF ACCESSION</a:t>
            </a:r>
            <a:endParaRPr lang="fr-FR" b="1" dirty="0">
              <a:solidFill>
                <a:schemeClr val="accent2"/>
              </a:solidFill>
            </a:endParaRPr>
          </a:p>
        </p:txBody>
      </p:sp>
      <p:pic>
        <p:nvPicPr>
          <p:cNvPr id="23" name="Picture 2" descr="Résultat de recherche d'images pour &quot;vigilance p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60104" y="116632"/>
            <a:ext cx="520024" cy="44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93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9577DC67-F4C4-4501-A7FB-C233B5A29E88}" type="datetime1">
              <a:rPr lang="fr-FR" smtClean="0"/>
              <a:t>28/02/2020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5B9CD81-29C0-4EC7-8526-43AF37126EA4}" type="slidenum">
              <a:rPr lang="fr-FR" smtClean="0"/>
              <a:t>28</a:t>
            </a:fld>
            <a:endParaRPr lang="fr-FR"/>
          </a:p>
        </p:txBody>
      </p:sp>
      <p:sp>
        <p:nvSpPr>
          <p:cNvPr id="7" name="ZoneTexte 6"/>
          <p:cNvSpPr txBox="1"/>
          <p:nvPr/>
        </p:nvSpPr>
        <p:spPr>
          <a:xfrm>
            <a:off x="1631504" y="0"/>
            <a:ext cx="6696744" cy="923330"/>
          </a:xfrm>
          <a:prstGeom prst="rect">
            <a:avLst/>
          </a:prstGeom>
          <a:noFill/>
        </p:spPr>
        <p:txBody>
          <a:bodyPr wrap="square" rtlCol="0">
            <a:spAutoFit/>
          </a:bodyPr>
          <a:lstStyle/>
          <a:p>
            <a:r>
              <a:rPr lang="fr-FR" sz="3600" b="1" dirty="0" smtClean="0">
                <a:solidFill>
                  <a:schemeClr val="bg1"/>
                </a:solidFill>
              </a:rPr>
              <a:t>Page de Saisie VIC </a:t>
            </a:r>
            <a:endParaRPr lang="fr-FR" sz="3600" dirty="0" smtClean="0">
              <a:solidFill>
                <a:schemeClr val="bg1"/>
              </a:solidFill>
            </a:endParaRPr>
          </a:p>
          <a:p>
            <a:endParaRPr lang="fr-FR" dirty="0"/>
          </a:p>
        </p:txBody>
      </p:sp>
      <p:pic>
        <p:nvPicPr>
          <p:cNvPr id="1026" name="Imag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8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8400256" y="1484784"/>
            <a:ext cx="2088232" cy="1200329"/>
          </a:xfrm>
          <a:prstGeom prst="rect">
            <a:avLst/>
          </a:prstGeom>
          <a:noFill/>
        </p:spPr>
        <p:txBody>
          <a:bodyPr wrap="square" rtlCol="0">
            <a:spAutoFit/>
          </a:bodyPr>
          <a:lstStyle/>
          <a:p>
            <a:pPr algn="ctr"/>
            <a:r>
              <a:rPr lang="fr-FR" b="1" i="1" dirty="0" smtClean="0">
                <a:solidFill>
                  <a:srgbClr val="FF0066"/>
                </a:solidFill>
              </a:rPr>
              <a:t>« Vigilance </a:t>
            </a:r>
            <a:r>
              <a:rPr lang="fr-FR" b="1" i="1" dirty="0">
                <a:solidFill>
                  <a:srgbClr val="FF0066"/>
                </a:solidFill>
              </a:rPr>
              <a:t>sur la </a:t>
            </a:r>
            <a:r>
              <a:rPr lang="fr-FR" b="1" i="1" dirty="0" smtClean="0">
                <a:solidFill>
                  <a:srgbClr val="FF0066"/>
                </a:solidFill>
              </a:rPr>
              <a:t>saisie </a:t>
            </a:r>
            <a:r>
              <a:rPr lang="fr-FR" b="1" i="1" dirty="0">
                <a:solidFill>
                  <a:srgbClr val="FF0066"/>
                </a:solidFill>
              </a:rPr>
              <a:t>en fonction du CAS </a:t>
            </a:r>
            <a:r>
              <a:rPr lang="fr-FR" b="1" i="1" dirty="0" smtClean="0">
                <a:solidFill>
                  <a:srgbClr val="FF0066"/>
                </a:solidFill>
              </a:rPr>
              <a:t>visé »</a:t>
            </a:r>
            <a:endParaRPr lang="fr-FR" b="1" i="1" dirty="0">
              <a:solidFill>
                <a:srgbClr val="FF0066"/>
              </a:solidFill>
            </a:endParaRPr>
          </a:p>
          <a:p>
            <a:endParaRPr lang="fr-FR" dirty="0"/>
          </a:p>
        </p:txBody>
      </p:sp>
      <p:pic>
        <p:nvPicPr>
          <p:cNvPr id="1028" name="Picture 4" descr="Résultat de recherche d'images pour &quot;atten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0496" y="1556792"/>
            <a:ext cx="936104"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ésultat de recherche d'images pour &quot;atten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36" y="1484784"/>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152"/>
            <a:ext cx="3672408" cy="840864"/>
          </a:xfrm>
          <a:prstGeom prst="rect">
            <a:avLst/>
          </a:prstGeom>
          <a:solidFill>
            <a:schemeClr val="bg1"/>
          </a:solid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rgbClr val="FF0066"/>
                </a:solidFill>
              </a:rPr>
              <a:t>SAISIE VIC</a:t>
            </a:r>
            <a:endParaRPr lang="fr-FR" sz="2800" b="1" dirty="0">
              <a:solidFill>
                <a:srgbClr val="FF0066"/>
              </a:solidFill>
            </a:endParaRPr>
          </a:p>
        </p:txBody>
      </p:sp>
    </p:spTree>
    <p:extLst>
      <p:ext uri="{BB962C8B-B14F-4D97-AF65-F5344CB8AC3E}">
        <p14:creationId xmlns:p14="http://schemas.microsoft.com/office/powerpoint/2010/main" val="146123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プレースホルダー 21"/>
          <p:cNvSpPr>
            <a:spLocks noGrp="1"/>
          </p:cNvSpPr>
          <p:nvPr>
            <p:ph type="body" sz="quarter" idx="16"/>
          </p:nvPr>
        </p:nvSpPr>
        <p:spPr/>
        <p:txBody>
          <a:bodyPr>
            <a:normAutofit fontScale="85000" lnSpcReduction="10000"/>
          </a:bodyPr>
          <a:lstStyle/>
          <a:p>
            <a:pPr algn="ctr">
              <a:spcAft>
                <a:spcPts val="600"/>
              </a:spcAft>
              <a:buClr>
                <a:srgbClr val="6ADDE0"/>
              </a:buClr>
            </a:pPr>
            <a:r>
              <a:rPr lang="fr-FR" sz="2000" b="1" dirty="0" smtClean="0"/>
              <a:t>Le montant global calculé doit bien inclure tous les frais afin de ne pas commettre d’erreur pouvant remettre en cause le projet</a:t>
            </a:r>
            <a:endParaRPr lang="fr-FR" sz="2000" b="1" dirty="0"/>
          </a:p>
        </p:txBody>
      </p:sp>
      <p:sp>
        <p:nvSpPr>
          <p:cNvPr id="24" name="テキスト プレースホルダー 23"/>
          <p:cNvSpPr>
            <a:spLocks noGrp="1"/>
          </p:cNvSpPr>
          <p:nvPr>
            <p:ph type="body" sz="quarter" idx="18"/>
          </p:nvPr>
        </p:nvSpPr>
        <p:spPr>
          <a:xfrm>
            <a:off x="1559496" y="3717032"/>
            <a:ext cx="2160240" cy="2304256"/>
          </a:xfrm>
        </p:spPr>
        <p:txBody>
          <a:bodyPr>
            <a:normAutofit/>
          </a:bodyPr>
          <a:lstStyle/>
          <a:p>
            <a:pPr algn="ctr"/>
            <a:r>
              <a:rPr lang="fr-FR" sz="2200" b="1" dirty="0" smtClean="0"/>
              <a:t>Les intervenants aux projets de construction sont de vrais leviers de développement prescription</a:t>
            </a:r>
            <a:endParaRPr lang="fr-FR" sz="2200" b="1" dirty="0"/>
          </a:p>
          <a:p>
            <a:endParaRPr kumimoji="1" lang="ja-JP" altLang="en-US" sz="2000" b="1" dirty="0"/>
          </a:p>
        </p:txBody>
      </p:sp>
      <p:sp>
        <p:nvSpPr>
          <p:cNvPr id="25" name="テキスト プレースホルダー 24"/>
          <p:cNvSpPr>
            <a:spLocks noGrp="1"/>
          </p:cNvSpPr>
          <p:nvPr>
            <p:ph type="body" sz="quarter" idx="19"/>
          </p:nvPr>
        </p:nvSpPr>
        <p:spPr>
          <a:xfrm>
            <a:off x="6096000" y="3789040"/>
            <a:ext cx="2160239" cy="2160240"/>
          </a:xfrm>
        </p:spPr>
        <p:txBody>
          <a:bodyPr>
            <a:noAutofit/>
          </a:bodyPr>
          <a:lstStyle/>
          <a:p>
            <a:pPr algn="ctr"/>
            <a:r>
              <a:rPr lang="fr-FR" altLang="ja-JP" sz="1800" b="1" dirty="0" smtClean="0"/>
              <a:t>S’il est bien monté, le PTZ+ peut se cumuler au PTZ CSF ACCESSION. De quoi venir compenser le risque hypothécaire et augmenter le budget des acquéreurs</a:t>
            </a:r>
            <a:endParaRPr kumimoji="1" lang="ja-JP" altLang="en-US" sz="1400" b="1" dirty="0"/>
          </a:p>
        </p:txBody>
      </p:sp>
      <p:pic>
        <p:nvPicPr>
          <p:cNvPr id="12" name="Espace réservé pour une image  11"/>
          <p:cNvPicPr>
            <a:picLocks noGrp="1" noChangeAspect="1"/>
          </p:cNvPicPr>
          <p:nvPr>
            <p:ph type="pic" sz="quarter" idx="12"/>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3974" b="3974"/>
          <a:stretch>
            <a:fillRect/>
          </a:stretch>
        </p:blipFill>
        <p:spPr/>
      </p:pic>
      <p:sp>
        <p:nvSpPr>
          <p:cNvPr id="16" name="テキスト プレースホルダー 21"/>
          <p:cNvSpPr txBox="1">
            <a:spLocks/>
          </p:cNvSpPr>
          <p:nvPr/>
        </p:nvSpPr>
        <p:spPr>
          <a:xfrm>
            <a:off x="8472264" y="1484784"/>
            <a:ext cx="2092449" cy="2232248"/>
          </a:xfrm>
          <a:prstGeom prst="rect">
            <a:avLst/>
          </a:prstGeom>
        </p:spPr>
        <p:txBody>
          <a:bodyPr lIns="60963" tIns="30482" rIns="60963" bIns="30482" anchor="ctr">
            <a:normAutofit/>
          </a:bodyPr>
          <a:lstStyle>
            <a:lvl1pPr marL="0" indent="0" algn="l" defTabSz="914400" rtl="0" eaLnBrk="1" latinLnBrk="0" hangingPunct="1">
              <a:lnSpc>
                <a:spcPct val="90000"/>
              </a:lnSpc>
              <a:spcBef>
                <a:spcPts val="0"/>
              </a:spcBef>
              <a:buFont typeface="Wingdings" panose="05000000000000000000" pitchFamily="2" charset="2"/>
              <a:buNone/>
              <a:defRPr sz="12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600" dirty="0"/>
              <a:t>La vigilance sur le calcul de la durée de  l’assurance emprunteur est indispensable afin de conseiller notre adhérent au mieux pour un projet de constructions en toute sérénité </a:t>
            </a:r>
            <a:r>
              <a:rPr lang="fr-FR" sz="1600" dirty="0">
                <a:sym typeface="Wingdings" panose="05000000000000000000" pitchFamily="2" charset="2"/>
              </a:rPr>
              <a:t></a:t>
            </a:r>
            <a:endParaRPr lang="fr-FR" sz="1600" dirty="0"/>
          </a:p>
        </p:txBody>
      </p:sp>
      <p:sp>
        <p:nvSpPr>
          <p:cNvPr id="26" name="Rectangle 25"/>
          <p:cNvSpPr/>
          <p:nvPr/>
        </p:nvSpPr>
        <p:spPr>
          <a:xfrm>
            <a:off x="0" y="0"/>
            <a:ext cx="12192000" cy="646686"/>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27" name="Imag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79" y="0"/>
            <a:ext cx="521521" cy="646686"/>
          </a:xfrm>
          <a:prstGeom prst="rect">
            <a:avLst/>
          </a:prstGeom>
        </p:spPr>
      </p:pic>
      <p:grpSp>
        <p:nvGrpSpPr>
          <p:cNvPr id="28" name="Groupe 27"/>
          <p:cNvGrpSpPr/>
          <p:nvPr/>
        </p:nvGrpSpPr>
        <p:grpSpPr>
          <a:xfrm>
            <a:off x="10711930" y="0"/>
            <a:ext cx="1497923" cy="717834"/>
            <a:chOff x="10711930" y="0"/>
            <a:chExt cx="1497923" cy="717834"/>
          </a:xfrm>
        </p:grpSpPr>
        <p:pic>
          <p:nvPicPr>
            <p:cNvPr id="29" name="Image 28"/>
            <p:cNvPicPr>
              <a:picLocks noChangeAspect="1"/>
            </p:cNvPicPr>
            <p:nvPr userDrawn="1"/>
          </p:nvPicPr>
          <p:blipFill>
            <a:blip r:embed="rId5"/>
            <a:stretch>
              <a:fillRect/>
            </a:stretch>
          </p:blipFill>
          <p:spPr>
            <a:xfrm>
              <a:off x="10711930" y="0"/>
              <a:ext cx="1480070" cy="717834"/>
            </a:xfrm>
            <a:prstGeom prst="rect">
              <a:avLst/>
            </a:prstGeom>
          </p:spPr>
        </p:pic>
        <p:sp>
          <p:nvSpPr>
            <p:cNvPr id="30" name="ZoneTexte 29"/>
            <p:cNvSpPr txBox="1"/>
            <p:nvPr userDrawn="1"/>
          </p:nvSpPr>
          <p:spPr>
            <a:xfrm>
              <a:off x="11482891" y="59688"/>
              <a:ext cx="726962" cy="307777"/>
            </a:xfrm>
            <a:prstGeom prst="rect">
              <a:avLst/>
            </a:prstGeom>
            <a:noFill/>
          </p:spPr>
          <p:txBody>
            <a:bodyPr wrap="square" rtlCol="0">
              <a:spAutoFit/>
            </a:bodyPr>
            <a:lstStyle/>
            <a:p>
              <a:pPr algn="ctr"/>
              <a:r>
                <a:rPr lang="fr-FR" sz="700" b="1" dirty="0">
                  <a:solidFill>
                    <a:srgbClr val="002060"/>
                  </a:solidFill>
                  <a:latin typeface="Cachet Std Book" pitchFamily="34" charset="0"/>
                </a:rPr>
                <a:t>Parcours approfondi</a:t>
              </a:r>
            </a:p>
          </p:txBody>
        </p:sp>
        <p:pic>
          <p:nvPicPr>
            <p:cNvPr id="31" name="Image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613079" y="325320"/>
              <a:ext cx="439234" cy="219617"/>
            </a:xfrm>
            <a:prstGeom prst="rect">
              <a:avLst/>
            </a:prstGeom>
          </p:spPr>
        </p:pic>
      </p:grpSp>
      <p:sp>
        <p:nvSpPr>
          <p:cNvPr id="32" name="Titre 1"/>
          <p:cNvSpPr>
            <a:spLocks noGrp="1"/>
          </p:cNvSpPr>
          <p:nvPr>
            <p:ph type="title"/>
          </p:nvPr>
        </p:nvSpPr>
        <p:spPr>
          <a:xfrm>
            <a:off x="838200" y="25467"/>
            <a:ext cx="10515600" cy="595752"/>
          </a:xfrm>
        </p:spPr>
        <p:txBody>
          <a:bodyPr/>
          <a:lstStyle/>
          <a:p>
            <a:r>
              <a:rPr lang="fr-FR" b="1" dirty="0">
                <a:solidFill>
                  <a:schemeClr val="bg1"/>
                </a:solidFill>
              </a:rPr>
              <a:t>Pour résumer</a:t>
            </a:r>
          </a:p>
        </p:txBody>
      </p:sp>
      <p:pic>
        <p:nvPicPr>
          <p:cNvPr id="5" name="Espace réservé pour une image  4"/>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t="17578" b="17578"/>
          <a:stretch>
            <a:fillRect/>
          </a:stretch>
        </p:blipFill>
        <p:spPr/>
      </p:pic>
      <p:pic>
        <p:nvPicPr>
          <p:cNvPr id="7" name="Espace réservé pour une image  6"/>
          <p:cNvPicPr>
            <a:picLocks noGrp="1" noChangeAspect="1"/>
          </p:cNvPicPr>
          <p:nvPr>
            <p:ph type="pic" sz="quarter" idx="15"/>
          </p:nvPr>
        </p:nvPicPr>
        <p:blipFill>
          <a:blip r:embed="rId8">
            <a:extLst>
              <a:ext uri="{28A0092B-C50C-407E-A947-70E740481C1C}">
                <a14:useLocalDpi xmlns:a14="http://schemas.microsoft.com/office/drawing/2010/main" val="0"/>
              </a:ext>
            </a:extLst>
          </a:blip>
          <a:srcRect t="3914" b="3914"/>
          <a:stretch>
            <a:fillRect/>
          </a:stretch>
        </p:blipFill>
        <p:spPr/>
      </p:pic>
      <p:sp>
        <p:nvSpPr>
          <p:cNvPr id="6" name="Espace réservé de la date 5">
            <a:extLst>
              <a:ext uri="{FF2B5EF4-FFF2-40B4-BE49-F238E27FC236}">
                <a16:creationId xmlns="" xmlns:a16="http://schemas.microsoft.com/office/drawing/2014/main" id="{DC4E854D-A26C-48DE-B8AA-AB91E7464F8E}"/>
              </a:ext>
            </a:extLst>
          </p:cNvPr>
          <p:cNvSpPr>
            <a:spLocks noGrp="1"/>
          </p:cNvSpPr>
          <p:nvPr>
            <p:ph type="dt" sz="half" idx="10"/>
          </p:nvPr>
        </p:nvSpPr>
        <p:spPr/>
        <p:txBody>
          <a:bodyPr/>
          <a:lstStyle/>
          <a:p>
            <a:fld id="{E6E5ABC3-DECC-4BCB-AC8F-71F60E3B6B3E}" type="datetime1">
              <a:rPr lang="fr-FR" smtClean="0"/>
              <a:t>28/02/2020</a:t>
            </a:fld>
            <a:endParaRPr lang="fr-FR" dirty="0"/>
          </a:p>
        </p:txBody>
      </p:sp>
      <p:sp>
        <p:nvSpPr>
          <p:cNvPr id="9" name="Espace réservé du numéro de diapositive 8">
            <a:extLst>
              <a:ext uri="{FF2B5EF4-FFF2-40B4-BE49-F238E27FC236}">
                <a16:creationId xmlns="" xmlns:a16="http://schemas.microsoft.com/office/drawing/2014/main" id="{EBCE76B6-1A60-465A-9B48-87BC7C2E01C1}"/>
              </a:ext>
            </a:extLst>
          </p:cNvPr>
          <p:cNvSpPr>
            <a:spLocks noGrp="1"/>
          </p:cNvSpPr>
          <p:nvPr>
            <p:ph type="sldNum" sz="quarter" idx="20"/>
          </p:nvPr>
        </p:nvSpPr>
        <p:spPr/>
        <p:txBody>
          <a:bodyPr/>
          <a:lstStyle/>
          <a:p>
            <a:fld id="{C59AEC7C-0CC5-4F32-A84B-BB20FD2307C2}" type="slidenum">
              <a:rPr lang="fr-FR" smtClean="0"/>
              <a:pPr/>
              <a:t>29</a:t>
            </a:fld>
            <a:endParaRPr lang="fr-FR" dirty="0"/>
          </a:p>
        </p:txBody>
      </p:sp>
      <p:pic>
        <p:nvPicPr>
          <p:cNvPr id="11" name="Espace réservé pour une image  10"/>
          <p:cNvPicPr>
            <a:picLocks noGrp="1" noChangeAspect="1"/>
          </p:cNvPicPr>
          <p:nvPr>
            <p:ph type="pic" sz="quarter" idx="14"/>
          </p:nvPr>
        </p:nvPicPr>
        <p:blipFill>
          <a:blip r:embed="rId9">
            <a:extLst>
              <a:ext uri="{28A0092B-C50C-407E-A947-70E740481C1C}">
                <a14:useLocalDpi xmlns:a14="http://schemas.microsoft.com/office/drawing/2010/main" val="0"/>
              </a:ext>
            </a:extLst>
          </a:blip>
          <a:srcRect l="3762" r="3762"/>
          <a:stretch>
            <a:fillRect/>
          </a:stretch>
        </p:blipFill>
        <p:spPr/>
      </p:pic>
      <p:sp>
        <p:nvSpPr>
          <p:cNvPr id="21" name="Espace réservé du pied de page 4"/>
          <p:cNvSpPr>
            <a:spLocks noGrp="1"/>
          </p:cNvSpPr>
          <p:nvPr>
            <p:ph type="ftr" sz="quarter" idx="11"/>
          </p:nvPr>
        </p:nvSpPr>
        <p:spPr>
          <a:xfrm>
            <a:off x="1127208" y="6492274"/>
            <a:ext cx="10226591" cy="365726"/>
          </a:xfrm>
          <a:solidFill>
            <a:srgbClr val="36ABC6"/>
          </a:solidFill>
          <a:ln>
            <a:noFill/>
          </a:ln>
        </p:spPr>
        <p:txBody>
          <a:bodyPr/>
          <a:lstStyle/>
          <a:p>
            <a:r>
              <a:rPr lang="fr-FR" dirty="0" smtClean="0"/>
              <a:t>Parcours d’intégration - Séquence Prospection - Module 5 « Découverte de la prescription"</a:t>
            </a:r>
            <a:endParaRPr lang="fr-FR" dirty="0"/>
          </a:p>
        </p:txBody>
      </p:sp>
      <p:pic>
        <p:nvPicPr>
          <p:cNvPr id="2050" name="Picture 2" descr="Résultat de recherche d'images pour &quot;vigilance png&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19936" y="5733256"/>
            <a:ext cx="936104" cy="81002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6312024" y="6021288"/>
            <a:ext cx="2088232" cy="461665"/>
          </a:xfrm>
          <a:prstGeom prst="rect">
            <a:avLst/>
          </a:prstGeom>
          <a:noFill/>
        </p:spPr>
        <p:txBody>
          <a:bodyPr wrap="square" rtlCol="0">
            <a:spAutoFit/>
          </a:bodyPr>
          <a:lstStyle/>
          <a:p>
            <a:pPr algn="ctr"/>
            <a:r>
              <a:rPr lang="fr-FR" sz="1200" b="1" dirty="0" smtClean="0">
                <a:solidFill>
                  <a:schemeClr val="accent2"/>
                </a:solidFill>
              </a:rPr>
              <a:t>Le PTZ CSF ACCESSION est en amortissement immédiat </a:t>
            </a:r>
            <a:endParaRPr lang="fr-FR" sz="1200" b="1" dirty="0">
              <a:solidFill>
                <a:schemeClr val="accent2"/>
              </a:solidFill>
            </a:endParaRPr>
          </a:p>
        </p:txBody>
      </p:sp>
      <p:sp>
        <p:nvSpPr>
          <p:cNvPr id="23" name="Rectangle 22"/>
          <p:cNvSpPr/>
          <p:nvPr/>
        </p:nvSpPr>
        <p:spPr>
          <a:xfrm>
            <a:off x="0" y="0"/>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Découverte</a:t>
            </a:r>
            <a:endParaRPr lang="fr-FR" sz="4400" b="1" dirty="0">
              <a:solidFill>
                <a:schemeClr val="bg1"/>
              </a:solidFill>
              <a:latin typeface="+mj-lt"/>
              <a:ea typeface="+mj-ea"/>
              <a:cs typeface="+mj-cs"/>
            </a:endParaRPr>
          </a:p>
        </p:txBody>
      </p:sp>
      <p:pic>
        <p:nvPicPr>
          <p:cNvPr id="33" name="Picture 2" descr="Résultat de recherche d'images pour &quot;vigilance png&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2224" y="5733256"/>
            <a:ext cx="936104" cy="81002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1922596017"/>
      </p:ext>
    </p:extLst>
  </p:cSld>
  <p:clrMapOvr>
    <a:masterClrMapping/>
  </p:clrMapOvr>
  <mc:AlternateContent xmlns:mc="http://schemas.openxmlformats.org/markup-compatibility/2006" xmlns:p14="http://schemas.microsoft.com/office/powerpoint/2010/main">
    <mc:Choice Requires="p14">
      <p:transition spd="slow" p14:dur="800" advTm="7168">
        <p14:flythrough/>
      </p:transition>
    </mc:Choice>
    <mc:Fallback xmlns="">
      <p:transition spd="slow" advTm="7168">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8288" y="3140968"/>
            <a:ext cx="144016" cy="216024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0" y="2348880"/>
            <a:ext cx="6591829" cy="237626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FR" i="1" dirty="0">
              <a:solidFill>
                <a:schemeClr val="accent5">
                  <a:lumMod val="75000"/>
                </a:schemeClr>
              </a:solidFill>
            </a:endParaRPr>
          </a:p>
        </p:txBody>
      </p:sp>
      <p:sp>
        <p:nvSpPr>
          <p:cNvPr id="7" name="Rectangle 6"/>
          <p:cNvSpPr/>
          <p:nvPr/>
        </p:nvSpPr>
        <p:spPr>
          <a:xfrm rot="21285430">
            <a:off x="7558274" y="2468166"/>
            <a:ext cx="179172" cy="275323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rot="389378" flipH="1">
            <a:off x="9725334" y="2540060"/>
            <a:ext cx="214785" cy="268216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rot="21249153">
            <a:off x="6096000" y="1916832"/>
            <a:ext cx="2509851" cy="581455"/>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 – Le CMI</a:t>
            </a:r>
            <a:endParaRPr lang="fr-FR" b="1" dirty="0"/>
          </a:p>
        </p:txBody>
      </p:sp>
      <p:sp>
        <p:nvSpPr>
          <p:cNvPr id="14" name="Rectangle à coins arrondis 13"/>
          <p:cNvSpPr/>
          <p:nvPr/>
        </p:nvSpPr>
        <p:spPr>
          <a:xfrm rot="459835">
            <a:off x="8696428" y="1995455"/>
            <a:ext cx="2511793" cy="581455"/>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2 –Le principe</a:t>
            </a:r>
            <a:endParaRPr lang="fr-FR" b="1" dirty="0">
              <a:solidFill>
                <a:schemeClr val="bg1"/>
              </a:solidFill>
            </a:endParaRPr>
          </a:p>
        </p:txBody>
      </p:sp>
      <p:sp>
        <p:nvSpPr>
          <p:cNvPr id="15" name="Rectangle à coins arrondis 14"/>
          <p:cNvSpPr/>
          <p:nvPr/>
        </p:nvSpPr>
        <p:spPr>
          <a:xfrm>
            <a:off x="7464152" y="2636912"/>
            <a:ext cx="2465628" cy="58145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2</a:t>
            </a:r>
            <a:r>
              <a:rPr lang="fr-FR" b="1" dirty="0" smtClean="0"/>
              <a:t> – Le montage</a:t>
            </a:r>
            <a:endParaRPr lang="fr-FR" b="1" dirty="0"/>
          </a:p>
        </p:txBody>
      </p:sp>
      <p:sp>
        <p:nvSpPr>
          <p:cNvPr id="19" name="Ellipse 18"/>
          <p:cNvSpPr/>
          <p:nvPr/>
        </p:nvSpPr>
        <p:spPr>
          <a:xfrm>
            <a:off x="5632640" y="987467"/>
            <a:ext cx="6131985" cy="4388695"/>
          </a:xfrm>
          <a:prstGeom prst="ellipse">
            <a:avLst/>
          </a:prstGeom>
          <a:noFill/>
          <a:ln w="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0" y="2132856"/>
            <a:ext cx="5807968"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0" y="4941168"/>
            <a:ext cx="6591829"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31371" y="2677790"/>
            <a:ext cx="4224469" cy="830997"/>
          </a:xfrm>
          <a:prstGeom prst="rect">
            <a:avLst/>
          </a:prstGeom>
          <a:noFill/>
        </p:spPr>
        <p:txBody>
          <a:bodyPr wrap="square" rtlCol="0">
            <a:spAutoFit/>
          </a:bodyPr>
          <a:lstStyle/>
          <a:p>
            <a:r>
              <a:rPr lang="fr-FR" sz="4800" dirty="0" smtClean="0">
                <a:solidFill>
                  <a:schemeClr val="bg1"/>
                </a:solidFill>
              </a:rPr>
              <a:t>SOMMAIRE</a:t>
            </a:r>
          </a:p>
        </p:txBody>
      </p:sp>
      <p:pic>
        <p:nvPicPr>
          <p:cNvPr id="1027" name="Picture 3" descr="\\Srv-ad-fic\dir-dev\E.DEANDRADE Prescription\9- IMAGES UTILES\illus\PAPERBOAR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426" y="3267330"/>
            <a:ext cx="3936437" cy="326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50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48880"/>
            <a:ext cx="6864085" cy="2376264"/>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fr-FR" sz="3600" b="1" i="1" dirty="0">
              <a:solidFill>
                <a:schemeClr val="accent5">
                  <a:lumMod val="75000"/>
                </a:schemeClr>
              </a:solidFill>
            </a:endParaRPr>
          </a:p>
        </p:txBody>
      </p:sp>
      <p:sp>
        <p:nvSpPr>
          <p:cNvPr id="19" name="Ellipse 18"/>
          <p:cNvSpPr/>
          <p:nvPr/>
        </p:nvSpPr>
        <p:spPr>
          <a:xfrm>
            <a:off x="6060016" y="987466"/>
            <a:ext cx="6131985" cy="4388695"/>
          </a:xfrm>
          <a:prstGeom prst="ellipse">
            <a:avLst/>
          </a:prstGeom>
          <a:solidFill>
            <a:schemeClr val="bg1"/>
          </a:solidFill>
          <a:ln w="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1" y="2132856"/>
            <a:ext cx="6264356"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0" y="4941168"/>
            <a:ext cx="7056107"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1" y="5733257"/>
            <a:ext cx="12528713" cy="646331"/>
          </a:xfrm>
          <a:prstGeom prst="rect">
            <a:avLst/>
          </a:prstGeom>
          <a:noFill/>
        </p:spPr>
        <p:txBody>
          <a:bodyPr wrap="square" rtlCol="0">
            <a:spAutoFit/>
          </a:bodyPr>
          <a:lstStyle/>
          <a:p>
            <a:r>
              <a:rPr lang="fr-FR" sz="3600" b="1" dirty="0" smtClean="0">
                <a:solidFill>
                  <a:schemeClr val="accent3">
                    <a:lumMod val="75000"/>
                  </a:schemeClr>
                </a:solidFill>
                <a:latin typeface="Brush Script MT" panose="03060802040406070304" pitchFamily="66" charset="0"/>
              </a:rPr>
              <a:t>« Seul nous allons plus vite, ensemble nous allons plus loin </a:t>
            </a:r>
            <a:r>
              <a:rPr lang="fr-FR" sz="3600" b="1" dirty="0">
                <a:solidFill>
                  <a:schemeClr val="accent3">
                    <a:lumMod val="75000"/>
                  </a:schemeClr>
                </a:solidFill>
                <a:latin typeface="Brush Script MT" panose="03060802040406070304" pitchFamily="66" charset="0"/>
              </a:rPr>
              <a:t>»</a:t>
            </a:r>
          </a:p>
        </p:txBody>
      </p:sp>
      <p:pic>
        <p:nvPicPr>
          <p:cNvPr id="11267" name="Picture 3" descr="\\Srv-ad-fic\dir-dev\E.DEANDRADE Prescription\9- IMAGES UTILES\GIF\Blanc_superhero_fl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8368" y="1213324"/>
            <a:ext cx="5801520" cy="435114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00062" y="2859903"/>
            <a:ext cx="5507905" cy="1107996"/>
          </a:xfrm>
          <a:prstGeom prst="rect">
            <a:avLst/>
          </a:prstGeom>
          <a:noFill/>
        </p:spPr>
        <p:txBody>
          <a:bodyPr wrap="square" rtlCol="0">
            <a:spAutoFit/>
          </a:bodyPr>
          <a:lstStyle/>
          <a:p>
            <a:r>
              <a:rPr lang="fr-FR" sz="2400" b="1" i="1" dirty="0" smtClean="0">
                <a:solidFill>
                  <a:schemeClr val="accent5">
                    <a:lumMod val="75000"/>
                  </a:schemeClr>
                </a:solidFill>
              </a:rPr>
              <a:t>MAINTENANT QUE J’AI TOUTES LES CLES, A MOI LES CONSTRUCTEURS !!!! </a:t>
            </a:r>
          </a:p>
          <a:p>
            <a:endParaRPr lang="fr-FR" dirty="0"/>
          </a:p>
        </p:txBody>
      </p:sp>
    </p:spTree>
    <p:extLst>
      <p:ext uri="{BB962C8B-B14F-4D97-AF65-F5344CB8AC3E}">
        <p14:creationId xmlns:p14="http://schemas.microsoft.com/office/powerpoint/2010/main" val="2944031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7068"/>
            <a:ext cx="10515600" cy="595752"/>
          </a:xfrm>
        </p:spPr>
        <p:txBody>
          <a:bodyPr/>
          <a:lstStyle/>
          <a:p>
            <a:r>
              <a:rPr lang="fr-FR" dirty="0" smtClean="0"/>
              <a:t>Découverte</a:t>
            </a:r>
            <a:endParaRPr lang="fr-FR" dirty="0"/>
          </a:p>
        </p:txBody>
      </p:sp>
      <p:sp>
        <p:nvSpPr>
          <p:cNvPr id="3" name="Espace réservé du contenu 2"/>
          <p:cNvSpPr>
            <a:spLocks noGrp="1"/>
          </p:cNvSpPr>
          <p:nvPr>
            <p:ph idx="1"/>
          </p:nvPr>
        </p:nvSpPr>
        <p:spPr>
          <a:xfrm>
            <a:off x="2279576" y="1340768"/>
            <a:ext cx="9062267" cy="4320480"/>
          </a:xfrm>
        </p:spPr>
        <p:txBody>
          <a:bodyPr/>
          <a:lstStyle/>
          <a:p>
            <a:pPr algn="just">
              <a:buFont typeface="Wingdings" panose="05000000000000000000" pitchFamily="2" charset="2"/>
              <a:buChar char="§"/>
            </a:pPr>
            <a:r>
              <a:rPr lang="fr-FR" sz="2400" dirty="0" smtClean="0"/>
              <a:t>Comprendre la composition d</a:t>
            </a:r>
            <a:r>
              <a:rPr lang="fr-FR" sz="2400" dirty="0"/>
              <a:t>u </a:t>
            </a:r>
            <a:r>
              <a:rPr lang="fr-FR" sz="2400" b="1" dirty="0"/>
              <a:t>Contrat de Construction de Maison Individuelle, </a:t>
            </a:r>
            <a:r>
              <a:rPr lang="fr-FR" sz="2400" dirty="0" smtClean="0"/>
              <a:t>ses étapes et avantages</a:t>
            </a:r>
          </a:p>
          <a:p>
            <a:pPr marL="0" indent="0" algn="just">
              <a:buNone/>
            </a:pPr>
            <a:endParaRPr lang="fr-FR" sz="2400" dirty="0" smtClean="0"/>
          </a:p>
          <a:p>
            <a:pPr algn="just">
              <a:buFont typeface="Wingdings" panose="05000000000000000000" pitchFamily="2" charset="2"/>
              <a:buChar char="§"/>
            </a:pPr>
            <a:r>
              <a:rPr lang="fr-FR" sz="2400" dirty="0" smtClean="0"/>
              <a:t>Etre en mesure d’établir des connexions avec nos partenaires pour étoffer et renforcer notre réseau de prescripteurs</a:t>
            </a:r>
          </a:p>
          <a:p>
            <a:pPr marL="0" indent="0" algn="just">
              <a:buNone/>
            </a:pPr>
            <a:endParaRPr lang="fr-FR" sz="2400" dirty="0" smtClean="0"/>
          </a:p>
          <a:p>
            <a:pPr algn="just">
              <a:buFont typeface="Wingdings" panose="05000000000000000000" pitchFamily="2" charset="2"/>
              <a:buChar char="§"/>
            </a:pPr>
            <a:r>
              <a:rPr lang="fr-FR" sz="2400" dirty="0"/>
              <a:t>C</a:t>
            </a:r>
            <a:r>
              <a:rPr lang="fr-FR" sz="2400" dirty="0" smtClean="0"/>
              <a:t>onseiller </a:t>
            </a:r>
            <a:r>
              <a:rPr lang="fr-FR" sz="2400" dirty="0"/>
              <a:t>au mieux notre adhérent et l’accompagner dans sa </a:t>
            </a:r>
            <a:r>
              <a:rPr lang="fr-FR" sz="2400" dirty="0" smtClean="0"/>
              <a:t>démarche</a:t>
            </a:r>
          </a:p>
          <a:p>
            <a:pPr marL="0" indent="0" algn="just">
              <a:buNone/>
            </a:pPr>
            <a:endParaRPr lang="fr-FR" sz="2400" dirty="0" smtClean="0"/>
          </a:p>
          <a:p>
            <a:pPr algn="just">
              <a:buFont typeface="Wingdings" panose="05000000000000000000" pitchFamily="2" charset="2"/>
              <a:buChar char="§"/>
            </a:pPr>
            <a:r>
              <a:rPr lang="fr-FR" sz="2400" dirty="0" smtClean="0"/>
              <a:t>Connaître les points de vigilances pour un montage adapté</a:t>
            </a:r>
          </a:p>
          <a:p>
            <a:pPr>
              <a:buFont typeface="Wingdings" panose="05000000000000000000" pitchFamily="2" charset="2"/>
              <a:buChar char="§"/>
            </a:pPr>
            <a:endParaRPr lang="fr-FR" sz="24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2204864"/>
            <a:ext cx="2002304" cy="2002304"/>
          </a:xfrm>
          <a:prstGeom prst="rect">
            <a:avLst/>
          </a:prstGeom>
        </p:spPr>
      </p:pic>
      <p:sp>
        <p:nvSpPr>
          <p:cNvPr id="10" name="Espace réservé de la date 3">
            <a:extLst>
              <a:ext uri="{FF2B5EF4-FFF2-40B4-BE49-F238E27FC236}">
                <a16:creationId xmlns="" xmlns:a16="http://schemas.microsoft.com/office/drawing/2014/main" id="{61ECEFA7-B6AE-4F8A-9C3A-3AE34C8840CF}"/>
              </a:ext>
            </a:extLst>
          </p:cNvPr>
          <p:cNvSpPr>
            <a:spLocks noGrp="1"/>
          </p:cNvSpPr>
          <p:nvPr>
            <p:ph type="dt" sz="half" idx="10"/>
          </p:nvPr>
        </p:nvSpPr>
        <p:spPr>
          <a:xfrm>
            <a:off x="0" y="6492274"/>
            <a:ext cx="1151467" cy="365726"/>
          </a:xfrm>
          <a:prstGeom prst="rect">
            <a:avLst/>
          </a:prstGeom>
          <a:solidFill>
            <a:srgbClr val="36ABC6"/>
          </a:solidFill>
        </p:spPr>
        <p:txBody>
          <a:bodyPr anchor="ctr"/>
          <a:lstStyle>
            <a:lvl1pPr>
              <a:defRPr kumimoji="0" lang="fr-FR" sz="1400" b="0" i="0" u="none" strike="noStrike" cap="none" spc="0" normalizeH="0" baseline="0" smtClean="0">
                <a:ln>
                  <a:noFill/>
                </a:ln>
                <a:solidFill>
                  <a:prstClr val="white"/>
                </a:solidFill>
                <a:effectLst/>
                <a:uLnTx/>
                <a:uFillTx/>
                <a:latin typeface="Calibri" panose="020F0502020204030204"/>
              </a:defRPr>
            </a:lvl1pPr>
          </a:lstStyle>
          <a:p>
            <a:fld id="{238020AF-936D-4BAD-8AB8-B49E775B7EE2}" type="datetime1">
              <a:rPr lang="fr-FR" smtClean="0"/>
              <a:t>28/02/2020</a:t>
            </a:fld>
            <a:endParaRPr lang="fr-FR" dirty="0"/>
          </a:p>
        </p:txBody>
      </p:sp>
      <p:sp>
        <p:nvSpPr>
          <p:cNvPr id="12" name="Espace réservé du numéro de diapositive 5">
            <a:extLst>
              <a:ext uri="{FF2B5EF4-FFF2-40B4-BE49-F238E27FC236}">
                <a16:creationId xmlns="" xmlns:a16="http://schemas.microsoft.com/office/drawing/2014/main" id="{FC8B7B6B-7B0B-4851-9141-41542B187B46}"/>
              </a:ext>
            </a:extLst>
          </p:cNvPr>
          <p:cNvSpPr>
            <a:spLocks noGrp="1"/>
          </p:cNvSpPr>
          <p:nvPr>
            <p:ph type="sldNum" sz="quarter" idx="12"/>
          </p:nvPr>
        </p:nvSpPr>
        <p:spPr>
          <a:xfrm>
            <a:off x="11353801" y="6492875"/>
            <a:ext cx="838200" cy="365125"/>
          </a:xfrm>
          <a:prstGeom prst="rect">
            <a:avLst/>
          </a:prstGeom>
          <a:solidFill>
            <a:srgbClr val="36ABC6"/>
          </a:solidFill>
        </p:spPr>
        <p:txBody>
          <a:bodyPr anchor="ctr"/>
          <a:lstStyle>
            <a:lvl1pPr algn="r">
              <a:defRPr kumimoji="0" lang="fr-FR" sz="1400" b="0" i="0" u="none" strike="noStrike" cap="none" spc="0" normalizeH="0" baseline="0" smtClean="0">
                <a:ln>
                  <a:noFill/>
                </a:ln>
                <a:solidFill>
                  <a:prstClr val="white"/>
                </a:solidFill>
                <a:effectLst/>
                <a:uLnTx/>
                <a:uFillTx/>
                <a:latin typeface="Calibri" panose="020F0502020204030204"/>
              </a:defRPr>
            </a:lvl1pPr>
          </a:lstStyle>
          <a:p>
            <a:fld id="{C59AEC7C-0CC5-4F32-A84B-BB20FD2307C2}" type="slidenum">
              <a:rPr lang="fr-FR" smtClean="0"/>
              <a:pPr/>
              <a:t>4</a:t>
            </a:fld>
            <a:endParaRPr lang="fr-FR" dirty="0"/>
          </a:p>
        </p:txBody>
      </p:sp>
      <p:sp>
        <p:nvSpPr>
          <p:cNvPr id="8" name="Espace réservé du pied de page 4"/>
          <p:cNvSpPr>
            <a:spLocks noGrp="1"/>
          </p:cNvSpPr>
          <p:nvPr>
            <p:ph type="ftr" sz="quarter" idx="11"/>
          </p:nvPr>
        </p:nvSpPr>
        <p:spPr>
          <a:xfrm>
            <a:off x="1127208" y="6492274"/>
            <a:ext cx="10226591" cy="365726"/>
          </a:xfrm>
          <a:solidFill>
            <a:srgbClr val="36ABC6"/>
          </a:solidFill>
          <a:ln>
            <a:noFill/>
          </a:ln>
        </p:spPr>
        <p:txBody>
          <a:bodyPr/>
          <a:lstStyle/>
          <a:p>
            <a:r>
              <a:rPr lang="fr-FR" dirty="0" smtClean="0"/>
              <a:t>Parcours d’intégration - Séquence Prospection - Module 5 « Découverte de la prescription"</a:t>
            </a:r>
            <a:endParaRPr lang="fr-FR" dirty="0"/>
          </a:p>
        </p:txBody>
      </p:sp>
      <p:sp>
        <p:nvSpPr>
          <p:cNvPr id="4" name="Rectangle 3"/>
          <p:cNvSpPr/>
          <p:nvPr/>
        </p:nvSpPr>
        <p:spPr>
          <a:xfrm>
            <a:off x="0" y="0"/>
            <a:ext cx="12311336"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Découverte</a:t>
            </a:r>
            <a:endParaRPr lang="fr-FR" sz="4400" b="1" dirty="0">
              <a:solidFill>
                <a:schemeClr val="bg1"/>
              </a:solidFill>
              <a:latin typeface="+mj-lt"/>
              <a:ea typeface="+mj-ea"/>
              <a:cs typeface="+mj-cs"/>
            </a:endParaRPr>
          </a:p>
        </p:txBody>
      </p:sp>
      <p:pic>
        <p:nvPicPr>
          <p:cNvPr id="3074" name="Picture 2" descr="\\Srv-ad-fic\dir-dev\Pôle Prescription\9- IMAGES UTILES\Logo-Groupe-CSF-CRESERF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60" y="116632"/>
            <a:ext cx="1008112" cy="1224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862056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Avant toute chose</a:t>
            </a:r>
            <a:endParaRPr lang="fr-FR"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5" name="Espace réservé du pied de page 4"/>
          <p:cNvSpPr>
            <a:spLocks noGrp="1"/>
          </p:cNvSpPr>
          <p:nvPr>
            <p:ph type="ftr" sz="quarter" idx="11"/>
          </p:nvPr>
        </p:nvSpPr>
        <p:spPr/>
        <p:txBody>
          <a:bodyPr/>
          <a:lstStyle/>
          <a:p>
            <a:r>
              <a:rPr lang="fr-FR" smtClean="0"/>
              <a:t>Parcours Approfondi - Séquence Prospection - Module 4 Pré-requis « La Prescription »</a:t>
            </a:r>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5</a:t>
            </a:fld>
            <a:endParaRPr lang="fr-FR" dirty="0"/>
          </a:p>
        </p:txBody>
      </p:sp>
      <p:sp>
        <p:nvSpPr>
          <p:cNvPr id="8" name="Rectangle 7"/>
          <p:cNvSpPr/>
          <p:nvPr/>
        </p:nvSpPr>
        <p:spPr>
          <a:xfrm>
            <a:off x="263352" y="1628800"/>
            <a:ext cx="3096344" cy="12241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 DE CCMI* avec </a:t>
            </a:r>
          </a:p>
          <a:p>
            <a:pPr algn="ctr"/>
            <a:r>
              <a:rPr lang="fr-FR" sz="2400" b="1" dirty="0"/>
              <a:t>F</a:t>
            </a:r>
            <a:r>
              <a:rPr lang="fr-FR" sz="2400" b="1" dirty="0" smtClean="0"/>
              <a:t>ourniture de plan </a:t>
            </a:r>
          </a:p>
          <a:p>
            <a:pPr algn="ctr"/>
            <a:r>
              <a:rPr lang="fr-FR" b="1" dirty="0">
                <a:solidFill>
                  <a:schemeClr val="bg1"/>
                </a:solidFill>
              </a:rPr>
              <a:t>(contrat </a:t>
            </a:r>
            <a:r>
              <a:rPr lang="fr-FR" b="1" dirty="0" smtClean="0">
                <a:solidFill>
                  <a:schemeClr val="bg1"/>
                </a:solidFill>
              </a:rPr>
              <a:t>de construction de maison individuelle) </a:t>
            </a:r>
            <a:endParaRPr lang="fr-FR" sz="2400" b="1" dirty="0">
              <a:solidFill>
                <a:schemeClr val="bg1"/>
              </a:solidFill>
            </a:endParaRPr>
          </a:p>
        </p:txBody>
      </p:sp>
      <p:sp>
        <p:nvSpPr>
          <p:cNvPr id="9" name="Rectangle 8"/>
          <p:cNvSpPr/>
          <p:nvPr/>
        </p:nvSpPr>
        <p:spPr>
          <a:xfrm>
            <a:off x="4007768" y="1628800"/>
            <a:ext cx="2592288" cy="1224136"/>
          </a:xfrm>
          <a:prstGeom prst="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DE VEFA</a:t>
            </a:r>
            <a:r>
              <a:rPr lang="fr-FR" sz="2000" b="1" dirty="0" smtClean="0"/>
              <a:t> </a:t>
            </a:r>
            <a:r>
              <a:rPr lang="fr-FR" sz="2000" b="1" dirty="0"/>
              <a:t>(Vente en l’Etat Futur </a:t>
            </a:r>
            <a:r>
              <a:rPr lang="fr-FR" sz="2000" b="1" dirty="0" smtClean="0"/>
              <a:t>d’achèvement</a:t>
            </a:r>
            <a:r>
              <a:rPr lang="fr-FR" sz="2000" b="1" dirty="0"/>
              <a:t>) </a:t>
            </a:r>
            <a:endParaRPr lang="fr-FR" sz="2400" b="1" dirty="0"/>
          </a:p>
        </p:txBody>
      </p:sp>
      <p:sp>
        <p:nvSpPr>
          <p:cNvPr id="10" name="Rectangle 9"/>
          <p:cNvSpPr/>
          <p:nvPr/>
        </p:nvSpPr>
        <p:spPr>
          <a:xfrm>
            <a:off x="6744072" y="1628800"/>
            <a:ext cx="2592288" cy="1224136"/>
          </a:xfrm>
          <a:prstGeom prst="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DE MAITRISE </a:t>
            </a:r>
            <a:r>
              <a:rPr lang="fr-FR" sz="2400" b="1" dirty="0"/>
              <a:t>D’OEUVRE</a:t>
            </a:r>
          </a:p>
        </p:txBody>
      </p:sp>
      <p:sp>
        <p:nvSpPr>
          <p:cNvPr id="11" name="Rectangle 10"/>
          <p:cNvSpPr/>
          <p:nvPr/>
        </p:nvSpPr>
        <p:spPr>
          <a:xfrm>
            <a:off x="9480376" y="1628800"/>
            <a:ext cx="2592288" cy="1224136"/>
          </a:xfrm>
          <a:prstGeom prst="rect">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D’ENTREPRISE</a:t>
            </a:r>
            <a:endParaRPr lang="fr-FR" sz="2400" b="1" dirty="0"/>
          </a:p>
        </p:txBody>
      </p:sp>
      <p:sp>
        <p:nvSpPr>
          <p:cNvPr id="21" name="ZoneTexte 20"/>
          <p:cNvSpPr txBox="1"/>
          <p:nvPr/>
        </p:nvSpPr>
        <p:spPr>
          <a:xfrm>
            <a:off x="6744072" y="2924944"/>
            <a:ext cx="2592288" cy="2585323"/>
          </a:xfrm>
          <a:prstGeom prst="rect">
            <a:avLst/>
          </a:prstGeom>
          <a:noFill/>
          <a:ln>
            <a:solidFill>
              <a:schemeClr val="accent3">
                <a:lumMod val="60000"/>
                <a:lumOff val="40000"/>
              </a:schemeClr>
            </a:solidFill>
          </a:ln>
        </p:spPr>
        <p:txBody>
          <a:bodyPr wrap="square" rtlCol="0">
            <a:spAutoFit/>
          </a:bodyPr>
          <a:lstStyle/>
          <a:p>
            <a:r>
              <a:rPr lang="fr-FR" dirty="0" smtClean="0"/>
              <a:t>Un maitre d’œuvre assure la coordination des travaux. Le coût global englobe tous les devis des différents entrepreneurs avec très peu de garanties (70%)</a:t>
            </a:r>
          </a:p>
          <a:p>
            <a:endParaRPr lang="fr-FR" dirty="0" smtClean="0"/>
          </a:p>
          <a:p>
            <a:endParaRPr lang="fr-FR" dirty="0"/>
          </a:p>
        </p:txBody>
      </p:sp>
      <p:sp>
        <p:nvSpPr>
          <p:cNvPr id="22" name="ZoneTexte 21"/>
          <p:cNvSpPr txBox="1"/>
          <p:nvPr/>
        </p:nvSpPr>
        <p:spPr>
          <a:xfrm>
            <a:off x="9480376" y="2924944"/>
            <a:ext cx="2592288" cy="2585323"/>
          </a:xfrm>
          <a:prstGeom prst="rect">
            <a:avLst/>
          </a:prstGeom>
          <a:noFill/>
          <a:ln>
            <a:solidFill>
              <a:schemeClr val="accent3">
                <a:lumMod val="60000"/>
                <a:lumOff val="40000"/>
              </a:schemeClr>
            </a:solidFill>
          </a:ln>
        </p:spPr>
        <p:txBody>
          <a:bodyPr wrap="square" rtlCol="0">
            <a:spAutoFit/>
          </a:bodyPr>
          <a:lstStyle/>
          <a:p>
            <a:r>
              <a:rPr lang="fr-FR" dirty="0"/>
              <a:t>L</a:t>
            </a:r>
            <a:r>
              <a:rPr lang="fr-FR" dirty="0" smtClean="0"/>
              <a:t>e </a:t>
            </a:r>
            <a:r>
              <a:rPr lang="fr-FR" dirty="0"/>
              <a:t>maître d’ouvrage signe un "contrat d'entreprise" lot par lot avec chaque corps de métier (maçon, couvreur, plombier, électricien…) : pour une tâche déterminée et partielle</a:t>
            </a:r>
            <a:r>
              <a:rPr lang="fr-FR" dirty="0" smtClean="0"/>
              <a:t>.</a:t>
            </a:r>
          </a:p>
          <a:p>
            <a:endParaRPr lang="fr-FR" dirty="0"/>
          </a:p>
        </p:txBody>
      </p:sp>
      <p:sp>
        <p:nvSpPr>
          <p:cNvPr id="23" name="ZoneTexte 22"/>
          <p:cNvSpPr txBox="1"/>
          <p:nvPr/>
        </p:nvSpPr>
        <p:spPr>
          <a:xfrm>
            <a:off x="4007768" y="2924944"/>
            <a:ext cx="2592288" cy="2585323"/>
          </a:xfrm>
          <a:prstGeom prst="rect">
            <a:avLst/>
          </a:prstGeom>
          <a:noFill/>
          <a:ln>
            <a:solidFill>
              <a:schemeClr val="accent3">
                <a:lumMod val="60000"/>
                <a:lumOff val="40000"/>
              </a:schemeClr>
            </a:solidFill>
          </a:ln>
        </p:spPr>
        <p:txBody>
          <a:bodyPr wrap="square" rtlCol="0">
            <a:spAutoFit/>
          </a:bodyPr>
          <a:lstStyle/>
          <a:p>
            <a:r>
              <a:rPr lang="fr-FR" dirty="0" smtClean="0"/>
              <a:t>Un contrat </a:t>
            </a:r>
            <a:r>
              <a:rPr lang="fr-FR" dirty="0"/>
              <a:t>de vente est alors conclu entre l'acquéreur et le </a:t>
            </a:r>
            <a:r>
              <a:rPr lang="fr-FR" b="1" dirty="0">
                <a:solidFill>
                  <a:schemeClr val="accent5"/>
                </a:solidFill>
              </a:rPr>
              <a:t>promoteur.</a:t>
            </a:r>
            <a:r>
              <a:rPr lang="fr-FR" dirty="0"/>
              <a:t> À la signature, l'acquéreur devient propriétaire du sol puis de l'habitation au fur et à mesure de sa construction. </a:t>
            </a:r>
          </a:p>
        </p:txBody>
      </p:sp>
      <p:pic>
        <p:nvPicPr>
          <p:cNvPr id="2050" name="Picture 2" descr="\\Srv-ad-fic\dir-dev\Pôle Prescription\9- IMAGES UTILES\illus\ALALOUP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84" y="2924944"/>
            <a:ext cx="1709514" cy="2664296"/>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p:cNvSpPr txBox="1"/>
          <p:nvPr/>
        </p:nvSpPr>
        <p:spPr>
          <a:xfrm>
            <a:off x="1271464" y="764704"/>
            <a:ext cx="11161240" cy="461665"/>
          </a:xfrm>
          <a:prstGeom prst="rect">
            <a:avLst/>
          </a:prstGeom>
          <a:noFill/>
        </p:spPr>
        <p:txBody>
          <a:bodyPr wrap="square" rtlCol="0">
            <a:spAutoFit/>
          </a:bodyPr>
          <a:lstStyle/>
          <a:p>
            <a:r>
              <a:rPr lang="fr-FR" sz="2400" b="1" dirty="0" smtClean="0"/>
              <a:t>Lorsqu’un acquéreur souhaite </a:t>
            </a:r>
            <a:r>
              <a:rPr lang="fr-FR" sz="2400" b="1" u="sng" dirty="0" smtClean="0"/>
              <a:t>faire construire son bien</a:t>
            </a:r>
            <a:r>
              <a:rPr lang="fr-FR" sz="2400" b="1" dirty="0" smtClean="0"/>
              <a:t>, il existe 4 types de contrats </a:t>
            </a:r>
            <a:r>
              <a:rPr lang="fr-FR" dirty="0" smtClean="0"/>
              <a:t>: </a:t>
            </a:r>
            <a:endParaRPr lang="fr-FR" dirty="0"/>
          </a:p>
        </p:txBody>
      </p:sp>
      <p:pic>
        <p:nvPicPr>
          <p:cNvPr id="2052" name="Picture 4" descr="Résultat de recherche d'images pour &quot;pas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5760" y="5661248"/>
            <a:ext cx="692696" cy="6926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Résultat de recherche d'images pour &quot;pas png&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3984" y="5661248"/>
            <a:ext cx="692696" cy="692696"/>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p:cNvSpPr txBox="1"/>
          <p:nvPr/>
        </p:nvSpPr>
        <p:spPr>
          <a:xfrm>
            <a:off x="4871864" y="5733256"/>
            <a:ext cx="7056784" cy="523220"/>
          </a:xfrm>
          <a:prstGeom prst="rect">
            <a:avLst/>
          </a:prstGeom>
          <a:noFill/>
        </p:spPr>
        <p:txBody>
          <a:bodyPr wrap="square" rtlCol="0">
            <a:spAutoFit/>
          </a:bodyPr>
          <a:lstStyle/>
          <a:p>
            <a:r>
              <a:rPr lang="fr-FR" sz="2800" u="sng" dirty="0" smtClean="0">
                <a:solidFill>
                  <a:srgbClr val="FF0066"/>
                </a:solidFill>
              </a:rPr>
              <a:t>NE SERONT PAS TRAITES DANS CE SUPPORT</a:t>
            </a:r>
            <a:endParaRPr lang="fr-FR" sz="2800" u="sng" dirty="0">
              <a:solidFill>
                <a:srgbClr val="FF0066"/>
              </a:solidFill>
            </a:endParaRPr>
          </a:p>
        </p:txBody>
      </p:sp>
      <p:sp>
        <p:nvSpPr>
          <p:cNvPr id="27" name="Rectangle 26"/>
          <p:cNvSpPr/>
          <p:nvPr/>
        </p:nvSpPr>
        <p:spPr>
          <a:xfrm>
            <a:off x="119336" y="1484784"/>
            <a:ext cx="2880320" cy="460851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407368" y="5445224"/>
            <a:ext cx="2304256" cy="646331"/>
          </a:xfrm>
          <a:prstGeom prst="rect">
            <a:avLst/>
          </a:prstGeom>
          <a:noFill/>
        </p:spPr>
        <p:txBody>
          <a:bodyPr wrap="square" rtlCol="0">
            <a:spAutoFit/>
          </a:bodyPr>
          <a:lstStyle/>
          <a:p>
            <a:pPr algn="ctr"/>
            <a:r>
              <a:rPr lang="fr-FR" b="1" dirty="0" smtClean="0">
                <a:solidFill>
                  <a:schemeClr val="accent6"/>
                </a:solidFill>
              </a:rPr>
              <a:t>L’objet de notre module de ce jour</a:t>
            </a:r>
            <a:endParaRPr lang="fr-FR" b="1" dirty="0">
              <a:solidFill>
                <a:schemeClr val="accent6"/>
              </a:solidFill>
            </a:endParaRPr>
          </a:p>
        </p:txBody>
      </p:sp>
      <p:pic>
        <p:nvPicPr>
          <p:cNvPr id="20" name="Picture 4" descr="Résultat de recherche d'images pour &quot;pas png&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0016" y="2420888"/>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Résultat de recherche d'images pour &quot;pas png&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76320" y="2420888"/>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Résultat de recherche d'images pour &quot;pas png&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12624" y="2492896"/>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0" y="16416"/>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Avant toute chose</a:t>
            </a:r>
            <a:endParaRPr lang="fr-FR" sz="4400" b="1" dirty="0">
              <a:solidFill>
                <a:schemeClr val="bg1"/>
              </a:solidFill>
              <a:latin typeface="+mj-lt"/>
              <a:ea typeface="+mj-ea"/>
              <a:cs typeface="+mj-cs"/>
            </a:endParaRPr>
          </a:p>
        </p:txBody>
      </p:sp>
      <p:pic>
        <p:nvPicPr>
          <p:cNvPr id="32" name="Picture 2" descr="\\Srv-ad-fic\dir-dev\Pôle Prescription\9- IMAGES UTILES\Logo-Groupe-CSF-CRESERFI-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360" y="116632"/>
            <a:ext cx="864096" cy="10492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2875589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rot="389378" flipH="1">
            <a:off x="5919510" y="4756298"/>
            <a:ext cx="352980" cy="17037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2575411" y="2421744"/>
            <a:ext cx="7041179" cy="2519424"/>
          </a:xfrm>
          <a:prstGeom prst="round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800" b="1" dirty="0" smtClean="0">
                <a:solidFill>
                  <a:schemeClr val="bg1"/>
                </a:solidFill>
              </a:rPr>
              <a:t>La construction de maison individuelle</a:t>
            </a:r>
            <a:endParaRPr lang="fr-FR" sz="4800" b="1" dirty="0">
              <a:solidFill>
                <a:schemeClr val="bg1"/>
              </a:solidFill>
            </a:endParaRPr>
          </a:p>
        </p:txBody>
      </p:sp>
      <p:sp>
        <p:nvSpPr>
          <p:cNvPr id="19" name="Ellipse 18"/>
          <p:cNvSpPr/>
          <p:nvPr/>
        </p:nvSpPr>
        <p:spPr>
          <a:xfrm>
            <a:off x="3190224" y="1342237"/>
            <a:ext cx="6131985" cy="4388695"/>
          </a:xfrm>
          <a:prstGeom prst="ellipse">
            <a:avLst/>
          </a:prstGeom>
          <a:noFill/>
          <a:ln w="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19"/>
          <p:cNvCxnSpPr/>
          <p:nvPr/>
        </p:nvCxnSpPr>
        <p:spPr>
          <a:xfrm>
            <a:off x="0" y="2132856"/>
            <a:ext cx="121920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0" y="4941168"/>
            <a:ext cx="12192000" cy="0"/>
          </a:xfrm>
          <a:prstGeom prst="line">
            <a:avLst/>
          </a:prstGeom>
          <a:ln>
            <a:solidFill>
              <a:srgbClr val="0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083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Qu’est-ce qu’un constructeur </a:t>
            </a:r>
            <a:r>
              <a:rPr lang="fr-FR" sz="2800" strike="sngStrike" dirty="0" smtClean="0"/>
              <a:t>de CCMI  </a:t>
            </a:r>
            <a:r>
              <a:rPr lang="fr-FR" sz="2800" dirty="0" smtClean="0"/>
              <a:t>de maison individuelle </a:t>
            </a:r>
            <a:endParaRPr lang="fr-FR" sz="2000"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7</a:t>
            </a:fld>
            <a:endParaRPr lang="fr-FR" dirty="0"/>
          </a:p>
        </p:txBody>
      </p:sp>
      <p:sp>
        <p:nvSpPr>
          <p:cNvPr id="11" name="AutoShape 4" descr="Résultat de recherche d'images pour &quot;entrepreneur&quot;"/>
          <p:cNvSpPr>
            <a:spLocks noChangeAspect="1" noChangeArrowheads="1"/>
          </p:cNvSpPr>
          <p:nvPr/>
        </p:nvSpPr>
        <p:spPr bwMode="auto">
          <a:xfrm>
            <a:off x="155575" y="-2057400"/>
            <a:ext cx="97536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6" descr="Résultat de recherche d'images pour &quot;entrepreneur&quot;"/>
          <p:cNvSpPr>
            <a:spLocks noChangeAspect="1" noChangeArrowheads="1"/>
          </p:cNvSpPr>
          <p:nvPr/>
        </p:nvSpPr>
        <p:spPr bwMode="auto">
          <a:xfrm>
            <a:off x="307975" y="-1905000"/>
            <a:ext cx="97536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8" descr="Résultat de recherche d'images pour &quot;entrepreneur&quot;"/>
          <p:cNvSpPr>
            <a:spLocks noChangeAspect="1" noChangeArrowheads="1"/>
          </p:cNvSpPr>
          <p:nvPr/>
        </p:nvSpPr>
        <p:spPr bwMode="auto">
          <a:xfrm>
            <a:off x="460375" y="-1752600"/>
            <a:ext cx="97536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10" descr="Résultat de recherche d'images pour &quot;entrepreneur&quot;"/>
          <p:cNvSpPr>
            <a:spLocks noChangeAspect="1" noChangeArrowheads="1"/>
          </p:cNvSpPr>
          <p:nvPr/>
        </p:nvSpPr>
        <p:spPr bwMode="auto">
          <a:xfrm>
            <a:off x="612775" y="-1600200"/>
            <a:ext cx="97536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Rectangle 17"/>
          <p:cNvSpPr/>
          <p:nvPr/>
        </p:nvSpPr>
        <p:spPr>
          <a:xfrm>
            <a:off x="191344" y="620688"/>
            <a:ext cx="11593288" cy="923330"/>
          </a:xfrm>
          <a:prstGeom prst="rect">
            <a:avLst/>
          </a:prstGeom>
        </p:spPr>
        <p:txBody>
          <a:bodyPr wrap="square">
            <a:spAutoFit/>
          </a:bodyPr>
          <a:lstStyle/>
          <a:p>
            <a:r>
              <a:rPr lang="fr-FR" sz="5400" b="1" dirty="0" err="1" smtClean="0">
                <a:solidFill>
                  <a:schemeClr val="accent5"/>
                </a:solidFill>
              </a:rPr>
              <a:t>Déf</a:t>
            </a:r>
            <a:r>
              <a:rPr lang="fr-FR" sz="5400" b="1" dirty="0" smtClean="0">
                <a:solidFill>
                  <a:schemeClr val="accent5"/>
                </a:solidFill>
              </a:rPr>
              <a:t>. </a:t>
            </a:r>
            <a:endParaRPr lang="fr-FR" dirty="0"/>
          </a:p>
        </p:txBody>
      </p:sp>
      <p:pic>
        <p:nvPicPr>
          <p:cNvPr id="7185" name="Picture 17" descr="Résultat de recherche d'images pour &quot;manager bonhomm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792" y="1556792"/>
            <a:ext cx="1687524" cy="2310806"/>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Résultat de recherche d'images pour &quot;clients bonhomm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160" y="1700808"/>
            <a:ext cx="351425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descr="Résultat de recherche d'images pour &quot;clients bonhomme&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3392" y="1700808"/>
            <a:ext cx="2592288" cy="2054002"/>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descr="Résultat de recherche d'images pour &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1664" y="2564904"/>
            <a:ext cx="710208" cy="710208"/>
          </a:xfrm>
          <a:prstGeom prst="rect">
            <a:avLst/>
          </a:prstGeom>
          <a:noFill/>
          <a:extLst>
            <a:ext uri="{909E8E84-426E-40DD-AFC4-6F175D3DCCD1}">
              <a14:hiddenFill xmlns:a14="http://schemas.microsoft.com/office/drawing/2010/main">
                <a:solidFill>
                  <a:srgbClr val="FFFFFF"/>
                </a:solidFill>
              </a14:hiddenFill>
            </a:ext>
          </a:extLst>
        </p:spPr>
      </p:pic>
      <p:pic>
        <p:nvPicPr>
          <p:cNvPr id="7193" name="Picture 25" descr="Résultat de recherche d'images pour &quot;=&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348880"/>
            <a:ext cx="1061865" cy="1061865"/>
          </a:xfrm>
          <a:prstGeom prst="rect">
            <a:avLst/>
          </a:prstGeom>
          <a:noFill/>
          <a:extLst>
            <a:ext uri="{909E8E84-426E-40DD-AFC4-6F175D3DCCD1}">
              <a14:hiddenFill xmlns:a14="http://schemas.microsoft.com/office/drawing/2010/main">
                <a:solidFill>
                  <a:srgbClr val="FFFFFF"/>
                </a:solidFill>
              </a14:hiddenFill>
            </a:ext>
          </a:extLst>
        </p:spPr>
      </p:pic>
      <p:sp>
        <p:nvSpPr>
          <p:cNvPr id="23" name="ZoneTexte 22"/>
          <p:cNvSpPr txBox="1"/>
          <p:nvPr/>
        </p:nvSpPr>
        <p:spPr>
          <a:xfrm>
            <a:off x="983432" y="3933056"/>
            <a:ext cx="1728192" cy="923330"/>
          </a:xfrm>
          <a:prstGeom prst="rect">
            <a:avLst/>
          </a:prstGeom>
          <a:noFill/>
        </p:spPr>
        <p:txBody>
          <a:bodyPr wrap="square" rtlCol="0">
            <a:spAutoFit/>
          </a:bodyPr>
          <a:lstStyle/>
          <a:p>
            <a:pPr algn="ctr"/>
            <a:r>
              <a:rPr lang="fr-FR" b="1" dirty="0" smtClean="0"/>
              <a:t>Je cumule la fonction d’entrepreneur</a:t>
            </a:r>
            <a:endParaRPr lang="fr-FR" b="1" dirty="0"/>
          </a:p>
        </p:txBody>
      </p:sp>
      <p:sp>
        <p:nvSpPr>
          <p:cNvPr id="33" name="ZoneTexte 32"/>
          <p:cNvSpPr txBox="1"/>
          <p:nvPr/>
        </p:nvSpPr>
        <p:spPr>
          <a:xfrm>
            <a:off x="4295800" y="4005064"/>
            <a:ext cx="1728192" cy="646331"/>
          </a:xfrm>
          <a:prstGeom prst="rect">
            <a:avLst/>
          </a:prstGeom>
          <a:noFill/>
        </p:spPr>
        <p:txBody>
          <a:bodyPr wrap="square" rtlCol="0">
            <a:spAutoFit/>
          </a:bodyPr>
          <a:lstStyle/>
          <a:p>
            <a:pPr algn="ctr"/>
            <a:r>
              <a:rPr lang="fr-FR" dirty="0" smtClean="0"/>
              <a:t> </a:t>
            </a:r>
            <a:r>
              <a:rPr lang="fr-FR" b="1" dirty="0" smtClean="0"/>
              <a:t>et celle de maitre d’œuvre </a:t>
            </a:r>
            <a:endParaRPr lang="fr-FR" b="1" dirty="0"/>
          </a:p>
        </p:txBody>
      </p:sp>
      <p:sp>
        <p:nvSpPr>
          <p:cNvPr id="34" name="ZoneTexte 33"/>
          <p:cNvSpPr txBox="1"/>
          <p:nvPr/>
        </p:nvSpPr>
        <p:spPr>
          <a:xfrm>
            <a:off x="7464152" y="4005064"/>
            <a:ext cx="3528392" cy="1200329"/>
          </a:xfrm>
          <a:prstGeom prst="rect">
            <a:avLst/>
          </a:prstGeom>
          <a:noFill/>
        </p:spPr>
        <p:txBody>
          <a:bodyPr wrap="square" rtlCol="0">
            <a:spAutoFit/>
          </a:bodyPr>
          <a:lstStyle/>
          <a:p>
            <a:pPr algn="ctr"/>
            <a:r>
              <a:rPr lang="fr-FR" dirty="0" smtClean="0"/>
              <a:t>Afin de livrer un bien achevé conforme au </a:t>
            </a:r>
            <a:r>
              <a:rPr lang="fr-FR" b="1" dirty="0" smtClean="0">
                <a:solidFill>
                  <a:schemeClr val="accent5"/>
                </a:solidFill>
              </a:rPr>
              <a:t>Contrat de Construction de Maison Individuelle</a:t>
            </a:r>
            <a:endParaRPr lang="fr-FR" b="1" dirty="0">
              <a:solidFill>
                <a:schemeClr val="accent5"/>
              </a:solidFill>
            </a:endParaRPr>
          </a:p>
        </p:txBody>
      </p:sp>
      <p:sp>
        <p:nvSpPr>
          <p:cNvPr id="24" name="Rectangle à coins arrondis 23"/>
          <p:cNvSpPr/>
          <p:nvPr/>
        </p:nvSpPr>
        <p:spPr>
          <a:xfrm>
            <a:off x="5735960" y="764704"/>
            <a:ext cx="2304256" cy="1152128"/>
          </a:xfrm>
          <a:prstGeom prst="wedgeRoundRectCallout">
            <a:avLst>
              <a:gd name="adj1" fmla="val -60242"/>
              <a:gd name="adj2" fmla="val 96363"/>
              <a:gd name="adj3" fmla="val 1666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accent6"/>
                </a:solidFill>
              </a:rPr>
              <a:t>Parfois je peux proposer des services complémentaires</a:t>
            </a:r>
            <a:endParaRPr lang="fr-FR" dirty="0">
              <a:solidFill>
                <a:schemeClr val="accent6"/>
              </a:solidFill>
            </a:endParaRPr>
          </a:p>
        </p:txBody>
      </p:sp>
      <p:sp>
        <p:nvSpPr>
          <p:cNvPr id="26" name="ZoneTexte 25"/>
          <p:cNvSpPr txBox="1"/>
          <p:nvPr/>
        </p:nvSpPr>
        <p:spPr>
          <a:xfrm>
            <a:off x="1343472" y="5373216"/>
            <a:ext cx="10729192" cy="923330"/>
          </a:xfrm>
          <a:prstGeom prst="rect">
            <a:avLst/>
          </a:prstGeom>
          <a:noFill/>
          <a:ln>
            <a:solidFill>
              <a:schemeClr val="accent6"/>
            </a:solidFill>
            <a:prstDash val="lgDash"/>
          </a:ln>
        </p:spPr>
        <p:txBody>
          <a:bodyPr wrap="square" rtlCol="0">
            <a:spAutoFit/>
          </a:bodyPr>
          <a:lstStyle/>
          <a:p>
            <a:pPr algn="just"/>
            <a:r>
              <a:rPr lang="fr-FR" dirty="0" smtClean="0"/>
              <a:t>Le marché de la construction neuve reste dominé par de grands noms [</a:t>
            </a:r>
            <a:r>
              <a:rPr lang="fr-FR" dirty="0" err="1" smtClean="0"/>
              <a:t>Geoxia</a:t>
            </a:r>
            <a:r>
              <a:rPr lang="fr-FR" dirty="0" smtClean="0"/>
              <a:t>-IGC] </a:t>
            </a:r>
          </a:p>
          <a:p>
            <a:pPr algn="just"/>
            <a:r>
              <a:rPr lang="fr-FR" dirty="0" smtClean="0"/>
              <a:t>Pour autant, de nombreux constructeurs occupent </a:t>
            </a:r>
            <a:r>
              <a:rPr lang="fr-FR" b="1" dirty="0" smtClean="0"/>
              <a:t>une place prépondérante souvent locale </a:t>
            </a:r>
          </a:p>
          <a:p>
            <a:pPr algn="just"/>
            <a:r>
              <a:rPr lang="fr-FR" b="1" dirty="0" smtClean="0"/>
              <a:t>Pou notre activité prescription : Ils peuvent venir compenser un secteur ou les bailleurs sont moins présents </a:t>
            </a:r>
            <a:endParaRPr lang="fr-FR" b="1" dirty="0"/>
          </a:p>
        </p:txBody>
      </p:sp>
      <p:pic>
        <p:nvPicPr>
          <p:cNvPr id="38" name="Picture 2" descr="Résultat de recherche d'images pour &quot;MESSAGE PNG&quot;"/>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157192"/>
            <a:ext cx="1347976" cy="1347976"/>
          </a:xfrm>
          <a:prstGeom prst="rect">
            <a:avLst/>
          </a:prstGeom>
          <a:noFill/>
          <a:extLst>
            <a:ext uri="{909E8E84-426E-40DD-AFC4-6F175D3DCCD1}">
              <a14:hiddenFill xmlns:a14="http://schemas.microsoft.com/office/drawing/2010/main">
                <a:solidFill>
                  <a:srgbClr val="FFFFFF"/>
                </a:solidFill>
              </a14:hiddenFill>
            </a:ext>
          </a:extLst>
        </p:spPr>
      </p:pic>
      <p:sp>
        <p:nvSpPr>
          <p:cNvPr id="22" name="Espace réservé du pied de page 4"/>
          <p:cNvSpPr>
            <a:spLocks noGrp="1"/>
          </p:cNvSpPr>
          <p:nvPr>
            <p:ph type="ftr" sz="quarter" idx="11"/>
          </p:nvPr>
        </p:nvSpPr>
        <p:spPr>
          <a:xfrm>
            <a:off x="1127208" y="6492274"/>
            <a:ext cx="10226591" cy="365726"/>
          </a:xfrm>
          <a:solidFill>
            <a:srgbClr val="36ABC6"/>
          </a:solidFill>
          <a:ln>
            <a:noFill/>
          </a:ln>
        </p:spPr>
        <p:txBody>
          <a:bodyPr/>
          <a:lstStyle/>
          <a:p>
            <a:r>
              <a:rPr lang="fr-FR" dirty="0" smtClean="0"/>
              <a:t>Parcours d’intégration - Séquence Prospection - Module 5 « Découverte de la prescription"</a:t>
            </a:r>
            <a:endParaRPr lang="fr-FR" dirty="0"/>
          </a:p>
        </p:txBody>
      </p:sp>
      <p:sp>
        <p:nvSpPr>
          <p:cNvPr id="25" name="Rectangle 24"/>
          <p:cNvSpPr/>
          <p:nvPr/>
        </p:nvSpPr>
        <p:spPr>
          <a:xfrm>
            <a:off x="0" y="2704"/>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3600" b="1" dirty="0" smtClean="0">
                <a:solidFill>
                  <a:schemeClr val="bg1"/>
                </a:solidFill>
                <a:latin typeface="+mj-lt"/>
                <a:ea typeface="+mj-ea"/>
                <a:cs typeface="+mj-cs"/>
              </a:rPr>
              <a:t>Qu’est-ce qu’un constructeur de maison Individuelle </a:t>
            </a:r>
            <a:r>
              <a:rPr lang="fr-FR" sz="4000" b="1" dirty="0" smtClean="0">
                <a:solidFill>
                  <a:schemeClr val="bg1"/>
                </a:solidFill>
                <a:latin typeface="+mj-lt"/>
                <a:ea typeface="+mj-ea"/>
                <a:cs typeface="+mj-cs"/>
              </a:rPr>
              <a:t>?</a:t>
            </a:r>
            <a:endParaRPr lang="fr-FR" sz="4000" b="1" dirty="0">
              <a:solidFill>
                <a:schemeClr val="bg1"/>
              </a:solidFill>
              <a:latin typeface="+mj-lt"/>
              <a:ea typeface="+mj-ea"/>
              <a:cs typeface="+mj-cs"/>
            </a:endParaRPr>
          </a:p>
        </p:txBody>
      </p:sp>
      <p:pic>
        <p:nvPicPr>
          <p:cNvPr id="27" name="Picture 2" descr="\\Srv-ad-fic\dir-dev\Pôle Prescription\9- IMAGES UTILES\Logo-Groupe-CSF-CRESERFI-A.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9336" y="116632"/>
            <a:ext cx="1008112" cy="1224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8" name="Rectangle 27"/>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2433154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Qui fait construire sa Maison Individuelle ? </a:t>
            </a:r>
            <a:endParaRPr lang="fr-FR"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8</a:t>
            </a:fld>
            <a:endParaRPr lang="fr-FR" dirty="0"/>
          </a:p>
        </p:txBody>
      </p:sp>
      <p:sp>
        <p:nvSpPr>
          <p:cNvPr id="11" name="AutoShape 4" descr="Résultat de recherche d'images pour &quot;entrepreneur&quot;"/>
          <p:cNvSpPr>
            <a:spLocks noChangeAspect="1" noChangeArrowheads="1"/>
          </p:cNvSpPr>
          <p:nvPr/>
        </p:nvSpPr>
        <p:spPr bwMode="auto">
          <a:xfrm>
            <a:off x="155575" y="-2057400"/>
            <a:ext cx="97536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6" descr="Résultat de recherche d'images pour &quot;entrepreneur&quot;"/>
          <p:cNvSpPr>
            <a:spLocks noChangeAspect="1" noChangeArrowheads="1"/>
          </p:cNvSpPr>
          <p:nvPr/>
        </p:nvSpPr>
        <p:spPr bwMode="auto">
          <a:xfrm>
            <a:off x="307975" y="-1905000"/>
            <a:ext cx="97536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AutoShape 8" descr="Résultat de recherche d'images pour &quot;entrepreneur&quot;"/>
          <p:cNvSpPr>
            <a:spLocks noChangeAspect="1" noChangeArrowheads="1"/>
          </p:cNvSpPr>
          <p:nvPr/>
        </p:nvSpPr>
        <p:spPr bwMode="auto">
          <a:xfrm>
            <a:off x="460375" y="-1752600"/>
            <a:ext cx="97536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10" descr="Résultat de recherche d'images pour &quot;entrepreneur&quot;"/>
          <p:cNvSpPr>
            <a:spLocks noChangeAspect="1" noChangeArrowheads="1"/>
          </p:cNvSpPr>
          <p:nvPr/>
        </p:nvSpPr>
        <p:spPr bwMode="auto">
          <a:xfrm>
            <a:off x="612775" y="-1600200"/>
            <a:ext cx="9753600" cy="4286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6" name="Picture 2" descr="\\Srv-ad-fic\dir-dev\E.DEANDRADE Prescription\9- IMAGES UTILES\Couple-paraplu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32" y="1700808"/>
            <a:ext cx="22000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Srv-ad-fic\dir-dev\E.DEANDRADE Prescription\9- IMAGES UTILES\PNG\bilan-patrim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32" y="1844824"/>
            <a:ext cx="2424060" cy="208748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rv-ad-fic\dir-dev\E.DEANDRADE Prescription\9- IMAGES UTILES\MaisonPier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0136" y="1772816"/>
            <a:ext cx="3928541" cy="2304256"/>
          </a:xfrm>
          <a:prstGeom prst="rect">
            <a:avLst/>
          </a:prstGeom>
          <a:noFill/>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1127448" y="4077072"/>
            <a:ext cx="3072341" cy="1200329"/>
          </a:xfrm>
          <a:prstGeom prst="rect">
            <a:avLst/>
          </a:prstGeom>
          <a:noFill/>
        </p:spPr>
        <p:txBody>
          <a:bodyPr wrap="square" rtlCol="0">
            <a:spAutoFit/>
          </a:bodyPr>
          <a:lstStyle/>
          <a:p>
            <a:r>
              <a:rPr lang="fr-FR" sz="2400" b="1" dirty="0" smtClean="0">
                <a:solidFill>
                  <a:schemeClr val="accent1"/>
                </a:solidFill>
              </a:rPr>
              <a:t>71% </a:t>
            </a:r>
            <a:r>
              <a:rPr lang="fr-FR" sz="2400" dirty="0" smtClean="0"/>
              <a:t>sont des familles</a:t>
            </a:r>
          </a:p>
          <a:p>
            <a:r>
              <a:rPr lang="fr-FR" sz="2400" b="1" dirty="0" smtClean="0">
                <a:solidFill>
                  <a:schemeClr val="accent1"/>
                </a:solidFill>
              </a:rPr>
              <a:t>55% </a:t>
            </a:r>
            <a:r>
              <a:rPr lang="fr-FR" sz="2400" dirty="0" smtClean="0"/>
              <a:t>ont moins de 35 ans</a:t>
            </a:r>
            <a:r>
              <a:rPr lang="fr-FR" sz="2400" dirty="0"/>
              <a:t> </a:t>
            </a:r>
            <a:r>
              <a:rPr lang="fr-FR" sz="2400" dirty="0" smtClean="0"/>
              <a:t>et sont des CSP- </a:t>
            </a:r>
          </a:p>
        </p:txBody>
      </p:sp>
      <p:sp>
        <p:nvSpPr>
          <p:cNvPr id="30" name="ZoneTexte 29"/>
          <p:cNvSpPr txBox="1"/>
          <p:nvPr/>
        </p:nvSpPr>
        <p:spPr>
          <a:xfrm>
            <a:off x="7968208" y="4149080"/>
            <a:ext cx="2880320" cy="461665"/>
          </a:xfrm>
          <a:prstGeom prst="rect">
            <a:avLst/>
          </a:prstGeom>
          <a:noFill/>
        </p:spPr>
        <p:txBody>
          <a:bodyPr wrap="square" rtlCol="0">
            <a:spAutoFit/>
          </a:bodyPr>
          <a:lstStyle/>
          <a:p>
            <a:r>
              <a:rPr lang="fr-FR" sz="2400" b="1" dirty="0" smtClean="0">
                <a:solidFill>
                  <a:schemeClr val="accent1"/>
                </a:solidFill>
              </a:rPr>
              <a:t>93% </a:t>
            </a:r>
            <a:r>
              <a:rPr lang="fr-FR" sz="2400" dirty="0" smtClean="0"/>
              <a:t>achètent en </a:t>
            </a:r>
            <a:r>
              <a:rPr lang="fr-FR" sz="2000" dirty="0" smtClean="0"/>
              <a:t>RP</a:t>
            </a:r>
          </a:p>
        </p:txBody>
      </p:sp>
      <p:sp>
        <p:nvSpPr>
          <p:cNvPr id="31" name="ZoneTexte 30"/>
          <p:cNvSpPr txBox="1"/>
          <p:nvPr/>
        </p:nvSpPr>
        <p:spPr>
          <a:xfrm>
            <a:off x="4583832" y="4149081"/>
            <a:ext cx="3072341" cy="830997"/>
          </a:xfrm>
          <a:prstGeom prst="rect">
            <a:avLst/>
          </a:prstGeom>
          <a:noFill/>
        </p:spPr>
        <p:txBody>
          <a:bodyPr wrap="square" rtlCol="0">
            <a:spAutoFit/>
          </a:bodyPr>
          <a:lstStyle/>
          <a:p>
            <a:pPr algn="ctr"/>
            <a:r>
              <a:rPr lang="fr-FR" sz="2400" b="1" dirty="0" smtClean="0">
                <a:solidFill>
                  <a:schemeClr val="accent1"/>
                </a:solidFill>
              </a:rPr>
              <a:t>62% </a:t>
            </a:r>
            <a:r>
              <a:rPr lang="fr-FR" sz="2400" dirty="0" smtClean="0"/>
              <a:t>ont un budget entre </a:t>
            </a:r>
            <a:r>
              <a:rPr lang="fr-FR" sz="2400" b="1" dirty="0" smtClean="0">
                <a:solidFill>
                  <a:schemeClr val="accent6">
                    <a:lumMod val="75000"/>
                  </a:schemeClr>
                </a:solidFill>
              </a:rPr>
              <a:t>200K€ &amp; 400K€</a:t>
            </a:r>
          </a:p>
        </p:txBody>
      </p:sp>
      <p:sp>
        <p:nvSpPr>
          <p:cNvPr id="16" name="Espace réservé du pied de page 4"/>
          <p:cNvSpPr>
            <a:spLocks noGrp="1"/>
          </p:cNvSpPr>
          <p:nvPr>
            <p:ph type="ftr" sz="quarter" idx="11"/>
          </p:nvPr>
        </p:nvSpPr>
        <p:spPr>
          <a:xfrm>
            <a:off x="1127208" y="6492274"/>
            <a:ext cx="10226591" cy="365726"/>
          </a:xfrm>
          <a:solidFill>
            <a:srgbClr val="36ABC6"/>
          </a:solidFill>
          <a:ln>
            <a:noFill/>
          </a:ln>
        </p:spPr>
        <p:txBody>
          <a:bodyPr/>
          <a:lstStyle/>
          <a:p>
            <a:r>
              <a:rPr lang="fr-FR" dirty="0" smtClean="0"/>
              <a:t>Parcours d’intégration - Séquence Prospection - Module 5 « Découverte de la prescription"</a:t>
            </a:r>
            <a:endParaRPr lang="fr-FR" dirty="0"/>
          </a:p>
        </p:txBody>
      </p:sp>
      <p:sp>
        <p:nvSpPr>
          <p:cNvPr id="17" name="Rectangle 16"/>
          <p:cNvSpPr/>
          <p:nvPr/>
        </p:nvSpPr>
        <p:spPr>
          <a:xfrm>
            <a:off x="0" y="0"/>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3600" b="1" dirty="0" smtClean="0">
                <a:solidFill>
                  <a:schemeClr val="bg1"/>
                </a:solidFill>
                <a:latin typeface="+mj-lt"/>
                <a:ea typeface="+mj-ea"/>
                <a:cs typeface="+mj-cs"/>
              </a:rPr>
              <a:t>Qui fait construire sa maison individuelle?</a:t>
            </a:r>
            <a:endParaRPr lang="fr-FR" sz="4400" b="1" dirty="0">
              <a:solidFill>
                <a:schemeClr val="bg1"/>
              </a:solidFill>
              <a:latin typeface="+mj-lt"/>
              <a:ea typeface="+mj-ea"/>
              <a:cs typeface="+mj-cs"/>
            </a:endParaRPr>
          </a:p>
        </p:txBody>
      </p:sp>
      <p:sp>
        <p:nvSpPr>
          <p:cNvPr id="18" name="Rectangle 17"/>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1564295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CMI : Quelles sont les étapes clés ?</a:t>
            </a:r>
            <a:endParaRPr lang="fr-FR" dirty="0"/>
          </a:p>
        </p:txBody>
      </p:sp>
      <p:sp>
        <p:nvSpPr>
          <p:cNvPr id="4" name="Espace réservé de la date 3"/>
          <p:cNvSpPr>
            <a:spLocks noGrp="1"/>
          </p:cNvSpPr>
          <p:nvPr>
            <p:ph type="dt" sz="half" idx="10"/>
          </p:nvPr>
        </p:nvSpPr>
        <p:spPr/>
        <p:txBody>
          <a:bodyPr/>
          <a:lstStyle/>
          <a:p>
            <a:fld id="{30E7C919-B595-4463-88A7-6DCC2AEB2520}" type="datetime1">
              <a:rPr lang="fr-FR" smtClean="0"/>
              <a:t>28/02/2020</a:t>
            </a:fld>
            <a:endParaRPr lang="fr-FR" dirty="0"/>
          </a:p>
        </p:txBody>
      </p:sp>
      <p:sp>
        <p:nvSpPr>
          <p:cNvPr id="6" name="Espace réservé du numéro de diapositive 5"/>
          <p:cNvSpPr>
            <a:spLocks noGrp="1"/>
          </p:cNvSpPr>
          <p:nvPr>
            <p:ph type="sldNum" sz="quarter" idx="12"/>
          </p:nvPr>
        </p:nvSpPr>
        <p:spPr/>
        <p:txBody>
          <a:bodyPr/>
          <a:lstStyle/>
          <a:p>
            <a:fld id="{C59AEC7C-0CC5-4F32-A84B-BB20FD2307C2}" type="slidenum">
              <a:rPr lang="fr-FR" smtClean="0"/>
              <a:pPr/>
              <a:t>9</a:t>
            </a:fld>
            <a:endParaRPr lang="fr-FR" dirty="0"/>
          </a:p>
        </p:txBody>
      </p:sp>
      <p:sp>
        <p:nvSpPr>
          <p:cNvPr id="14" name="ZoneTexte 13"/>
          <p:cNvSpPr txBox="1"/>
          <p:nvPr/>
        </p:nvSpPr>
        <p:spPr>
          <a:xfrm>
            <a:off x="8040216" y="2348880"/>
            <a:ext cx="3888432" cy="2954655"/>
          </a:xfrm>
          <a:prstGeom prst="rect">
            <a:avLst/>
          </a:prstGeom>
          <a:noFill/>
          <a:ln>
            <a:solidFill>
              <a:srgbClr val="FF0066"/>
            </a:solidFill>
            <a:prstDash val="dash"/>
          </a:ln>
        </p:spPr>
        <p:txBody>
          <a:bodyPr wrap="square" rtlCol="0">
            <a:spAutoFit/>
          </a:bodyPr>
          <a:lstStyle/>
          <a:p>
            <a:pPr marL="285750" indent="-285750">
              <a:buFont typeface="Wingdings" panose="05000000000000000000" pitchFamily="2" charset="2"/>
              <a:buChar char="ü"/>
            </a:pPr>
            <a:r>
              <a:rPr lang="fr-FR" b="1" dirty="0" smtClean="0">
                <a:solidFill>
                  <a:srgbClr val="FF0066"/>
                </a:solidFill>
              </a:rPr>
              <a:t>N’hésitez pas à mettre vos PIND en relation avec votre partenaire constructeur</a:t>
            </a:r>
          </a:p>
          <a:p>
            <a:pPr marL="285750" indent="-285750">
              <a:buFont typeface="Wingdings" panose="05000000000000000000" pitchFamily="2" charset="2"/>
              <a:buChar char="ü"/>
            </a:pPr>
            <a:r>
              <a:rPr lang="fr-FR" b="1" dirty="0" smtClean="0">
                <a:solidFill>
                  <a:srgbClr val="FF0066"/>
                </a:solidFill>
              </a:rPr>
              <a:t>Egalement pour la recherche de terrain, si vous avez une agence immobilière n’hésitez pas à la mettre en relation</a:t>
            </a:r>
          </a:p>
          <a:p>
            <a:pPr marL="285750" indent="-285750">
              <a:buFont typeface="Wingdings" panose="05000000000000000000" pitchFamily="2" charset="2"/>
              <a:buChar char="ü"/>
            </a:pPr>
            <a:r>
              <a:rPr lang="fr-FR" b="1" dirty="0" smtClean="0">
                <a:solidFill>
                  <a:srgbClr val="FF0066"/>
                </a:solidFill>
              </a:rPr>
              <a:t>Les constructeurs travaillent beaucoup avec les Agences, </a:t>
            </a:r>
            <a:r>
              <a:rPr lang="fr-FR" sz="2400" b="1" u="sng" dirty="0" smtClean="0">
                <a:solidFill>
                  <a:schemeClr val="accent5"/>
                </a:solidFill>
              </a:rPr>
              <a:t>réseau-</a:t>
            </a:r>
            <a:r>
              <a:rPr lang="fr-FR" sz="2400" b="1" u="sng" dirty="0" err="1" smtClean="0">
                <a:solidFill>
                  <a:schemeClr val="accent5"/>
                </a:solidFill>
              </a:rPr>
              <a:t>tez</a:t>
            </a:r>
            <a:r>
              <a:rPr lang="fr-FR" sz="2400" b="1" u="sng" dirty="0" smtClean="0">
                <a:solidFill>
                  <a:schemeClr val="accent5"/>
                </a:solidFill>
              </a:rPr>
              <a:t> ! </a:t>
            </a:r>
          </a:p>
        </p:txBody>
      </p:sp>
      <p:pic>
        <p:nvPicPr>
          <p:cNvPr id="17412" name="Picture 4" descr="Résultat de recherche d'images pour &quot;idée p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0336" y="764704"/>
            <a:ext cx="1929831" cy="1446710"/>
          </a:xfrm>
          <a:prstGeom prst="rect">
            <a:avLst/>
          </a:prstGeom>
          <a:noFill/>
          <a:extLst>
            <a:ext uri="{909E8E84-426E-40DD-AFC4-6F175D3DCCD1}">
              <a14:hiddenFill xmlns:a14="http://schemas.microsoft.com/office/drawing/2010/main">
                <a:solidFill>
                  <a:srgbClr val="FFFFFF"/>
                </a:solidFill>
              </a14:hiddenFill>
            </a:ext>
          </a:extLst>
        </p:spPr>
      </p:pic>
      <p:sp>
        <p:nvSpPr>
          <p:cNvPr id="18" name="Espace réservé du pied de page 4"/>
          <p:cNvSpPr>
            <a:spLocks noGrp="1"/>
          </p:cNvSpPr>
          <p:nvPr>
            <p:ph type="ftr" sz="quarter" idx="11"/>
          </p:nvPr>
        </p:nvSpPr>
        <p:spPr>
          <a:xfrm>
            <a:off x="1127208" y="6492274"/>
            <a:ext cx="10226591" cy="365726"/>
          </a:xfrm>
          <a:solidFill>
            <a:srgbClr val="36ABC6"/>
          </a:solidFill>
          <a:ln>
            <a:noFill/>
          </a:ln>
        </p:spPr>
        <p:txBody>
          <a:bodyPr/>
          <a:lstStyle/>
          <a:p>
            <a:r>
              <a:rPr lang="fr-FR" dirty="0" smtClean="0"/>
              <a:t>Parcours d’intégration - Séquence Prospection - Module 5 « Découverte de la prescription"</a:t>
            </a:r>
            <a:endParaRPr lang="fr-FR" dirty="0"/>
          </a:p>
        </p:txBody>
      </p:sp>
      <p:pic>
        <p:nvPicPr>
          <p:cNvPr id="23" name="Picture 4" descr="Résultat de recherche d'images pour &quot;délai&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2544" y="4869160"/>
            <a:ext cx="864096" cy="57606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0585176" y="5445224"/>
            <a:ext cx="1606824" cy="923330"/>
          </a:xfrm>
          <a:prstGeom prst="rect">
            <a:avLst/>
          </a:prstGeom>
          <a:noFill/>
        </p:spPr>
        <p:txBody>
          <a:bodyPr wrap="square" rtlCol="0">
            <a:spAutoFit/>
          </a:bodyPr>
          <a:lstStyle/>
          <a:p>
            <a:pPr algn="ctr"/>
            <a:r>
              <a:rPr lang="fr-FR" b="1" dirty="0" smtClean="0"/>
              <a:t>Délai (moyen) CMI : de  9 à 12 mois</a:t>
            </a:r>
            <a:endParaRPr lang="fr-FR" b="1" dirty="0"/>
          </a:p>
        </p:txBody>
      </p:sp>
      <p:graphicFrame>
        <p:nvGraphicFramePr>
          <p:cNvPr id="59" name="Diagramme 58"/>
          <p:cNvGraphicFramePr/>
          <p:nvPr>
            <p:extLst>
              <p:ext uri="{D42A27DB-BD31-4B8C-83A1-F6EECF244321}">
                <p14:modId xmlns:p14="http://schemas.microsoft.com/office/powerpoint/2010/main" val="3412031589"/>
              </p:ext>
            </p:extLst>
          </p:nvPr>
        </p:nvGraphicFramePr>
        <p:xfrm>
          <a:off x="1732896" y="692696"/>
          <a:ext cx="6091296" cy="5661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8168" y="620688"/>
            <a:ext cx="308606" cy="432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5"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8168" y="2060848"/>
            <a:ext cx="308606" cy="432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6"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8168" y="2996952"/>
            <a:ext cx="308606" cy="432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8168" y="3573016"/>
            <a:ext cx="308606" cy="432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6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6160" y="4869160"/>
            <a:ext cx="308606" cy="432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4" descr="Résultat de recherche d'images pour &quot;délai&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360" y="836712"/>
            <a:ext cx="1178496" cy="785664"/>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0" y="1556792"/>
            <a:ext cx="1726160" cy="1200329"/>
          </a:xfrm>
          <a:prstGeom prst="rect">
            <a:avLst/>
          </a:prstGeom>
          <a:noFill/>
        </p:spPr>
        <p:txBody>
          <a:bodyPr wrap="square" rtlCol="0">
            <a:spAutoFit/>
          </a:bodyPr>
          <a:lstStyle/>
          <a:p>
            <a:pPr algn="ctr"/>
            <a:r>
              <a:rPr lang="fr-FR" b="1" dirty="0" smtClean="0"/>
              <a:t>Délai (moyen) durée de financement : de 24 à 36 mois</a:t>
            </a:r>
            <a:endParaRPr lang="fr-FR" b="1" dirty="0"/>
          </a:p>
        </p:txBody>
      </p:sp>
      <p:sp>
        <p:nvSpPr>
          <p:cNvPr id="19" name="Rectangle 18"/>
          <p:cNvSpPr/>
          <p:nvPr/>
        </p:nvSpPr>
        <p:spPr>
          <a:xfrm>
            <a:off x="0" y="0"/>
            <a:ext cx="12192000" cy="692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r>
              <a:rPr lang="fr-FR" sz="4400" b="1" dirty="0" smtClean="0">
                <a:solidFill>
                  <a:schemeClr val="bg1"/>
                </a:solidFill>
                <a:latin typeface="+mj-lt"/>
                <a:ea typeface="+mj-ea"/>
                <a:cs typeface="+mj-cs"/>
              </a:rPr>
              <a:t>CMI : Quelles sont les étapes clés ? </a:t>
            </a:r>
            <a:endParaRPr lang="fr-FR" sz="4400" b="1" dirty="0">
              <a:solidFill>
                <a:schemeClr val="bg1"/>
              </a:solidFill>
              <a:latin typeface="+mj-lt"/>
              <a:ea typeface="+mj-ea"/>
              <a:cs typeface="+mj-cs"/>
            </a:endParaRPr>
          </a:p>
        </p:txBody>
      </p:sp>
      <p:sp>
        <p:nvSpPr>
          <p:cNvPr id="21" name="Rectangle 20"/>
          <p:cNvSpPr/>
          <p:nvPr/>
        </p:nvSpPr>
        <p:spPr>
          <a:xfrm>
            <a:off x="0" y="6453336"/>
            <a:ext cx="12192000" cy="38946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smtClean="0">
                <a:solidFill>
                  <a:schemeClr val="bg1"/>
                </a:solidFill>
                <a:latin typeface="+mj-lt"/>
                <a:ea typeface="+mj-ea"/>
                <a:cs typeface="+mj-cs"/>
              </a:rPr>
              <a:t>	</a:t>
            </a:r>
            <a:endParaRPr lang="fr-FR" sz="4400" b="1" dirty="0">
              <a:solidFill>
                <a:schemeClr val="bg1"/>
              </a:solidFill>
              <a:latin typeface="+mj-lt"/>
              <a:ea typeface="+mj-ea"/>
              <a:cs typeface="+mj-cs"/>
            </a:endParaRPr>
          </a:p>
        </p:txBody>
      </p:sp>
    </p:spTree>
    <p:extLst>
      <p:ext uri="{BB962C8B-B14F-4D97-AF65-F5344CB8AC3E}">
        <p14:creationId xmlns:p14="http://schemas.microsoft.com/office/powerpoint/2010/main" val="40252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500"/>
                                        <p:tgtEl>
                                          <p:spTgt spid="65"/>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par>
                                <p:cTn id="17" presetID="10"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27740</TotalTime>
  <Words>2229</Words>
  <Application>Microsoft Office PowerPoint</Application>
  <PresentationFormat>Personnalisé</PresentationFormat>
  <Paragraphs>394</Paragraphs>
  <Slides>30</Slides>
  <Notes>13</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2_Thème Office</vt:lpstr>
      <vt:lpstr>Thème Office</vt:lpstr>
      <vt:lpstr>Présentation PowerPoint</vt:lpstr>
      <vt:lpstr>Présentation PowerPoint</vt:lpstr>
      <vt:lpstr>Présentation PowerPoint</vt:lpstr>
      <vt:lpstr>Découverte</vt:lpstr>
      <vt:lpstr>     Avant toute chose</vt:lpstr>
      <vt:lpstr>Présentation PowerPoint</vt:lpstr>
      <vt:lpstr>Qu’est-ce qu’un constructeur de CCMI  de maison individuelle </vt:lpstr>
      <vt:lpstr>Qui fait construire sa Maison Individuelle ? </vt:lpstr>
      <vt:lpstr>CMI : Quelles sont les étapes clés ?</vt:lpstr>
      <vt:lpstr>Présentation PowerPoint</vt:lpstr>
      <vt:lpstr>Présentation PowerPoint</vt:lpstr>
      <vt:lpstr>Les interlocuteurs</vt:lpstr>
      <vt:lpstr>Le terrain : 3 points à retenir</vt:lpstr>
      <vt:lpstr>Les interlocuteurs</vt:lpstr>
      <vt:lpstr>Le CCMI</vt:lpstr>
      <vt:lpstr>Les intervenants</vt:lpstr>
      <vt:lpstr>Les interlocuteurs</vt:lpstr>
      <vt:lpstr>Présentation PowerPoint</vt:lpstr>
      <vt:lpstr>3 ETAPES CLES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résumer</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Guilcher Erwann</dc:creator>
  <cp:lastModifiedBy>aa</cp:lastModifiedBy>
  <cp:revision>1032</cp:revision>
  <cp:lastPrinted>2019-12-17T14:22:08Z</cp:lastPrinted>
  <dcterms:created xsi:type="dcterms:W3CDTF">2015-01-14T13:30:26Z</dcterms:created>
  <dcterms:modified xsi:type="dcterms:W3CDTF">2020-02-28T13:26:30Z</dcterms:modified>
</cp:coreProperties>
</file>