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31" r:id="rId2"/>
    <p:sldId id="574" r:id="rId3"/>
    <p:sldId id="584" r:id="rId4"/>
    <p:sldId id="585" r:id="rId5"/>
    <p:sldId id="579" r:id="rId6"/>
    <p:sldId id="587" r:id="rId7"/>
    <p:sldId id="551" r:id="rId8"/>
    <p:sldId id="580" r:id="rId9"/>
    <p:sldId id="582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4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onier" initials="s" lastIdx="1" clrIdx="0"/>
  <p:cmAuthor id="1" name="Cirier Marie-Charlotte" initials="CM" lastIdx="8" clrIdx="1"/>
  <p:cmAuthor id="2" name="Pedro" initials="P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5D6"/>
    <a:srgbClr val="FF9900"/>
    <a:srgbClr val="93077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5255" autoAdjust="0"/>
  </p:normalViewPr>
  <p:slideViewPr>
    <p:cSldViewPr>
      <p:cViewPr>
        <p:scale>
          <a:sx n="90" d="100"/>
          <a:sy n="90" d="100"/>
        </p:scale>
        <p:origin x="-19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7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7E10C-8BC0-4A2D-AE5F-DC5209DA69F2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7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AA116-A769-427D-8F17-DDD0525E0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46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1E5B-87AF-48BA-82C5-007E07489AE9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D0374-0055-4C44-B5F5-B1E54AA010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71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D0374-0055-4C44-B5F5-B1E54AA010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67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D0374-0055-4C44-B5F5-B1E54AA010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53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 flipH="1">
            <a:off x="8460432" y="476672"/>
            <a:ext cx="683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 flipH="1">
            <a:off x="7668344" y="47667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/>
          <p:cNvSpPr/>
          <p:nvPr userDrawn="1"/>
        </p:nvSpPr>
        <p:spPr>
          <a:xfrm>
            <a:off x="971600" y="2492896"/>
            <a:ext cx="7324725" cy="433387"/>
          </a:xfrm>
          <a:custGeom>
            <a:avLst/>
            <a:gdLst>
              <a:gd name="connsiteX0" fmla="*/ 7324725 w 7324725"/>
              <a:gd name="connsiteY0" fmla="*/ 0 h 433387"/>
              <a:gd name="connsiteX1" fmla="*/ 6610350 w 7324725"/>
              <a:gd name="connsiteY1" fmla="*/ 0 h 433387"/>
              <a:gd name="connsiteX2" fmla="*/ 5795962 w 7324725"/>
              <a:gd name="connsiteY2" fmla="*/ 433387 h 433387"/>
              <a:gd name="connsiteX3" fmla="*/ 5929312 w 7324725"/>
              <a:gd name="connsiteY3" fmla="*/ 0 h 433387"/>
              <a:gd name="connsiteX4" fmla="*/ 0 w 7324725"/>
              <a:gd name="connsiteY4" fmla="*/ 0 h 433387"/>
              <a:gd name="connsiteX5" fmla="*/ 4762 w 7324725"/>
              <a:gd name="connsiteY5" fmla="*/ 142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4725" h="433387">
                <a:moveTo>
                  <a:pt x="7324725" y="0"/>
                </a:moveTo>
                <a:lnTo>
                  <a:pt x="6610350" y="0"/>
                </a:lnTo>
                <a:lnTo>
                  <a:pt x="5795962" y="433387"/>
                </a:lnTo>
                <a:lnTo>
                  <a:pt x="5929312" y="0"/>
                </a:lnTo>
                <a:lnTo>
                  <a:pt x="0" y="0"/>
                </a:lnTo>
                <a:lnTo>
                  <a:pt x="4762" y="14287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643035" y="2564904"/>
            <a:ext cx="403244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467544" y="2564904"/>
            <a:ext cx="403244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rme libre 5"/>
          <p:cNvSpPr/>
          <p:nvPr userDrawn="1"/>
        </p:nvSpPr>
        <p:spPr>
          <a:xfrm>
            <a:off x="971600" y="2419549"/>
            <a:ext cx="7324725" cy="433387"/>
          </a:xfrm>
          <a:custGeom>
            <a:avLst/>
            <a:gdLst>
              <a:gd name="connsiteX0" fmla="*/ 7324725 w 7324725"/>
              <a:gd name="connsiteY0" fmla="*/ 0 h 433387"/>
              <a:gd name="connsiteX1" fmla="*/ 6610350 w 7324725"/>
              <a:gd name="connsiteY1" fmla="*/ 0 h 433387"/>
              <a:gd name="connsiteX2" fmla="*/ 5795962 w 7324725"/>
              <a:gd name="connsiteY2" fmla="*/ 433387 h 433387"/>
              <a:gd name="connsiteX3" fmla="*/ 5929312 w 7324725"/>
              <a:gd name="connsiteY3" fmla="*/ 0 h 433387"/>
              <a:gd name="connsiteX4" fmla="*/ 0 w 7324725"/>
              <a:gd name="connsiteY4" fmla="*/ 0 h 433387"/>
              <a:gd name="connsiteX5" fmla="*/ 4762 w 7324725"/>
              <a:gd name="connsiteY5" fmla="*/ 142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4725" h="433387">
                <a:moveTo>
                  <a:pt x="7324725" y="0"/>
                </a:moveTo>
                <a:lnTo>
                  <a:pt x="6610350" y="0"/>
                </a:lnTo>
                <a:lnTo>
                  <a:pt x="5795962" y="433387"/>
                </a:lnTo>
                <a:lnTo>
                  <a:pt x="5929312" y="0"/>
                </a:lnTo>
                <a:lnTo>
                  <a:pt x="0" y="0"/>
                </a:lnTo>
                <a:lnTo>
                  <a:pt x="4762" y="14287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fr/url?sa=i&amp;rct=j&amp;q=&amp;esrc=s&amp;source=images&amp;cd=&amp;cad=rja&amp;uact=8&amp;ved=2ahUKEwikgfLSkOfaAhXDvhQKHfBiB2kQjRx6BAgBEAU&amp;url=https://leblogdesinstitutionnels.fr/2018/04/26/nomination-laurent-adouard-devient-dg-de-mutuellemnt/&amp;psig=AOvVaw0R4kOeV3fJ-UsPxXI8n5LG&amp;ust=1525354009207662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fr/url?sa=i&amp;rct=j&amp;q=&amp;esrc=s&amp;source=images&amp;cd=&amp;cad=rja&amp;uact=8&amp;ved=2ahUKEwjcgo3CkOfaAhUCcRQKHec0BjwQjRx6BAgBEAU&amp;url=http://www.barcelona-accommodation.com/fr/index.html&amp;psig=AOvVaw19GMAv0AZznxEG7MQaPa6X&amp;ust=152535395673844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fr/url?sa=i&amp;source=images&amp;cd=&amp;cad=rja&amp;uact=8&amp;ved=2ahUKEwinl9ej3_jaAhXE6RQKHffQA88QjRx6BAgBEAU&amp;url=https://www.lapolicenationalerecrute.fr/Media/Lapolicenationalerecrute.fr/Images/Autre/attention-bleu&amp;psig=AOvVaw1t5-52aoYQolOoYirKOcTm&amp;ust=152595923022774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csf.asso.fr/IntranetProd/jcms/t1_25743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intranet.csf.asso.fr/IntranetProd/jcms/t2_36283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source=images&amp;cd=&amp;cad=rja&amp;uact=8&amp;ved=2ahUKEwjs_vWk3vjaAhWCvxQKHZ2tBOIQjRx6BAgBEAU&amp;url=https://www.iconsdb.com/persian-red-icons/phone-47-icon.html&amp;psig=AOvVaw3bclBJKwBU8rFpaDoH9NFT&amp;ust=152595896396946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ntranet.csf.asso.fr/IntranetProd/jcms/t1_327001/les-mnt-fiche-simplifiee-pret-bonifie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hyperlink" Target="https://www.google.fr/url?sa=i&amp;rct=j&amp;q=&amp;esrc=s&amp;source=images&amp;cd=&amp;cad=rja&amp;uact=8&amp;ved=2ahUKEwjE-MGNkefaAhVDVxQKHRqyD1gQjRx6BAgBEAU&amp;url=https://openclipart.org/detail/286081/memo&amp;psig=AOvVaw3iEn0QBk5xQqflXfeAC2uv&amp;ust=1525354133783296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hyperlink" Target="https://www.google.fr/url?sa=i&amp;rct=j&amp;q=&amp;esrc=s&amp;source=images&amp;cd=&amp;cad=rja&amp;uact=8&amp;ved=2ahUKEwjE-MGNkefaAhVDVxQKHRqyD1gQjRx6BAgBEAU&amp;url=https://openclipart.org/detail/286081/memo&amp;psig=AOvVaw3iEn0QBk5xQqflXfeAC2uv&amp;ust=152535413378329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fr/url?sa=i&amp;rct=j&amp;q=&amp;esrc=s&amp;source=images&amp;cd=&amp;cad=rja&amp;uact=8&amp;ved=2ahUKEwifxamhpOfaAhVBuxQKHX45DtQQjRx6BAgBEAU&amp;url=http://zezete2.centerblog.net/rub--feu-artifice-.html&amp;psig=AOvVaw01eiXYiWyvPODQ-o9ecb-O&amp;ust=1525359275665152" TargetMode="External"/><Relationship Id="rId3" Type="http://schemas.openxmlformats.org/officeDocument/2006/relationships/hyperlink" Target="http://www.google.fr/url?sa=i&amp;rct=j&amp;q=&amp;esrc=s&amp;source=images&amp;cd=&amp;cad=rja&amp;uact=8&amp;ved=2ahUKEwjJ4LSDo-faAhXHNxQKHTDjAdAQjRx6BAgBEAU&amp;url=http://www.workazo.com/aide-workazo/&amp;psig=AOvVaw2UHyTMmeqqeSrrC0WQQ6S-&amp;ust=1525358943276528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fr/url?sa=i&amp;rct=j&amp;q=&amp;esrc=s&amp;source=images&amp;cd=&amp;cad=rja&amp;uact=8&amp;ved=2ahUKEwjvvsKPpOfaAhVKVhQKHY0zDaEQjRx6BAgBEAU&amp;url=https://nlmt.fr/notre-offre/prise-de-rendez-vous/&amp;psig=AOvVaw1cm2x8XdTlC_XvDwzr2-zC&amp;ust=1525359236785848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fr/url?sa=i&amp;rct=j&amp;q=&amp;esrc=s&amp;source=images&amp;cd=&amp;cad=rja&amp;uact=8&amp;ved=2ahUKEwjQsezFn-faAhWIOxQKHQAXBpMQjRx6BAgBEAU&amp;url=http://setp.info/?cat%3D129&amp;psig=AOvVaw1eJ2k7UfZTFZdPcRle8Tc0&amp;ust=15253580061002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856" y="476672"/>
            <a:ext cx="7848600" cy="1927225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Partenariat MNT / CSF</a:t>
            </a:r>
            <a:endParaRPr lang="fr-FR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Gill Sans MT" panose="020B0502020104020203" pitchFamily="34" charset="0"/>
              </a:rPr>
              <a:t>OFFRE SPECIALE MNT !</a:t>
            </a:r>
          </a:p>
          <a:p>
            <a:endParaRPr lang="fr-FR" sz="3600" b="1" dirty="0" smtClean="0">
              <a:latin typeface="Gill Sans MT" panose="020B0502020104020203" pitchFamily="34" charset="0"/>
            </a:endParaRPr>
          </a:p>
          <a:p>
            <a:endParaRPr lang="fr-FR" sz="3600" dirty="0">
              <a:latin typeface="Gill Sans MT" panose="020B0502020104020203" pitchFamily="34" charset="0"/>
            </a:endParaRPr>
          </a:p>
          <a:p>
            <a:endParaRPr lang="fr-FR" sz="3600" dirty="0" smtClean="0">
              <a:latin typeface="Gill Sans MT" panose="020B0502020104020203" pitchFamily="34" charset="0"/>
            </a:endParaRPr>
          </a:p>
          <a:p>
            <a:endParaRPr lang="fr-FR" sz="1600" dirty="0" smtClean="0">
              <a:latin typeface="Gill Sans MT" panose="020B0502020104020203" pitchFamily="34" charset="0"/>
            </a:endParaRPr>
          </a:p>
          <a:p>
            <a:endParaRPr lang="fr-FR" sz="1600" dirty="0">
              <a:latin typeface="Gill Sans MT" panose="020B0502020104020203" pitchFamily="34" charset="0"/>
            </a:endParaRPr>
          </a:p>
          <a:p>
            <a:endParaRPr lang="fr-FR" sz="3600" dirty="0">
              <a:latin typeface="Gill Sans MT" panose="020B0502020104020203" pitchFamily="34" charset="0"/>
            </a:endParaRPr>
          </a:p>
          <a:p>
            <a:endParaRPr lang="fr-FR" sz="3600" dirty="0">
              <a:latin typeface="Gill Sans MT" panose="020B05020201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0"/>
            <a:ext cx="689118" cy="10900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ésultat de recherche d'images pour &quot;offre png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47504"/>
            <a:ext cx="526259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ésultat de recherche d'images pour &quot;MNT png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12257"/>
            <a:ext cx="1094536" cy="109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ZoneTexte 3"/>
          <p:cNvSpPr txBox="1"/>
          <p:nvPr/>
        </p:nvSpPr>
        <p:spPr>
          <a:xfrm>
            <a:off x="2195736" y="41490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Du </a:t>
            </a:r>
            <a:r>
              <a:rPr lang="fr-FR" dirty="0" smtClean="0"/>
              <a:t>17/02/2020 au31/03/2020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994128" y="4495815"/>
            <a:ext cx="4111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4">
                    <a:lumMod val="75000"/>
                  </a:schemeClr>
                </a:solidFill>
              </a:rPr>
              <a:t>« PRÊT 0% MNT »</a:t>
            </a:r>
            <a:endParaRPr lang="fr-FR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47643"/>
            <a:ext cx="683568" cy="310357"/>
          </a:xfrm>
        </p:spPr>
        <p:txBody>
          <a:bodyPr/>
          <a:lstStyle/>
          <a:p>
            <a:fld id="{A562D8C4-7411-41C3-897F-6935ECA345A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571604" y="6547643"/>
            <a:ext cx="6984776" cy="310357"/>
          </a:xfrm>
        </p:spPr>
        <p:txBody>
          <a:bodyPr/>
          <a:lstStyle/>
          <a:p>
            <a:pPr algn="l"/>
            <a:r>
              <a:rPr lang="fr-FR" dirty="0" smtClean="0"/>
              <a:t>Direction du Développement et de la Distribution – Septembre </a:t>
            </a:r>
            <a:r>
              <a:rPr lang="fr-FR" dirty="0"/>
              <a:t>2017 / </a:t>
            </a:r>
            <a:r>
              <a:rPr lang="fr-FR" dirty="0" smtClean="0"/>
              <a:t>Novembre </a:t>
            </a:r>
            <a:r>
              <a:rPr lang="fr-FR" dirty="0"/>
              <a:t>2017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7834" y="6547643"/>
            <a:ext cx="1181798" cy="310357"/>
          </a:xfrm>
        </p:spPr>
        <p:txBody>
          <a:bodyPr/>
          <a:lstStyle/>
          <a:p>
            <a:r>
              <a:rPr lang="fr-FR" dirty="0" smtClean="0"/>
              <a:t>22/08/2017</a:t>
            </a:r>
            <a:endParaRPr lang="fr-F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289" b="82927" l="46250" r="60625">
                        <a14:foregroundMark x1="56250" y1="63516" x2="56250" y2="6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91" t="47561" r="37657" b="15549"/>
          <a:stretch/>
        </p:blipFill>
        <p:spPr bwMode="auto">
          <a:xfrm>
            <a:off x="8138086" y="260647"/>
            <a:ext cx="1136508" cy="20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0"/>
            <a:ext cx="689118" cy="10900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4036" y="3140968"/>
            <a:ext cx="8611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4</a:t>
            </a:r>
            <a:r>
              <a:rPr lang="fr-FR" dirty="0" smtClean="0"/>
              <a:t> </a:t>
            </a:r>
            <a:r>
              <a:rPr lang="fr-FR" dirty="0"/>
              <a:t>conditions d’éligibilité : 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dirty="0" smtClean="0"/>
              <a:t>Adhérent MNT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dirty="0" smtClean="0"/>
              <a:t>Primo-Accédant  +  Acquisition </a:t>
            </a:r>
            <a:r>
              <a:rPr lang="fr-FR" dirty="0"/>
              <a:t>en </a:t>
            </a:r>
            <a:r>
              <a:rPr lang="fr-FR" dirty="0" smtClean="0"/>
              <a:t>résidence principale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dirty="0" smtClean="0"/>
              <a:t>Non </a:t>
            </a:r>
            <a:r>
              <a:rPr lang="fr-FR" dirty="0"/>
              <a:t>éligible au PTZ </a:t>
            </a:r>
            <a:r>
              <a:rPr lang="fr-FR" dirty="0" smtClean="0"/>
              <a:t> du gouvernement 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dirty="0" smtClean="0"/>
              <a:t>Sous </a:t>
            </a:r>
            <a:r>
              <a:rPr lang="fr-FR" dirty="0"/>
              <a:t>réserve de la réalisation du prêt principal par </a:t>
            </a:r>
            <a:r>
              <a:rPr lang="fr-FR" dirty="0" smtClean="0"/>
              <a:t>l’intermédiaire d’un des partenaires bancaires de CRÉSERFI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chet Std Book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23728" y="5191623"/>
            <a:ext cx="486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 Profitez </a:t>
            </a:r>
            <a:r>
              <a:rPr lang="fr-FR" sz="2000" i="1" spc="-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cette offre pour développer notre </a:t>
            </a:r>
            <a:endParaRPr lang="fr-FR" sz="2000" i="1" spc="-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000" i="1" spc="-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20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partenariat </a:t>
            </a:r>
            <a:r>
              <a:rPr lang="fr-FR" sz="2000" i="1" spc="-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 avec la </a:t>
            </a:r>
            <a:r>
              <a:rPr lang="fr-FR" sz="20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MNT » </a:t>
            </a:r>
            <a:r>
              <a:rPr lang="fr-FR" sz="20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fr-FR" sz="2000" i="1" spc="-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6622" y="612959"/>
            <a:ext cx="7303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OFFRE SPECIALE CRESERFI / MNT </a:t>
            </a:r>
          </a:p>
          <a:p>
            <a:r>
              <a:rPr lang="fr-FR" sz="2800" spc="-100" dirty="0" smtClean="0">
                <a:solidFill>
                  <a:schemeClr val="tx2"/>
                </a:solidFill>
              </a:rPr>
              <a:t>Du </a:t>
            </a:r>
            <a:r>
              <a:rPr lang="fr-FR" sz="2800" spc="-100" dirty="0" smtClean="0">
                <a:solidFill>
                  <a:schemeClr val="tx2"/>
                </a:solidFill>
              </a:rPr>
              <a:t>17</a:t>
            </a:r>
            <a:r>
              <a:rPr lang="fr-FR" sz="2800" spc="-100" dirty="0" smtClean="0">
                <a:solidFill>
                  <a:schemeClr val="tx2"/>
                </a:solidFill>
              </a:rPr>
              <a:t> février </a:t>
            </a:r>
            <a:r>
              <a:rPr lang="fr-FR" sz="2800" spc="-100" dirty="0">
                <a:solidFill>
                  <a:schemeClr val="tx2"/>
                </a:solidFill>
              </a:rPr>
              <a:t>au </a:t>
            </a:r>
            <a:r>
              <a:rPr lang="fr-FR" sz="2800" spc="-100" dirty="0" smtClean="0">
                <a:solidFill>
                  <a:schemeClr val="tx2"/>
                </a:solidFill>
              </a:rPr>
              <a:t>31mars 2020</a:t>
            </a:r>
            <a:endParaRPr lang="fr-FR" sz="2800" spc="-100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512" y="187618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9900"/>
                </a:solidFill>
              </a:rPr>
              <a:t>PRÊT IMMO A TAUX 0%  MNT</a:t>
            </a:r>
            <a:endParaRPr lang="fr-FR" dirty="0">
              <a:solidFill>
                <a:srgbClr val="FF99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1560" y="2247368"/>
            <a:ext cx="853244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Un prêt </a:t>
            </a:r>
            <a:r>
              <a:rPr lang="fr-FR" dirty="0" err="1" smtClean="0"/>
              <a:t>Immo</a:t>
            </a:r>
            <a:r>
              <a:rPr lang="fr-FR" dirty="0" smtClean="0"/>
              <a:t> à 0% jusqu’à 10 000€ pour financer les projets immobiliers des adhérents MNT</a:t>
            </a:r>
            <a:endParaRPr lang="fr-FR" dirty="0"/>
          </a:p>
        </p:txBody>
      </p:sp>
      <p:sp>
        <p:nvSpPr>
          <p:cNvPr id="19" name="Pentagone 18"/>
          <p:cNvSpPr/>
          <p:nvPr/>
        </p:nvSpPr>
        <p:spPr>
          <a:xfrm>
            <a:off x="67627" y="2319870"/>
            <a:ext cx="432048" cy="497617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92383" y="6334434"/>
            <a:ext cx="821183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Cette offre n’est pas cumulable avec les autres offres CSF </a:t>
            </a:r>
            <a:r>
              <a:rPr lang="fr-FR" sz="1600" i="1" dirty="0" smtClean="0"/>
              <a:t>(sauf autres offres CSF MNT) </a:t>
            </a:r>
            <a:endParaRPr lang="fr-FR" sz="1600" i="1" dirty="0"/>
          </a:p>
        </p:txBody>
      </p:sp>
      <p:pic>
        <p:nvPicPr>
          <p:cNvPr id="2050" name="Picture 2" descr="Résultat de recherche d'images pour &quot;attention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" y="6180097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ésultat de recherche d'images pour &quot;attention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6180097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1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622" y="332656"/>
            <a:ext cx="8229600" cy="990600"/>
          </a:xfrm>
        </p:spPr>
        <p:txBody>
          <a:bodyPr/>
          <a:lstStyle/>
          <a:p>
            <a:r>
              <a:rPr lang="fr-FR" dirty="0" smtClean="0"/>
              <a:t>CARACTERISTIQUE DE L’OFFRE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78915"/>
              </p:ext>
            </p:extLst>
          </p:nvPr>
        </p:nvGraphicFramePr>
        <p:xfrm>
          <a:off x="107504" y="1090013"/>
          <a:ext cx="8856984" cy="582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624736"/>
              </a:tblGrid>
              <a:tr h="335106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/>
                      <a:r>
                        <a:rPr lang="fr-FR" sz="1400" b="0" kern="1200" dirty="0" smtClean="0">
                          <a:solidFill>
                            <a:srgbClr val="FF33CC"/>
                          </a:solidFill>
                          <a:latin typeface="+mn-lt"/>
                          <a:ea typeface="+mn-ea"/>
                          <a:cs typeface="+mn-cs"/>
                        </a:rPr>
                        <a:t>Produit</a:t>
                      </a:r>
                      <a:endParaRPr lang="fr-FR" sz="1400" b="0" kern="1200" dirty="0">
                        <a:solidFill>
                          <a:srgbClr val="FF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/>
                      <a:r>
                        <a:rPr lang="fr-FR" sz="12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Prêt Immobilier</a:t>
                      </a:r>
                      <a:r>
                        <a:rPr lang="fr-FR" sz="12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bonifié</a:t>
                      </a:r>
                      <a:endParaRPr lang="fr-FR" sz="12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2"/>
                    </a:solidFill>
                  </a:tcPr>
                </a:tc>
              </a:tr>
              <a:tr h="449126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33CC"/>
                          </a:solidFill>
                          <a:latin typeface="+mn-lt"/>
                        </a:rPr>
                        <a:t>Objet </a:t>
                      </a:r>
                      <a:endParaRPr lang="fr-FR" sz="1400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Pour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financer les frais de notaire, les frais de déménagement ou donner l’accès aux profils non-éligibles au prêt à taux 0%</a:t>
                      </a:r>
                      <a:endParaRPr lang="fr-FR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33CC"/>
                          </a:solidFill>
                          <a:latin typeface="+mn-lt"/>
                        </a:rPr>
                        <a:t>Bénéficiaires</a:t>
                      </a:r>
                      <a:endParaRPr lang="fr-FR" sz="1400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Adhérents MNT</a:t>
                      </a:r>
                      <a:endParaRPr lang="fr-FR" sz="1200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88078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33CC"/>
                          </a:solidFill>
                          <a:latin typeface="+mn-lt"/>
                        </a:rPr>
                        <a:t>Conditions</a:t>
                      </a:r>
                      <a:endParaRPr lang="fr-FR" sz="1400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Offre soumise à l’acceptation du prêt principal par l’établissement prêteur (prêt initié et réalisé par le CSF) 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éligible au prêt à Taux 0% du gouvernement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Etre Primo-Accédant 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Acquisition d’une Résidence Principale</a:t>
                      </a:r>
                      <a:endParaRPr lang="fr-FR" sz="1200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33CC"/>
                          </a:solidFill>
                          <a:latin typeface="+mn-lt"/>
                        </a:rPr>
                        <a:t>Pièces</a:t>
                      </a:r>
                      <a:r>
                        <a:rPr lang="fr-FR" sz="1400" baseline="0" dirty="0" smtClean="0">
                          <a:solidFill>
                            <a:srgbClr val="FF33CC"/>
                          </a:solidFill>
                          <a:latin typeface="+mn-lt"/>
                        </a:rPr>
                        <a:t> demandées</a:t>
                      </a:r>
                      <a:endParaRPr lang="fr-FR" sz="1400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Attestation</a:t>
                      </a:r>
                      <a:r>
                        <a:rPr lang="fr-FR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Primo-Accession</a:t>
                      </a:r>
                      <a:endParaRPr lang="fr-FR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33CC"/>
                          </a:solidFill>
                          <a:latin typeface="+mn-lt"/>
                        </a:rPr>
                        <a:t>Montant</a:t>
                      </a:r>
                      <a:endParaRPr lang="fr-FR" sz="1400" b="1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B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+mn-lt"/>
                        </a:rPr>
                        <a:t>10% du montant du prêt principal limité à 10 000 € et un minimum</a:t>
                      </a:r>
                      <a:r>
                        <a:rPr lang="fr-FR" sz="1200" b="1" baseline="0" dirty="0" smtClean="0">
                          <a:latin typeface="+mn-lt"/>
                        </a:rPr>
                        <a:t> de 7 000€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BFA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33CC"/>
                          </a:solidFill>
                          <a:latin typeface="+mn-lt"/>
                        </a:rPr>
                        <a:t>Durée</a:t>
                      </a:r>
                      <a:endParaRPr lang="fr-FR" sz="1400" b="1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BFA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+mn-lt"/>
                        </a:rPr>
                        <a:t>72 mois</a:t>
                      </a:r>
                    </a:p>
                  </a:txBody>
                  <a:tcPr>
                    <a:solidFill>
                      <a:srgbClr val="FFEBFA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33CC"/>
                          </a:solidFill>
                          <a:latin typeface="+mn-lt"/>
                        </a:rPr>
                        <a:t>Taux nominal</a:t>
                      </a:r>
                      <a:r>
                        <a:rPr lang="fr-FR" sz="1400" b="1" baseline="0" dirty="0" smtClean="0">
                          <a:solidFill>
                            <a:srgbClr val="FF33CC"/>
                          </a:solidFill>
                          <a:latin typeface="+mn-lt"/>
                        </a:rPr>
                        <a:t> </a:t>
                      </a:r>
                      <a:endParaRPr lang="fr-FR" sz="1400" b="1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B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0%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BFA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33CC"/>
                          </a:solidFill>
                          <a:latin typeface="+mn-lt"/>
                        </a:rPr>
                        <a:t>Frais de dossier </a:t>
                      </a:r>
                      <a:endParaRPr lang="fr-FR" sz="1400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Sans frais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491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kern="1200" dirty="0" smtClean="0">
                          <a:solidFill>
                            <a:srgbClr val="FF33CC"/>
                          </a:solidFill>
                          <a:latin typeface="+mn-lt"/>
                          <a:ea typeface="+mn-ea"/>
                          <a:cs typeface="+mn-cs"/>
                        </a:rPr>
                        <a:t>Adhésion/ cotisation </a:t>
                      </a:r>
                      <a:endParaRPr lang="fr-FR" sz="1400" kern="1200" dirty="0">
                        <a:solidFill>
                          <a:srgbClr val="FF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Adhésion offerte pour les adhérents MNT et cotisations à la charge de l’adhérent.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Adhésion </a:t>
                      </a:r>
                      <a:r>
                        <a:rPr lang="fr-FR" sz="12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-emprunteur</a:t>
                      </a:r>
                      <a:r>
                        <a:rPr lang="fr-FR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non adhérent MNT &gt; reste à sa charge</a:t>
                      </a:r>
                      <a:endParaRPr lang="fr-FR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33CC"/>
                          </a:solidFill>
                          <a:latin typeface="+mn-lt"/>
                        </a:rPr>
                        <a:t>Code barème</a:t>
                      </a:r>
                      <a:endParaRPr lang="fr-FR" sz="1400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Prêt 0% « MNT »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FF33CC"/>
                          </a:solidFill>
                          <a:latin typeface="+mn-lt"/>
                          <a:ea typeface="+mn-ea"/>
                          <a:cs typeface="+mn-cs"/>
                        </a:rPr>
                        <a:t>Enveloppe de bonification</a:t>
                      </a:r>
                      <a:endParaRPr lang="fr-FR" sz="1400" kern="1200" dirty="0">
                        <a:solidFill>
                          <a:srgbClr val="FF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500 prêts</a:t>
                      </a:r>
                      <a:endParaRPr lang="fr-FR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33CC"/>
                          </a:solidFill>
                          <a:latin typeface="+mn-lt"/>
                        </a:rPr>
                        <a:t>Durée</a:t>
                      </a:r>
                      <a:r>
                        <a:rPr lang="fr-FR" sz="1400" baseline="0" dirty="0" smtClean="0">
                          <a:solidFill>
                            <a:srgbClr val="FF33CC"/>
                          </a:solidFill>
                          <a:latin typeface="+mn-lt"/>
                        </a:rPr>
                        <a:t> de l’offre</a:t>
                      </a:r>
                      <a:endParaRPr lang="fr-FR" sz="1400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 </a:t>
                      </a: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17/02/2020 au 31/03/2020</a:t>
                      </a:r>
                      <a:endParaRPr lang="fr-F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842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33CC"/>
                          </a:solidFill>
                          <a:latin typeface="+mn-lt"/>
                        </a:rPr>
                        <a:t>Fiche</a:t>
                      </a:r>
                      <a:r>
                        <a:rPr lang="fr-FR" sz="1400" baseline="0" dirty="0" smtClean="0">
                          <a:solidFill>
                            <a:srgbClr val="FF33CC"/>
                          </a:solidFill>
                          <a:latin typeface="+mn-lt"/>
                        </a:rPr>
                        <a:t> produit </a:t>
                      </a:r>
                      <a:endParaRPr lang="fr-FR" sz="1400" dirty="0">
                        <a:solidFill>
                          <a:srgbClr val="FF33CC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CSF EXPRESS  </a:t>
                      </a:r>
                    </a:p>
                    <a:p>
                      <a:r>
                        <a:rPr lang="fr-FR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http://intranet.csf.asso.fr/IntranetProd/jcms/t1_257439</a:t>
                      </a:r>
                      <a:endParaRPr lang="fr-FR" sz="1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http://intranet.csf.asso.fr/IntranetProd/jcms/t2_362832</a:t>
                      </a:r>
                      <a:endParaRPr lang="fr-FR" sz="12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0"/>
            <a:ext cx="689118" cy="10900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4208" y="6346895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/>
              <a:t>Document en ligne à partir du 14/05 18h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4778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848872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COMMUNICATION </a:t>
            </a:r>
            <a:r>
              <a:rPr lang="fr-FR" dirty="0" smtClean="0"/>
              <a:t>NATIONALE </a:t>
            </a:r>
            <a:br>
              <a:rPr lang="fr-FR" dirty="0" smtClean="0"/>
            </a:br>
            <a:r>
              <a:rPr lang="fr-FR" dirty="0" smtClean="0"/>
              <a:t>entièrement portée par la MNT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4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0"/>
            <a:ext cx="689118" cy="10900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associé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44" y="6316541"/>
            <a:ext cx="541459" cy="5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64833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6660232" y="2060848"/>
            <a:ext cx="2483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i="1" dirty="0" smtClean="0">
                <a:solidFill>
                  <a:srgbClr val="00B050"/>
                </a:solidFill>
              </a:rPr>
              <a:t>La BFM pour le PP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i="1" dirty="0" smtClean="0">
                <a:solidFill>
                  <a:srgbClr val="00B050"/>
                </a:solidFill>
              </a:rPr>
              <a:t>La SMACL pour l’assurance emprunteur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i="1" dirty="0" smtClean="0">
                <a:solidFill>
                  <a:srgbClr val="00B050"/>
                </a:solidFill>
              </a:rPr>
              <a:t>Le CSF pour le prêt </a:t>
            </a:r>
            <a:r>
              <a:rPr lang="fr-FR" sz="1400" b="1" i="1" dirty="0" err="1" smtClean="0">
                <a:solidFill>
                  <a:srgbClr val="00B050"/>
                </a:solidFill>
              </a:rPr>
              <a:t>Immo</a:t>
            </a:r>
            <a:r>
              <a:rPr lang="fr-FR" sz="1400" b="1" i="1" dirty="0" smtClean="0">
                <a:solidFill>
                  <a:srgbClr val="00B050"/>
                </a:solidFill>
              </a:rPr>
              <a:t> </a:t>
            </a:r>
            <a:endParaRPr lang="fr-FR" sz="1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62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Rappel des offres MNT déjà existantes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5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0"/>
            <a:ext cx="689118" cy="10900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85" y="1108351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2051720" y="1801746"/>
            <a:ext cx="6840760" cy="50511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Résultat de recherche d'images pour &quot;mémo png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41707"/>
            <a:ext cx="1732574" cy="17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68270" y="1939231"/>
            <a:ext cx="5036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Cette offre est cumulable avec l’offre</a:t>
            </a:r>
            <a:r>
              <a:rPr lang="fr-FR" sz="32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 Prêt 0% MNT » 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7" name="Picture 7" descr="Résultat de recherche d'images pour &quot;en savoir plus png&quot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1" y="4852553"/>
            <a:ext cx="2088232" cy="7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411760" y="5683325"/>
            <a:ext cx="6336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Vous trouverez les détails de cette offre en annexes et également sous CSF EXPRESS dans la rubrique : </a:t>
            </a:r>
          </a:p>
          <a:p>
            <a:pPr algn="just"/>
            <a:r>
              <a:rPr lang="fr-FR" sz="1400" dirty="0">
                <a:hlinkClick r:id="rId8"/>
              </a:rPr>
              <a:t>http://</a:t>
            </a:r>
            <a:r>
              <a:rPr lang="fr-FR" sz="1400" dirty="0" smtClean="0">
                <a:hlinkClick r:id="rId8"/>
              </a:rPr>
              <a:t>intranet.csf.asso.fr/IntranetProd/jcms/t1_327001/les-mnt-fiche-simplifiee-pret-bonifie</a:t>
            </a:r>
            <a:endParaRPr lang="fr-FR" sz="1400" dirty="0" smtClean="0"/>
          </a:p>
          <a:p>
            <a:pPr algn="just"/>
            <a:endParaRPr lang="fr-FR" sz="14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231604" y="3222368"/>
            <a:ext cx="1820116" cy="1548670"/>
            <a:chOff x="2880093" y="1291476"/>
            <a:chExt cx="3203278" cy="227068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498" y="1291476"/>
              <a:ext cx="2739873" cy="227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e 17"/>
            <p:cNvGrpSpPr/>
            <p:nvPr/>
          </p:nvGrpSpPr>
          <p:grpSpPr>
            <a:xfrm rot="1111570">
              <a:off x="2880093" y="1292391"/>
              <a:ext cx="1424008" cy="1340749"/>
              <a:chOff x="2145391" y="1660060"/>
              <a:chExt cx="2894597" cy="2881319"/>
            </a:xfrm>
            <a:solidFill>
              <a:schemeClr val="bg1"/>
            </a:solidFill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391" y="1660060"/>
                <a:ext cx="2894597" cy="2881319"/>
              </a:xfrm>
              <a:prstGeom prst="ellipse">
                <a:avLst/>
              </a:prstGeom>
              <a:grpFill/>
              <a:ln>
                <a:noFill/>
              </a:ln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2145391" y="2722714"/>
                <a:ext cx="2863516" cy="10828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rgbClr val="0070C0"/>
                    </a:solidFill>
                    <a:cs typeface="Helvetica" panose="020B0604020202020204" pitchFamily="34" charset="0"/>
                  </a:rPr>
                  <a:t>Les + MNT </a:t>
                </a:r>
                <a:endParaRPr lang="fr-FR" b="1" dirty="0">
                  <a:solidFill>
                    <a:srgbClr val="0070C0"/>
                  </a:solidFill>
                  <a:cs typeface="Helvetica" panose="020B0604020202020204" pitchFamily="34" charset="0"/>
                </a:endParaRPr>
              </a:p>
            </p:txBody>
          </p:sp>
        </p:grp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9509"/>
            <a:ext cx="2131529" cy="21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62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Rappel des offres MNT déjà existantes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6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0"/>
            <a:ext cx="689118" cy="10900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85" y="1108351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2028549" y="1801746"/>
            <a:ext cx="6696744" cy="50511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Résultat de recherche d'images pour &quot;mémo png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41707"/>
            <a:ext cx="1732574" cy="17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68270" y="1801746"/>
            <a:ext cx="4676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Offre non compatible sur un profil primo-accédant mais toujours accessible pour d’autres profils 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avec prêt relais 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5580" y="3222368"/>
            <a:ext cx="2051947" cy="1633468"/>
            <a:chOff x="2880093" y="1291476"/>
            <a:chExt cx="3203278" cy="227068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498" y="1291476"/>
              <a:ext cx="2739873" cy="227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e 17"/>
            <p:cNvGrpSpPr/>
            <p:nvPr/>
          </p:nvGrpSpPr>
          <p:grpSpPr>
            <a:xfrm rot="1111570">
              <a:off x="2880093" y="1292391"/>
              <a:ext cx="1424008" cy="1340749"/>
              <a:chOff x="2145391" y="1660060"/>
              <a:chExt cx="2894597" cy="2881319"/>
            </a:xfrm>
            <a:solidFill>
              <a:schemeClr val="bg1"/>
            </a:solidFill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391" y="1660060"/>
                <a:ext cx="2894597" cy="2881319"/>
              </a:xfrm>
              <a:prstGeom prst="ellipse">
                <a:avLst/>
              </a:prstGeom>
              <a:grpFill/>
              <a:ln>
                <a:noFill/>
              </a:ln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2145391" y="2722714"/>
                <a:ext cx="2863516" cy="10828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rgbClr val="0070C0"/>
                    </a:solidFill>
                    <a:cs typeface="Helvetica" panose="020B0604020202020204" pitchFamily="34" charset="0"/>
                  </a:rPr>
                  <a:t>Les + MNT </a:t>
                </a:r>
                <a:endParaRPr lang="fr-FR" b="1" dirty="0">
                  <a:solidFill>
                    <a:srgbClr val="0070C0"/>
                  </a:solidFill>
                  <a:cs typeface="Helvetica" panose="020B0604020202020204" pitchFamily="34" charset="0"/>
                </a:endParaRPr>
              </a:p>
            </p:txBody>
          </p:sp>
        </p:grp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14" y="3222368"/>
            <a:ext cx="2603370" cy="26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6621" y="356755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MERCI POUR VOTRE LECTURE ATTENTIVE</a:t>
            </a:r>
          </a:p>
          <a:p>
            <a:pPr marL="0" indent="0" algn="ctr">
              <a:buNone/>
            </a:pPr>
            <a:endParaRPr lang="fr-FR" b="1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Gill Sans MT" panose="020B0502020104020203" pitchFamily="34" charset="0"/>
              </a:rPr>
              <a:t>Nous espérons que cette action portera ses fruits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accent3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Gill Sans MT" panose="020B0502020104020203" pitchFamily="34" charset="0"/>
              </a:rPr>
              <a:t>N’hésitez pas à nous faire part de certaines remontées qu’elles soient positives ou bien négatives. Si nous ne savons pas nous ne pouvons agir ;)</a:t>
            </a:r>
            <a:endParaRPr lang="fr-FR" sz="2800" b="1" dirty="0">
              <a:solidFill>
                <a:schemeClr val="accent3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51175" y="5408397"/>
            <a:ext cx="7441305" cy="707886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Bien entendu, 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nous restons à votre 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disposition si vous avez besoin d’information ou d’accompagnement sur le sujet ! </a:t>
            </a:r>
            <a:endParaRPr lang="fr-FR" sz="20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5795" y="34550"/>
            <a:ext cx="1066800" cy="329184"/>
          </a:xfrm>
        </p:spPr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7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0"/>
            <a:ext cx="689118" cy="10900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Résultat de recherche d'images pour &quot;aide png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0" y="5516024"/>
            <a:ext cx="527820" cy="4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65187"/>
            <a:ext cx="752717" cy="7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Résultat de recherche d'images pour &quot;rendez-vouspng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07" y="278092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Résultat de recherche d'images pour &quot;feu d'artifice  png&quot;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3991"/>
            <a:ext cx="1512168" cy="154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8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170" name="Picture 2" descr="Résultat de recherche d'images pour &quot;annexe png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66968"/>
            <a:ext cx="3672408" cy="23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0"/>
            <a:ext cx="689118" cy="10900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6802" y="4707190"/>
            <a:ext cx="806489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Ci-après en annexe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Les différents supports sur lesquelles l’offre sera visible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Les détails des offres </a:t>
            </a:r>
            <a:r>
              <a:rPr lang="fr-FR" i="1" dirty="0" smtClean="0"/>
              <a:t>AIDES IMMO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8" name="Picture 2" descr="Résultat de recherche d'images pour &quot;oeil png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80844"/>
            <a:ext cx="1526675" cy="15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87624" y="6926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ceux qui souhaitent aller plus loin….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6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990600"/>
          </a:xfrm>
        </p:spPr>
        <p:txBody>
          <a:bodyPr/>
          <a:lstStyle/>
          <a:p>
            <a:r>
              <a:rPr lang="fr-FR" dirty="0" smtClean="0"/>
              <a:t>PRÊT BONIFIE 1%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D8C4-7411-41C3-897F-6935ECA345A6}" type="slidenum">
              <a:rPr lang="fr-FR" smtClean="0">
                <a:solidFill>
                  <a:prstClr val="white"/>
                </a:solidFill>
              </a:rPr>
              <a:pPr/>
              <a:t>9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0"/>
            <a:ext cx="689118" cy="10900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4664"/>
            <a:ext cx="2160240" cy="2160240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62978"/>
              </p:ext>
            </p:extLst>
          </p:nvPr>
        </p:nvGraphicFramePr>
        <p:xfrm>
          <a:off x="179512" y="2608201"/>
          <a:ext cx="8208912" cy="358042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04456"/>
                <a:gridCol w="4104456"/>
              </a:tblGrid>
              <a:tr h="81541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Objet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Pour toute mise en place d’un prêt </a:t>
                      </a:r>
                      <a:r>
                        <a:rPr lang="fr-FR" sz="1400" dirty="0" err="1" smtClean="0"/>
                        <a:t>Immo</a:t>
                      </a:r>
                      <a:r>
                        <a:rPr lang="fr-FR" sz="1400" dirty="0" smtClean="0"/>
                        <a:t> en primo-accession</a:t>
                      </a:r>
                      <a:endParaRPr lang="fr-FR" sz="1400" dirty="0"/>
                    </a:p>
                  </a:txBody>
                  <a:tcPr anchor="ctr"/>
                </a:tc>
              </a:tr>
              <a:tr h="81541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Caractéristiques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Prêt personnel </a:t>
                      </a:r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CRESERDIRECT à 1% </a:t>
                      </a:r>
                    </a:p>
                    <a:p>
                      <a:pPr algn="ctr"/>
                      <a:r>
                        <a:rPr lang="fr-F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Caractéristiques </a:t>
                      </a:r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fr-F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3000€ à 6000€ </a:t>
                      </a:r>
                      <a:endParaRPr lang="fr-F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 </a:t>
                      </a:r>
                      <a:r>
                        <a:rPr lang="fr-F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à 60 mois </a:t>
                      </a:r>
                      <a:endParaRPr lang="fr-FR" sz="1400" dirty="0"/>
                    </a:p>
                  </a:txBody>
                  <a:tcPr anchor="ctr"/>
                </a:tc>
              </a:tr>
              <a:tr h="1134187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Pour qui</a:t>
                      </a:r>
                      <a:r>
                        <a:rPr lang="fr-FR" b="1" baseline="0" dirty="0" smtClean="0"/>
                        <a:t> ?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Adhérents MNT </a:t>
                      </a:r>
                      <a:endParaRPr lang="fr-F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Réalisant la </a:t>
                      </a:r>
                      <a:r>
                        <a:rPr lang="fr-F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primo-accession de la résidence principale. Les règles de la primo-accession (identiques à celles du PTZ) </a:t>
                      </a:r>
                      <a:endParaRPr lang="fr-FR" sz="1400" dirty="0"/>
                    </a:p>
                  </a:txBody>
                  <a:tcPr anchor="ctr"/>
                </a:tc>
              </a:tr>
              <a:tr h="81541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Commissionnement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Idem CRESERDIRECT classique 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0347813E-48FD-40E0-A0AA-FB52A3C54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48" y="6052657"/>
            <a:ext cx="616703" cy="6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23957</TotalTime>
  <Words>522</Words>
  <Application>Microsoft Office PowerPoint</Application>
  <PresentationFormat>Affichage à l'écran (4:3)</PresentationFormat>
  <Paragraphs>104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Clarté</vt:lpstr>
      <vt:lpstr>Partenariat MNT / CSF</vt:lpstr>
      <vt:lpstr>Présentation PowerPoint</vt:lpstr>
      <vt:lpstr>CARACTERISTIQUE DE L’OFFRE</vt:lpstr>
      <vt:lpstr>UNE COMMUNICATION NATIONALE  entièrement portée par la MNT </vt:lpstr>
      <vt:lpstr>Rappel des offres MNT déjà existantes </vt:lpstr>
      <vt:lpstr>Rappel des offres MNT déjà existantes </vt:lpstr>
      <vt:lpstr>Présentation PowerPoint</vt:lpstr>
      <vt:lpstr>Présentation PowerPoint</vt:lpstr>
      <vt:lpstr>PRÊT BONIFIE 1%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Cirier Marie-Charlotte</dc:creator>
  <cp:lastModifiedBy>aa</cp:lastModifiedBy>
  <cp:revision>1033</cp:revision>
  <cp:lastPrinted>2018-05-11T11:53:44Z</cp:lastPrinted>
  <dcterms:created xsi:type="dcterms:W3CDTF">2015-05-11T09:54:26Z</dcterms:created>
  <dcterms:modified xsi:type="dcterms:W3CDTF">2020-02-17T15:00:26Z</dcterms:modified>
</cp:coreProperties>
</file>