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3" r:id="rId4"/>
    <p:sldId id="275" r:id="rId5"/>
    <p:sldId id="263" r:id="rId6"/>
    <p:sldId id="268" r:id="rId7"/>
    <p:sldId id="274" r:id="rId8"/>
    <p:sldId id="276" r:id="rId9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133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294EA-F326-4ACD-B098-047F628EF67C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3C845-A6A1-40E5-9230-D33164FF9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768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560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247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92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946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52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444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450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471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65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22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92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AB3B3-DD9A-40D4-A9F9-78299F0F099F}" type="datetimeFigureOut">
              <a:rPr lang="fr-FR" smtClean="0"/>
              <a:t>15/07/2020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5B1F3-82CB-4933-A09E-CB58B80FC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27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intranet.csf.asso.fr/IntranetProd/jcms/t1_367957" TargetMode="Externa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gif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dmissionCredit@csf.asso.fr" TargetMode="External"/><Relationship Id="rId7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upport.reseaux.distribution@csf.asso.fr" TargetMode="External"/><Relationship Id="rId5" Type="http://schemas.openxmlformats.org/officeDocument/2006/relationships/hyperlink" Target="mailto:deandrade@csf.asso.fr" TargetMode="External"/><Relationship Id="rId4" Type="http://schemas.openxmlformats.org/officeDocument/2006/relationships/hyperlink" Target="mailto:prescripteurs@csf.asso.f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68760"/>
            <a:ext cx="9144000" cy="41764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5496" y="2276872"/>
            <a:ext cx="41764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tx2"/>
                </a:solidFill>
              </a:rPr>
              <a:t>PRESCRIPTION</a:t>
            </a:r>
          </a:p>
          <a:p>
            <a:r>
              <a:rPr lang="fr-FR" sz="4000" dirty="0" smtClean="0">
                <a:solidFill>
                  <a:schemeClr val="tx2"/>
                </a:solidFill>
              </a:rPr>
              <a:t>Nouvel outil de suivi « Pré-Accord PSLA»</a:t>
            </a:r>
            <a:endParaRPr lang="fr-FR" sz="4000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Prospection Prescription – 13/07/2020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13070" y="0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\\Srv-ad-fic\dir-dev\E.DEANDRADE Prescription\2-PROJETS EDA\DEPLIANT 3 VOLETS\Logo-Groupe-CSF-CRESERFI-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5" y="116632"/>
            <a:ext cx="536877" cy="7597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e 6"/>
          <p:cNvGrpSpPr/>
          <p:nvPr/>
        </p:nvGrpSpPr>
        <p:grpSpPr>
          <a:xfrm>
            <a:off x="7380312" y="188640"/>
            <a:ext cx="1656184" cy="1166797"/>
            <a:chOff x="3923928" y="1988840"/>
            <a:chExt cx="4032449" cy="2678965"/>
          </a:xfrm>
        </p:grpSpPr>
        <p:pic>
          <p:nvPicPr>
            <p:cNvPr id="2" name="Picture 2" descr="Image associé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928" y="1988840"/>
              <a:ext cx="4032449" cy="2678965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/>
          </p:spPr>
        </p:pic>
        <p:sp>
          <p:nvSpPr>
            <p:cNvPr id="3" name="ZoneTexte 2"/>
            <p:cNvSpPr txBox="1"/>
            <p:nvPr/>
          </p:nvSpPr>
          <p:spPr>
            <a:xfrm>
              <a:off x="5220073" y="2420887"/>
              <a:ext cx="1440160" cy="706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>
                  <a:solidFill>
                    <a:schemeClr val="tx2"/>
                  </a:solidFill>
                </a:rPr>
                <a:t>PRE-</a:t>
              </a:r>
            </a:p>
            <a:p>
              <a:pPr algn="ctr"/>
              <a:r>
                <a:rPr lang="fr-FR" sz="700" b="1" dirty="0" smtClean="0">
                  <a:solidFill>
                    <a:schemeClr val="tx2"/>
                  </a:solidFill>
                </a:rPr>
                <a:t>ACCORD</a:t>
              </a:r>
              <a:endParaRPr lang="fr-FR" sz="700" b="1" dirty="0">
                <a:solidFill>
                  <a:schemeClr val="tx2"/>
                </a:solidFill>
              </a:endParaRPr>
            </a:p>
          </p:txBody>
        </p:sp>
      </p:grpSp>
      <p:pic>
        <p:nvPicPr>
          <p:cNvPr id="1026" name="Picture 2" descr="Suivi d'un dossier de mesurage — Portail du cadastre et de la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16832"/>
            <a:ext cx="3168352" cy="3168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25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67544" y="2276872"/>
            <a:ext cx="3744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bg1"/>
                </a:solidFill>
              </a:rPr>
              <a:t>LA REFONTE DE L’AVIS DE FAISABILITE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13070" y="0"/>
            <a:ext cx="9144000" cy="5486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\\Srv-ad-fic\dir-dev\E.DEANDRADE Prescription\2-PROJETS EDA\DEPLIANT 3 VOLETS\Logo-Groupe-CSF-CRESERFI-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5" y="116632"/>
            <a:ext cx="536877" cy="7597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971600" y="3510"/>
            <a:ext cx="17113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Contexte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51520" y="1052736"/>
            <a:ext cx="84969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« PRE-ACCORD PSLA »</a:t>
            </a:r>
          </a:p>
          <a:p>
            <a:pPr algn="just"/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r>
              <a:rPr lang="fr-FR" b="1" u="sng" dirty="0" smtClean="0">
                <a:solidFill>
                  <a:schemeClr val="accent6"/>
                </a:solidFill>
              </a:rPr>
              <a:t>Rappel origine : </a:t>
            </a:r>
            <a:r>
              <a:rPr lang="fr-FR" dirty="0" smtClean="0"/>
              <a:t>Nos partenaires prescripteurs, principalement Bailleurs Sociaux, souhaitaient rapidement obtenir un avis favorable ou non sur la capacité financière de leurs locataires à bénéficier du </a:t>
            </a:r>
            <a:r>
              <a:rPr lang="fr-FR" dirty="0"/>
              <a:t>Prêt Social Location Accession</a:t>
            </a:r>
            <a:r>
              <a:rPr lang="fr-FR" dirty="0" smtClean="0"/>
              <a:t>. Le Pôle Prescription a donc créé le KIT PSLA afin de répondre à ce besoin. </a:t>
            </a:r>
          </a:p>
          <a:p>
            <a:pPr algn="just"/>
            <a:endParaRPr lang="fr-FR" dirty="0"/>
          </a:p>
          <a:p>
            <a:pPr algn="just"/>
            <a:r>
              <a:rPr lang="fr-FR" b="1" u="sng" dirty="0" smtClean="0">
                <a:solidFill>
                  <a:schemeClr val="accent6"/>
                </a:solidFill>
              </a:rPr>
              <a:t>Problématique : </a:t>
            </a:r>
            <a:r>
              <a:rPr lang="fr-FR" dirty="0" smtClean="0"/>
              <a:t>Après plus d’un an d’utilisation nous avons </a:t>
            </a:r>
            <a:r>
              <a:rPr lang="fr-FR" dirty="0" smtClean="0"/>
              <a:t>constaté </a:t>
            </a:r>
            <a:r>
              <a:rPr lang="fr-FR" dirty="0" smtClean="0"/>
              <a:t>qu’un grand nombre de pré-accords ne se transforment pas pour plusieurs raisons : </a:t>
            </a:r>
          </a:p>
          <a:p>
            <a:pPr algn="just"/>
            <a:r>
              <a:rPr lang="fr-FR" dirty="0" smtClean="0"/>
              <a:t>1- Lever d’option sur long terme</a:t>
            </a:r>
          </a:p>
          <a:p>
            <a:pPr algn="just"/>
            <a:r>
              <a:rPr lang="fr-FR" dirty="0" smtClean="0"/>
              <a:t>2- Pas d’action de la part du partenaire lors de la levée d’option</a:t>
            </a:r>
          </a:p>
          <a:p>
            <a:pPr algn="just"/>
            <a:r>
              <a:rPr lang="fr-FR" sz="2400" i="1" u="sng" dirty="0" smtClean="0">
                <a:solidFill>
                  <a:srgbClr val="92D050"/>
                </a:solidFill>
              </a:rPr>
              <a:t>3- </a:t>
            </a:r>
            <a:r>
              <a:rPr lang="fr-FR" sz="2400" i="1" u="sng" dirty="0">
                <a:solidFill>
                  <a:srgbClr val="92D050"/>
                </a:solidFill>
              </a:rPr>
              <a:t>Manque </a:t>
            </a:r>
            <a:r>
              <a:rPr lang="fr-FR" sz="2400" i="1" u="sng" dirty="0" smtClean="0">
                <a:solidFill>
                  <a:srgbClr val="92D050"/>
                </a:solidFill>
              </a:rPr>
              <a:t>d’outils de </a:t>
            </a:r>
            <a:r>
              <a:rPr lang="fr-FR" sz="2400" i="1" u="sng" dirty="0">
                <a:solidFill>
                  <a:srgbClr val="92D050"/>
                </a:solidFill>
              </a:rPr>
              <a:t>suivi </a:t>
            </a:r>
            <a:r>
              <a:rPr lang="fr-FR" sz="2400" i="1" u="sng" dirty="0" smtClean="0">
                <a:solidFill>
                  <a:srgbClr val="92D050"/>
                </a:solidFill>
              </a:rPr>
              <a:t>côté </a:t>
            </a:r>
            <a:r>
              <a:rPr lang="fr-FR" sz="2400" i="1" u="sng" dirty="0">
                <a:solidFill>
                  <a:srgbClr val="92D050"/>
                </a:solidFill>
              </a:rPr>
              <a:t>CSF</a:t>
            </a:r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Nous avons donc décidé de remédier au point numéro 3 via la création d’un nouvel outil vous permettant de les </a:t>
            </a:r>
            <a:r>
              <a:rPr lang="fr-FR" dirty="0" smtClean="0"/>
              <a:t>suivre à la trace  </a:t>
            </a:r>
            <a:endParaRPr lang="fr-FR" dirty="0" smtClean="0"/>
          </a:p>
          <a:p>
            <a:pPr algn="just"/>
            <a:r>
              <a:rPr lang="fr-FR" dirty="0" smtClean="0"/>
              <a:t> 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r>
              <a:rPr lang="fr-FR" b="1" dirty="0" smtClean="0"/>
              <a:t>Découvrons le ensemble….</a:t>
            </a:r>
          </a:p>
        </p:txBody>
      </p:sp>
      <p:pic>
        <p:nvPicPr>
          <p:cNvPr id="4097" name="Picture 1" descr="\\Srv-ad-fic\dir-dev\E.DEANDRADE Prescription\9- IMAGES UTILES\illus\csf07C-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085184"/>
            <a:ext cx="1178355" cy="110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2776" y="6525456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Prospection Prescription – 13/07/2020</a:t>
            </a:r>
          </a:p>
        </p:txBody>
      </p:sp>
    </p:spTree>
    <p:extLst>
      <p:ext uri="{BB962C8B-B14F-4D97-AF65-F5344CB8AC3E}">
        <p14:creationId xmlns:p14="http://schemas.microsoft.com/office/powerpoint/2010/main" val="177814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3070" y="0"/>
            <a:ext cx="9144000" cy="5486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\\Srv-ad-fic\dir-dev\E.DEANDRADE Prescription\2-PROJETS EDA\DEPLIANT 3 VOLETS\Logo-Groupe-CSF-CRESERFI-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5" y="116632"/>
            <a:ext cx="536877" cy="7597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971600" y="3510"/>
            <a:ext cx="77074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Comment constituer votre Tableau de suivi ? 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76" y="6525456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Prospection Prescription – 13/07/2020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39552" y="1124744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3">
                    <a:lumMod val="75000"/>
                  </a:schemeClr>
                </a:solidFill>
              </a:rPr>
              <a:t>Tout d’abord afin de bénéficier de ce tableau vous devez 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effectuer </a:t>
            </a:r>
            <a:r>
              <a:rPr lang="fr-FR" b="1" dirty="0">
                <a:solidFill>
                  <a:schemeClr val="accent3">
                    <a:lumMod val="75000"/>
                  </a:schemeClr>
                </a:solidFill>
              </a:rPr>
              <a:t>3 </a:t>
            </a: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manipulations indispensables </a:t>
            </a:r>
            <a:r>
              <a:rPr lang="fr-FR" b="1" dirty="0">
                <a:solidFill>
                  <a:schemeClr val="accent3">
                    <a:lumMod val="75000"/>
                  </a:schemeClr>
                </a:solidFill>
              </a:rPr>
              <a:t>: </a:t>
            </a:r>
          </a:p>
        </p:txBody>
      </p:sp>
      <p:pic>
        <p:nvPicPr>
          <p:cNvPr id="2050" name="Picture 2" descr="Suivi et support | WebTec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92696"/>
            <a:ext cx="1747360" cy="157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llipse 5"/>
          <p:cNvSpPr/>
          <p:nvPr/>
        </p:nvSpPr>
        <p:spPr>
          <a:xfrm>
            <a:off x="539552" y="2924944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187624" y="2996952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Instruisez sous le </a:t>
            </a:r>
            <a:r>
              <a:rPr lang="fr-FR" b="1" u="sng" dirty="0" smtClean="0"/>
              <a:t>bon code Barème </a:t>
            </a:r>
            <a:endParaRPr lang="fr-FR" b="1" u="sng" dirty="0"/>
          </a:p>
        </p:txBody>
      </p:sp>
      <p:sp>
        <p:nvSpPr>
          <p:cNvPr id="14" name="Ellipse 13"/>
          <p:cNvSpPr/>
          <p:nvPr/>
        </p:nvSpPr>
        <p:spPr>
          <a:xfrm>
            <a:off x="539552" y="4725144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187624" y="4797152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Renseignez la </a:t>
            </a:r>
            <a:r>
              <a:rPr lang="fr-FR" b="1" u="sng" dirty="0" smtClean="0"/>
              <a:t>date de levée d’option </a:t>
            </a:r>
            <a:r>
              <a:rPr lang="fr-FR" dirty="0" smtClean="0"/>
              <a:t>sous GRC 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539552" y="2204864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1187624" y="227687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/>
              <a:t>Rattachez votre contact </a:t>
            </a:r>
            <a:r>
              <a:rPr lang="fr-FR" dirty="0" smtClean="0"/>
              <a:t>au prescripteurs à l’origine du contact</a:t>
            </a:r>
            <a:endParaRPr lang="fr-FR" dirty="0"/>
          </a:p>
        </p:txBody>
      </p:sp>
      <p:grpSp>
        <p:nvGrpSpPr>
          <p:cNvPr id="10" name="Groupe 9"/>
          <p:cNvGrpSpPr/>
          <p:nvPr/>
        </p:nvGrpSpPr>
        <p:grpSpPr>
          <a:xfrm>
            <a:off x="1763688" y="3356992"/>
            <a:ext cx="5472608" cy="1080120"/>
            <a:chOff x="3203848" y="3861048"/>
            <a:chExt cx="3024336" cy="720080"/>
          </a:xfrm>
        </p:grpSpPr>
        <p:sp>
          <p:nvSpPr>
            <p:cNvPr id="8" name="Rectangle 7"/>
            <p:cNvSpPr/>
            <p:nvPr/>
          </p:nvSpPr>
          <p:spPr>
            <a:xfrm>
              <a:off x="3347864" y="3933056"/>
              <a:ext cx="2736304" cy="577081"/>
            </a:xfrm>
            <a:prstGeom prst="rect">
              <a:avLst/>
            </a:prstGeom>
            <a:ln w="19050">
              <a:solidFill>
                <a:schemeClr val="accent5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fr-FR" sz="1050" b="1" i="1" dirty="0" smtClean="0">
                <a:solidFill>
                  <a:schemeClr val="accent2"/>
                </a:solidFill>
              </a:endParaRPr>
            </a:p>
            <a:p>
              <a:pPr algn="ctr"/>
              <a:endParaRPr lang="fr-FR" sz="1050" b="1" i="1" dirty="0">
                <a:solidFill>
                  <a:schemeClr val="accent2"/>
                </a:solidFill>
              </a:endParaRPr>
            </a:p>
            <a:p>
              <a:pPr algn="ctr"/>
              <a:endParaRPr lang="fr-FR" sz="1050" b="1" i="1" dirty="0" smtClean="0">
                <a:solidFill>
                  <a:schemeClr val="accent2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3848" y="3861048"/>
              <a:ext cx="3024336" cy="72008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1403648" y="4221088"/>
            <a:ext cx="6192688" cy="864096"/>
            <a:chOff x="1475656" y="3717032"/>
            <a:chExt cx="6192688" cy="864096"/>
          </a:xfrm>
        </p:grpSpPr>
        <p:pic>
          <p:nvPicPr>
            <p:cNvPr id="2052" name="Picture 4" descr="attention.png — Site officiel de la commune de Paliseul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3789040"/>
              <a:ext cx="432048" cy="3812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1835696" y="3717032"/>
              <a:ext cx="5472608" cy="8640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i="1" u="sng" dirty="0" smtClean="0">
                  <a:solidFill>
                    <a:srgbClr val="FF0000"/>
                  </a:solidFill>
                </a:rPr>
                <a:t>Bien </a:t>
              </a:r>
              <a:r>
                <a:rPr lang="fr-FR" i="1" u="sng" dirty="0" smtClean="0">
                  <a:solidFill>
                    <a:srgbClr val="FF0000"/>
                  </a:solidFill>
                </a:rPr>
                <a:t>aller jusqu’au bout de l’instruction &gt; Bascule SURF</a:t>
              </a:r>
              <a:endParaRPr lang="fr-FR" i="1" u="sng" dirty="0">
                <a:solidFill>
                  <a:srgbClr val="FF0000"/>
                </a:solidFill>
              </a:endParaRPr>
            </a:p>
          </p:txBody>
        </p:sp>
        <p:pic>
          <p:nvPicPr>
            <p:cNvPr id="23" name="Picture 4" descr="attention.png — Site officiel de la commune de Paliseul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3789040"/>
              <a:ext cx="432048" cy="3812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Flèche vers le bas 18"/>
          <p:cNvSpPr/>
          <p:nvPr/>
        </p:nvSpPr>
        <p:spPr>
          <a:xfrm>
            <a:off x="2987824" y="1772816"/>
            <a:ext cx="864096" cy="360040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2555776" y="5301208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accent2"/>
                </a:solidFill>
              </a:rPr>
              <a:t>« Démo Saisie </a:t>
            </a:r>
            <a:r>
              <a:rPr lang="fr-FR" sz="2400" b="1" dirty="0" err="1">
                <a:solidFill>
                  <a:schemeClr val="accent2"/>
                </a:solidFill>
              </a:rPr>
              <a:t>S</a:t>
            </a:r>
            <a:r>
              <a:rPr lang="fr-FR" sz="2400" b="1" dirty="0" err="1" smtClean="0">
                <a:solidFill>
                  <a:schemeClr val="accent2"/>
                </a:solidFill>
              </a:rPr>
              <a:t>lide</a:t>
            </a:r>
            <a:r>
              <a:rPr lang="fr-FR" sz="2400" b="1" dirty="0" smtClean="0">
                <a:solidFill>
                  <a:schemeClr val="accent2"/>
                </a:solidFill>
              </a:rPr>
              <a:t> suivante » </a:t>
            </a:r>
            <a:endParaRPr lang="fr-FR" sz="2400" b="1" u="sng" dirty="0">
              <a:solidFill>
                <a:schemeClr val="accent2"/>
              </a:solidFill>
            </a:endParaRPr>
          </a:p>
        </p:txBody>
      </p:sp>
      <p:pic>
        <p:nvPicPr>
          <p:cNvPr id="1027" name="Picture 3" descr="image00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573016"/>
            <a:ext cx="4783920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143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3070" y="0"/>
            <a:ext cx="9144000" cy="5486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\\Srv-ad-fic\dir-dev\E.DEANDRADE Prescription\2-PROJETS EDA\DEPLIANT 3 VOLETS\Logo-Groupe-CSF-CRESERFI-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5" y="116632"/>
            <a:ext cx="536877" cy="7597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971600" y="3510"/>
            <a:ext cx="77074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Comment constituer votre Tableau de suivi ? 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76" y="6525456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Prospection Prescription – 13/07/2020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39552" y="1124744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3">
                    <a:lumMod val="75000"/>
                  </a:schemeClr>
                </a:solidFill>
              </a:rPr>
              <a:t>Tout d’abord afin de bénéficier de ce tableau vous devez 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effectuer </a:t>
            </a:r>
            <a:r>
              <a:rPr lang="fr-FR" b="1" dirty="0">
                <a:solidFill>
                  <a:schemeClr val="accent3">
                    <a:lumMod val="75000"/>
                  </a:schemeClr>
                </a:solidFill>
              </a:rPr>
              <a:t>3 </a:t>
            </a: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manipulations indispensables </a:t>
            </a:r>
            <a:r>
              <a:rPr lang="fr-FR" b="1" dirty="0">
                <a:solidFill>
                  <a:schemeClr val="accent3">
                    <a:lumMod val="75000"/>
                  </a:schemeClr>
                </a:solidFill>
              </a:rPr>
              <a:t>: </a:t>
            </a:r>
          </a:p>
        </p:txBody>
      </p:sp>
      <p:pic>
        <p:nvPicPr>
          <p:cNvPr id="2050" name="Picture 2" descr="Suivi et support | WebTec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92696"/>
            <a:ext cx="1747360" cy="157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llipse 5"/>
          <p:cNvSpPr/>
          <p:nvPr/>
        </p:nvSpPr>
        <p:spPr>
          <a:xfrm>
            <a:off x="539552" y="2924944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187624" y="2996952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Instruisez sous le </a:t>
            </a:r>
            <a:r>
              <a:rPr lang="fr-FR" b="1" u="sng" dirty="0" smtClean="0"/>
              <a:t>bon code Barème </a:t>
            </a:r>
            <a:endParaRPr lang="fr-FR" b="1" u="sng" dirty="0"/>
          </a:p>
        </p:txBody>
      </p:sp>
      <p:sp>
        <p:nvSpPr>
          <p:cNvPr id="14" name="Ellipse 13"/>
          <p:cNvSpPr/>
          <p:nvPr/>
        </p:nvSpPr>
        <p:spPr>
          <a:xfrm>
            <a:off x="539552" y="4653136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187624" y="472514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Renseignez la </a:t>
            </a:r>
            <a:r>
              <a:rPr lang="fr-FR" b="1" u="sng" dirty="0" smtClean="0"/>
              <a:t>date de levée d’option </a:t>
            </a:r>
            <a:r>
              <a:rPr lang="fr-FR" dirty="0" smtClean="0"/>
              <a:t>sous GRC 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539552" y="2204864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1187624" y="227687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/>
              <a:t>Rattachez votre contact </a:t>
            </a:r>
            <a:r>
              <a:rPr lang="fr-FR" dirty="0" smtClean="0"/>
              <a:t>au prescripteurs à l’origine du contact</a:t>
            </a:r>
            <a:endParaRPr lang="fr-FR" dirty="0"/>
          </a:p>
        </p:txBody>
      </p:sp>
      <p:grpSp>
        <p:nvGrpSpPr>
          <p:cNvPr id="10" name="Groupe 9"/>
          <p:cNvGrpSpPr/>
          <p:nvPr/>
        </p:nvGrpSpPr>
        <p:grpSpPr>
          <a:xfrm>
            <a:off x="2195736" y="3429000"/>
            <a:ext cx="4824536" cy="792088"/>
            <a:chOff x="2267744" y="3861048"/>
            <a:chExt cx="4824536" cy="792088"/>
          </a:xfrm>
        </p:grpSpPr>
        <p:sp>
          <p:nvSpPr>
            <p:cNvPr id="8" name="Rectangle 7"/>
            <p:cNvSpPr/>
            <p:nvPr/>
          </p:nvSpPr>
          <p:spPr>
            <a:xfrm>
              <a:off x="2411760" y="3933056"/>
              <a:ext cx="4572000" cy="638636"/>
            </a:xfrm>
            <a:prstGeom prst="rect">
              <a:avLst/>
            </a:prstGeom>
            <a:ln w="19050">
              <a:solidFill>
                <a:schemeClr val="accent5"/>
              </a:solidFill>
            </a:ln>
          </p:spPr>
          <p:txBody>
            <a:bodyPr>
              <a:spAutoFit/>
            </a:bodyPr>
            <a:lstStyle/>
            <a:p>
              <a:pPr algn="ctr"/>
              <a:r>
                <a:rPr lang="fr-FR" sz="1050" b="1" dirty="0">
                  <a:solidFill>
                    <a:schemeClr val="accent5"/>
                  </a:solidFill>
                </a:rPr>
                <a:t>Le barème CSFI &gt;  « FDD 000 PSLA LT » </a:t>
              </a:r>
              <a:r>
                <a:rPr lang="fr-FR" sz="1000" b="1" i="1" dirty="0">
                  <a:solidFill>
                    <a:schemeClr val="accent5"/>
                  </a:solidFill>
                </a:rPr>
                <a:t>(sans PTZ DE L’ETAT)</a:t>
              </a:r>
            </a:p>
            <a:p>
              <a:pPr lvl="0" algn="ctr"/>
              <a:r>
                <a:rPr lang="fr-FR" sz="1400" b="1" u="sng" dirty="0">
                  <a:solidFill>
                    <a:schemeClr val="accent3"/>
                  </a:solidFill>
                </a:rPr>
                <a:t>OU</a:t>
              </a:r>
            </a:p>
            <a:p>
              <a:pPr algn="ctr"/>
              <a:r>
                <a:rPr lang="fr-FR" sz="1050" b="1" dirty="0">
                  <a:solidFill>
                    <a:schemeClr val="accent2"/>
                  </a:solidFill>
                </a:rPr>
                <a:t>Le barème CSFZ &gt;  « FDD 000 PSLA TZ » </a:t>
              </a:r>
              <a:r>
                <a:rPr lang="fr-FR" sz="1050" b="1" i="1" dirty="0">
                  <a:solidFill>
                    <a:schemeClr val="accent2"/>
                  </a:solidFill>
                </a:rPr>
                <a:t>(avec PTZ DE L’ETAT)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67744" y="3861048"/>
              <a:ext cx="4824536" cy="792088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2051720" y="5229200"/>
            <a:ext cx="6192688" cy="10801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PRINT ECRAN EM</a:t>
            </a:r>
            <a:endParaRPr lang="fr-FR" dirty="0"/>
          </a:p>
        </p:txBody>
      </p:sp>
      <p:pic>
        <p:nvPicPr>
          <p:cNvPr id="2052" name="Picture 4" descr="attention.png — Site officiel de la commune de Paliseu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221088"/>
            <a:ext cx="432048" cy="381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1835696" y="4221088"/>
            <a:ext cx="547260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u="sng" dirty="0" smtClean="0">
                <a:solidFill>
                  <a:srgbClr val="FF0000"/>
                </a:solidFill>
              </a:rPr>
              <a:t>Bien aller jusqu’au bout de l’instruction &gt; Bascule SURF</a:t>
            </a:r>
            <a:endParaRPr lang="fr-FR" i="1" u="sng" dirty="0">
              <a:solidFill>
                <a:srgbClr val="FF0000"/>
              </a:solidFill>
            </a:endParaRPr>
          </a:p>
        </p:txBody>
      </p:sp>
      <p:pic>
        <p:nvPicPr>
          <p:cNvPr id="23" name="Picture 4" descr="attention.png — Site officiel de la commune de Paliseu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221088"/>
            <a:ext cx="432048" cy="381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Flèche vers le bas 18"/>
          <p:cNvSpPr/>
          <p:nvPr/>
        </p:nvSpPr>
        <p:spPr>
          <a:xfrm>
            <a:off x="2987824" y="1772816"/>
            <a:ext cx="864096" cy="360040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4000" cy="5976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Ellipse 2"/>
          <p:cNvSpPr/>
          <p:nvPr/>
        </p:nvSpPr>
        <p:spPr>
          <a:xfrm>
            <a:off x="3059832" y="4149080"/>
            <a:ext cx="1728192" cy="4101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084168" y="3933056"/>
            <a:ext cx="2736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solidFill>
                  <a:srgbClr val="FF0000"/>
                </a:solidFill>
              </a:rPr>
              <a:t>Insérer la date de levée d’option dans la case </a:t>
            </a:r>
            <a:r>
              <a:rPr lang="fr-FR" dirty="0" smtClean="0">
                <a:solidFill>
                  <a:srgbClr val="FF0000"/>
                </a:solidFill>
              </a:rPr>
              <a:t>de date </a:t>
            </a:r>
            <a:r>
              <a:rPr lang="fr-FR" dirty="0" smtClean="0">
                <a:solidFill>
                  <a:srgbClr val="FF0000"/>
                </a:solidFill>
              </a:rPr>
              <a:t>de signature afin que </a:t>
            </a:r>
            <a:r>
              <a:rPr lang="fr-FR" dirty="0" smtClean="0">
                <a:solidFill>
                  <a:srgbClr val="FF0000"/>
                </a:solidFill>
              </a:rPr>
              <a:t>de recevoir les alertes </a:t>
            </a:r>
            <a:r>
              <a:rPr lang="fr-FR" dirty="0" smtClean="0">
                <a:solidFill>
                  <a:srgbClr val="FF0000"/>
                </a:solidFill>
              </a:rPr>
              <a:t>6 mois avant la </a:t>
            </a:r>
            <a:r>
              <a:rPr lang="fr-FR" dirty="0" smtClean="0">
                <a:solidFill>
                  <a:srgbClr val="FF0000"/>
                </a:solidFill>
              </a:rPr>
              <a:t>date de levée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d’option.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0" name="Légende encadrée 1 19"/>
          <p:cNvSpPr/>
          <p:nvPr/>
        </p:nvSpPr>
        <p:spPr>
          <a:xfrm>
            <a:off x="6084168" y="3933056"/>
            <a:ext cx="2736304" cy="1800200"/>
          </a:xfrm>
          <a:prstGeom prst="borderCallout1">
            <a:avLst>
              <a:gd name="adj1" fmla="val 66974"/>
              <a:gd name="adj2" fmla="val -877"/>
              <a:gd name="adj3" fmla="val 26534"/>
              <a:gd name="adj4" fmla="val -4920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68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du Développement et de la Distribution – Juin 2018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13070" y="0"/>
            <a:ext cx="9144000" cy="5486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\\Srv-ad-fic\dir-dev\E.DEANDRADE Prescription\2-PROJETS EDA\DEPLIANT 3 VOLETS\Logo-Groupe-CSF-CRESERFI-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5" y="116632"/>
            <a:ext cx="536877" cy="7597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827584" y="0"/>
            <a:ext cx="76735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Comment accéder à votre  tableau de suivi ? 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71600" y="1052736"/>
            <a:ext cx="7200800" cy="707886"/>
          </a:xfrm>
          <a:prstGeom prst="rect">
            <a:avLst/>
          </a:prstGeom>
          <a:noFill/>
          <a:ln>
            <a:solidFill>
              <a:schemeClr val="accent3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fr-FR" sz="2000" b="1" i="1" dirty="0" smtClean="0">
                <a:solidFill>
                  <a:schemeClr val="accent3">
                    <a:lumMod val="75000"/>
                  </a:schemeClr>
                </a:solidFill>
              </a:rPr>
              <a:t>galement disponible </a:t>
            </a:r>
            <a:r>
              <a:rPr lang="fr-FR" sz="2000" b="1" i="1" dirty="0" smtClean="0">
                <a:solidFill>
                  <a:schemeClr val="accent3">
                    <a:lumMod val="75000"/>
                  </a:schemeClr>
                </a:solidFill>
              </a:rPr>
              <a:t>sous CSF </a:t>
            </a:r>
            <a:r>
              <a:rPr lang="fr-FR" sz="2000" b="1" i="1" dirty="0" smtClean="0">
                <a:solidFill>
                  <a:schemeClr val="accent3">
                    <a:lumMod val="75000"/>
                  </a:schemeClr>
                </a:solidFill>
              </a:rPr>
              <a:t>EXPRESS si vous le souhaitez, </a:t>
            </a:r>
            <a:endParaRPr lang="fr-FR" sz="20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fr-FR" sz="2000" b="1" i="1" dirty="0" smtClean="0">
                <a:solidFill>
                  <a:schemeClr val="accent3">
                    <a:lumMod val="75000"/>
                  </a:schemeClr>
                </a:solidFill>
              </a:rPr>
              <a:t>il vous suffira de vous rendre </a:t>
            </a:r>
            <a:r>
              <a:rPr lang="fr-FR" sz="2000" b="1" i="1" dirty="0" smtClean="0">
                <a:solidFill>
                  <a:schemeClr val="accent3">
                    <a:lumMod val="75000"/>
                  </a:schemeClr>
                </a:solidFill>
              </a:rPr>
              <a:t>dans </a:t>
            </a:r>
            <a:r>
              <a:rPr lang="fr-FR" sz="2000" b="1" i="1" dirty="0" smtClean="0">
                <a:solidFill>
                  <a:schemeClr val="accent3">
                    <a:lumMod val="75000"/>
                  </a:schemeClr>
                </a:solidFill>
              </a:rPr>
              <a:t>la rubrique prévue à cet effet :</a:t>
            </a:r>
            <a:r>
              <a:rPr lang="fr-FR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fr-FR" sz="20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1043608" y="2132856"/>
            <a:ext cx="6979971" cy="3241353"/>
            <a:chOff x="1043608" y="1628800"/>
            <a:chExt cx="6979971" cy="3241353"/>
          </a:xfrm>
        </p:grpSpPr>
        <p:grpSp>
          <p:nvGrpSpPr>
            <p:cNvPr id="12" name="Groupe 11"/>
            <p:cNvGrpSpPr/>
            <p:nvPr/>
          </p:nvGrpSpPr>
          <p:grpSpPr>
            <a:xfrm>
              <a:off x="1619672" y="1628800"/>
              <a:ext cx="6403907" cy="3241353"/>
              <a:chOff x="1619672" y="1628800"/>
              <a:chExt cx="6403907" cy="3241353"/>
            </a:xfrm>
          </p:grpSpPr>
          <p:pic>
            <p:nvPicPr>
              <p:cNvPr id="8194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19672" y="2060848"/>
                <a:ext cx="1224136" cy="1399013"/>
              </a:xfrm>
              <a:prstGeom prst="roundRect">
                <a:avLst>
                  <a:gd name="adj" fmla="val 8594"/>
                </a:avLst>
              </a:prstGeom>
              <a:solidFill>
                <a:srgbClr val="FFFFFF">
                  <a:shade val="85000"/>
                </a:srgbClr>
              </a:solidFill>
              <a:ln>
                <a:noFill/>
              </a:ln>
              <a:effectLst>
                <a:reflection blurRad="12700" stA="38000" endPos="28000" dist="5000" dir="5400000" sy="-100000" algn="bl" rotWithShape="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" name="Flèche droite 3"/>
              <p:cNvSpPr/>
              <p:nvPr/>
            </p:nvSpPr>
            <p:spPr>
              <a:xfrm>
                <a:off x="3203848" y="2204864"/>
                <a:ext cx="648072" cy="79208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4099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83968" y="1628800"/>
                <a:ext cx="3739611" cy="32413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5" name="ZoneTexte 4"/>
            <p:cNvSpPr txBox="1"/>
            <p:nvPr/>
          </p:nvSpPr>
          <p:spPr>
            <a:xfrm>
              <a:off x="1043608" y="3861048"/>
              <a:ext cx="23762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i="1" u="sng" dirty="0" smtClean="0">
                  <a:solidFill>
                    <a:schemeClr val="accent6"/>
                  </a:solidFill>
                  <a:hlinkClick r:id="rId5"/>
                </a:rPr>
                <a:t>Cliquez ICI</a:t>
              </a:r>
              <a:endParaRPr lang="fr-FR" b="1" i="1" u="sng" dirty="0" smtClean="0">
                <a:solidFill>
                  <a:schemeClr val="accent6"/>
                </a:solidFill>
              </a:endParaRPr>
            </a:p>
            <a:p>
              <a:pPr algn="ctr"/>
              <a:r>
                <a:rPr lang="fr-FR" i="1" dirty="0" smtClean="0"/>
                <a:t>Pour accéder à votre </a:t>
              </a:r>
              <a:r>
                <a:rPr lang="fr-FR" i="1" dirty="0" smtClean="0"/>
                <a:t>tableau à tout moment</a:t>
              </a:r>
              <a:endParaRPr lang="fr-FR" i="1" dirty="0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2776" y="6525456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Prospection Prescription – 13/07/2020</a:t>
            </a:r>
          </a:p>
        </p:txBody>
      </p:sp>
    </p:spTree>
    <p:extLst>
      <p:ext uri="{BB962C8B-B14F-4D97-AF65-F5344CB8AC3E}">
        <p14:creationId xmlns:p14="http://schemas.microsoft.com/office/powerpoint/2010/main" val="302596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3070" y="0"/>
            <a:ext cx="9144000" cy="5486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Picture 5" descr="\\Srv-ad-fic\dir-dev\E.DEANDRADE Prescription\2-PROJETS EDA\DEPLIANT 3 VOLETS\Logo-Groupe-CSF-CRESERFI-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5" y="116632"/>
            <a:ext cx="536877" cy="7597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971600" y="3510"/>
            <a:ext cx="56305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Découvrez le petit + de cet outil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51520" y="1124744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accent3">
                    <a:lumMod val="75000"/>
                  </a:schemeClr>
                </a:solidFill>
              </a:rPr>
              <a:t>Le petit +</a:t>
            </a:r>
            <a:endParaRPr lang="fr-FR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122" name="Picture 2" descr="La surprise : exploiter l'inattendu pour créer de l'engagement (5/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620688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79512" y="1700808"/>
            <a:ext cx="8568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Vous recevrez une fois par mois une</a:t>
            </a:r>
          </a:p>
          <a:p>
            <a:r>
              <a:rPr lang="fr-FR" dirty="0" smtClean="0"/>
              <a:t> alerte de analyse de l’information dans les cas suivants : </a:t>
            </a:r>
          </a:p>
          <a:p>
            <a:endParaRPr lang="fr-FR" dirty="0"/>
          </a:p>
          <a:p>
            <a:r>
              <a:rPr lang="fr-FR" sz="2400" b="1" dirty="0">
                <a:solidFill>
                  <a:schemeClr val="accent3">
                    <a:lumMod val="75000"/>
                  </a:schemeClr>
                </a:solidFill>
              </a:rPr>
              <a:t>1/ </a:t>
            </a:r>
            <a:r>
              <a:rPr lang="fr-FR" dirty="0"/>
              <a:t>Lorsque </a:t>
            </a:r>
            <a:r>
              <a:rPr lang="fr-FR" dirty="0" smtClean="0"/>
              <a:t>l’un ou plusieurs de vos acquéreurs arriveront </a:t>
            </a:r>
            <a:r>
              <a:rPr lang="fr-FR" dirty="0"/>
              <a:t>à 6 mois de </a:t>
            </a:r>
            <a:r>
              <a:rPr lang="fr-FR" dirty="0" smtClean="0"/>
              <a:t>leur </a:t>
            </a:r>
            <a:r>
              <a:rPr lang="fr-FR" dirty="0"/>
              <a:t>date de levée d’option ! </a:t>
            </a:r>
            <a:r>
              <a:rPr lang="fr-FR" dirty="0" smtClean="0"/>
              <a:t>Ca sera donc le </a:t>
            </a:r>
            <a:r>
              <a:rPr lang="fr-FR" dirty="0"/>
              <a:t>moment idéal pour vous positionner et prendre </a:t>
            </a:r>
            <a:r>
              <a:rPr lang="fr-FR" dirty="0" smtClean="0"/>
              <a:t>rendez-vous </a:t>
            </a:r>
            <a:r>
              <a:rPr lang="fr-FR" dirty="0" smtClean="0">
                <a:sym typeface="Wingdings" panose="05000000000000000000" pitchFamily="2" charset="2"/>
              </a:rPr>
              <a:t>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/>
          </a:p>
          <a:p>
            <a:r>
              <a:rPr lang="fr-FR" sz="2400" b="1" dirty="0">
                <a:solidFill>
                  <a:schemeClr val="accent5"/>
                </a:solidFill>
              </a:rPr>
              <a:t>2/ </a:t>
            </a:r>
            <a:r>
              <a:rPr lang="fr-FR" dirty="0"/>
              <a:t>Dans les cas où la date de levée d’option n’a pas été renseignée . Ainsi vous pourrez la compléter avec le conseiller afin de vous garantir un suivi qualitatif sur l’ensemble de votre équipe et surtout un R.O.I.</a:t>
            </a:r>
          </a:p>
          <a:p>
            <a:endParaRPr lang="fr-FR" b="1" dirty="0"/>
          </a:p>
          <a:p>
            <a:r>
              <a:rPr lang="fr-FR" sz="2400" b="1" dirty="0" smtClean="0">
                <a:solidFill>
                  <a:schemeClr val="accent2"/>
                </a:solidFill>
              </a:rPr>
              <a:t>3</a:t>
            </a:r>
            <a:r>
              <a:rPr lang="fr-FR" sz="2400" b="1" dirty="0">
                <a:solidFill>
                  <a:schemeClr val="accent2"/>
                </a:solidFill>
              </a:rPr>
              <a:t>/ </a:t>
            </a:r>
            <a:r>
              <a:rPr lang="fr-FR" dirty="0"/>
              <a:t>Lorsque le contact n’est pas rattaché au </a:t>
            </a:r>
            <a:r>
              <a:rPr lang="fr-FR" dirty="0" smtClean="0"/>
              <a:t>Prescripteur concerné </a:t>
            </a:r>
            <a:endParaRPr lang="fr-FR" dirty="0"/>
          </a:p>
        </p:txBody>
      </p:sp>
      <p:pic>
        <p:nvPicPr>
          <p:cNvPr id="5125" name="Picture 5" descr="Encaisser ses factures à temps et améliorer son BF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212976"/>
            <a:ext cx="886146" cy="52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Suivi du jeune - AFIP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437112"/>
            <a:ext cx="475248" cy="438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diabloti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725144"/>
            <a:ext cx="576064" cy="842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467544" y="5589240"/>
            <a:ext cx="8352928" cy="707886"/>
          </a:xfrm>
          <a:prstGeom prst="rect">
            <a:avLst/>
          </a:prstGeom>
          <a:noFill/>
          <a:ln>
            <a:solidFill>
              <a:schemeClr val="accent2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accent2"/>
                </a:solidFill>
              </a:rPr>
              <a:t>Pour les agences concernées, </a:t>
            </a:r>
          </a:p>
          <a:p>
            <a:pPr algn="ctr"/>
            <a:r>
              <a:rPr lang="fr-FR" sz="2000" b="1" dirty="0" smtClean="0">
                <a:solidFill>
                  <a:schemeClr val="accent2"/>
                </a:solidFill>
              </a:rPr>
              <a:t>Vous devez avoir reçu </a:t>
            </a:r>
            <a:r>
              <a:rPr lang="fr-FR" sz="2000" b="1" dirty="0" smtClean="0">
                <a:solidFill>
                  <a:schemeClr val="accent2"/>
                </a:solidFill>
              </a:rPr>
              <a:t>votre premier tableau le </a:t>
            </a:r>
            <a:r>
              <a:rPr lang="fr-FR" sz="2000" b="1" dirty="0" smtClean="0">
                <a:solidFill>
                  <a:schemeClr val="accent2"/>
                </a:solidFill>
              </a:rPr>
              <a:t>15/07</a:t>
            </a:r>
            <a:endParaRPr lang="fr-FR" sz="2000" b="1" dirty="0">
              <a:solidFill>
                <a:schemeClr val="accent2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76" y="6525456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Prospection Prescription – 13/07/2020</a:t>
            </a:r>
          </a:p>
        </p:txBody>
      </p:sp>
    </p:spTree>
    <p:extLst>
      <p:ext uri="{BB962C8B-B14F-4D97-AF65-F5344CB8AC3E}">
        <p14:creationId xmlns:p14="http://schemas.microsoft.com/office/powerpoint/2010/main" val="215429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du Développement et de la Distribution – Juin 2018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13070" y="0"/>
            <a:ext cx="9144000" cy="5486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\\Srv-ad-fic\dir-dev\E.DEANDRADE Prescription\2-PROJETS EDA\DEPLIANT 3 VOLETS\Logo-Groupe-CSF-CRESERFI-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5" y="116632"/>
            <a:ext cx="536877" cy="7597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971600" y="3510"/>
            <a:ext cx="3027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Outils &amp; contacts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51520" y="1556792"/>
            <a:ext cx="7920879" cy="3139321"/>
          </a:xfrm>
          <a:prstGeom prst="rect">
            <a:avLst/>
          </a:prstGeom>
          <a:noFill/>
          <a:ln w="952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Faire valider une décision PRE-ACCORD PSLA pour avis : </a:t>
            </a:r>
          </a:p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AdmissionCredit@csf.asso.fr</a:t>
            </a:r>
            <a:endParaRPr lang="fr-F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fr-F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 cas de questions </a:t>
            </a:r>
            <a:r>
              <a:rPr lang="fr-FR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process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ou partenariat : </a:t>
            </a:r>
          </a:p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4"/>
              </a:rPr>
              <a:t>mariotti@csf.asso.fr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5"/>
              </a:rPr>
              <a:t>deandrade@csf.asso.fr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4"/>
              </a:rPr>
              <a:t>prescripteurs@csf.asso.fr</a:t>
            </a:r>
            <a:endParaRPr lang="fr-F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fr-F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cas de soucis d’instruction : 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6"/>
              </a:rPr>
              <a:t>support.reseaux.distribution@csf.asso.fr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fr-F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1226" y="1165394"/>
            <a:ext cx="7715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Contacts utiles : 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8195" name="Picture 3" descr="\\Srv-ad-fic\dir-dev\E.DEANDRADE Prescription\9- IMAGES UTILES\illus\conseillere-DOM-TEL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692696"/>
            <a:ext cx="2160240" cy="5514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776" y="6525456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Prospection Prescription – 13/07/2020</a:t>
            </a:r>
          </a:p>
        </p:txBody>
      </p:sp>
    </p:spTree>
    <p:extLst>
      <p:ext uri="{BB962C8B-B14F-4D97-AF65-F5344CB8AC3E}">
        <p14:creationId xmlns:p14="http://schemas.microsoft.com/office/powerpoint/2010/main" val="154039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Merci Père Peter et Père Marc-Henry ! - La Celle Saint Clou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72816"/>
            <a:ext cx="1766055" cy="110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du Développement et de la Distribution – Juin 2018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13070" y="0"/>
            <a:ext cx="9144000" cy="5486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\\Srv-ad-fic\dir-dev\E.DEANDRADE Prescription\2-PROJETS EDA\DEPLIANT 3 VOLETS\Logo-Groupe-CSF-CRESERFI-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5" y="116632"/>
            <a:ext cx="536877" cy="7597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971600" y="3510"/>
            <a:ext cx="46490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Belle Prescription à tous </a:t>
            </a:r>
            <a:r>
              <a:rPr lang="fr-FR" sz="3200" dirty="0" smtClean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76" y="6525456"/>
            <a:ext cx="9144000" cy="3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Direction Prospection Prescription – 13/07/2020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979712" y="1988840"/>
            <a:ext cx="5328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>
                <a:solidFill>
                  <a:schemeClr val="tx2"/>
                </a:solidFill>
              </a:rPr>
              <a:t> </a:t>
            </a:r>
            <a:r>
              <a:rPr lang="fr-FR" sz="4800" b="1" dirty="0" smtClean="0">
                <a:solidFill>
                  <a:schemeClr val="tx2"/>
                </a:solidFill>
              </a:rPr>
              <a:t>             de votre attention</a:t>
            </a:r>
            <a:endParaRPr lang="fr-FR" sz="4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5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8674</TotalTime>
  <Words>449</Words>
  <Application>Microsoft Office PowerPoint</Application>
  <PresentationFormat>Affichage à l'écran (4:3)</PresentationFormat>
  <Paragraphs>88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aa</dc:creator>
  <cp:lastModifiedBy>aa</cp:lastModifiedBy>
  <cp:revision>71</cp:revision>
  <cp:lastPrinted>2019-02-12T14:59:13Z</cp:lastPrinted>
  <dcterms:created xsi:type="dcterms:W3CDTF">2018-06-01T12:29:56Z</dcterms:created>
  <dcterms:modified xsi:type="dcterms:W3CDTF">2020-07-16T07:23:41Z</dcterms:modified>
</cp:coreProperties>
</file>