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20"/>
  </p:notesMasterIdLst>
  <p:sldIdLst>
    <p:sldId id="441" r:id="rId6"/>
    <p:sldId id="447" r:id="rId7"/>
    <p:sldId id="473" r:id="rId8"/>
    <p:sldId id="490" r:id="rId9"/>
    <p:sldId id="493" r:id="rId10"/>
    <p:sldId id="487" r:id="rId11"/>
    <p:sldId id="475" r:id="rId12"/>
    <p:sldId id="478" r:id="rId13"/>
    <p:sldId id="491" r:id="rId14"/>
    <p:sldId id="492" r:id="rId15"/>
    <p:sldId id="486" r:id="rId16"/>
    <p:sldId id="485" r:id="rId17"/>
    <p:sldId id="463" r:id="rId18"/>
    <p:sldId id="461" r:id="rId19"/>
  </p:sldIdLst>
  <p:sldSz cx="18288000" cy="10285413"/>
  <p:notesSz cx="6797675" cy="9926638"/>
  <p:defaultTextStyle>
    <a:defPPr>
      <a:defRPr lang="en-US"/>
    </a:defPPr>
    <a:lvl1pPr marL="0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22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450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65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898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1099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5343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9545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379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5232" autoAdjust="0"/>
  </p:normalViewPr>
  <p:slideViewPr>
    <p:cSldViewPr snapToGrid="0" showGuides="1">
      <p:cViewPr varScale="1">
        <p:scale>
          <a:sx n="55" d="100"/>
          <a:sy n="55" d="100"/>
        </p:scale>
        <p:origin x="854" y="38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153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293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68450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4598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0729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36898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3026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49179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450E2E-0B9E-4FE2-AA41-2486F7489ED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6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31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</a:t>
            </a:r>
          </a:p>
          <a:p>
            <a:r>
              <a:rPr lang="fr-FR" dirty="0"/>
              <a:t>NOTES DPP:</a:t>
            </a:r>
          </a:p>
          <a:p>
            <a:r>
              <a:rPr lang="fr-FR" dirty="0"/>
              <a:t>Logements libres </a:t>
            </a:r>
            <a:r>
              <a:rPr lang="fr-FR" dirty="0" err="1"/>
              <a:t>ect</a:t>
            </a:r>
            <a:r>
              <a:rPr lang="fr-FR" dirty="0"/>
              <a:t>…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commande politique a-t-elle été formulée sur le PSLA sur votre secteur ? </a:t>
            </a:r>
          </a:p>
          <a:p>
            <a:endParaRPr lang="fr-FR" dirty="0"/>
          </a:p>
          <a:p>
            <a:r>
              <a:rPr lang="fr-FR" dirty="0"/>
              <a:t>Avantage opérateurs HLM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Leur savoir faire dans la relation aux ménages</a:t>
            </a:r>
          </a:p>
          <a:p>
            <a:pPr marL="171450" indent="-171450">
              <a:buFontTx/>
              <a:buChar char="-"/>
            </a:pPr>
            <a:r>
              <a:rPr lang="fr-FR" dirty="0"/>
              <a:t>Leurs compétences en gestion locative qui leur permet d’assurer la garantie relogement et la période « dite locative »</a:t>
            </a:r>
          </a:p>
          <a:p>
            <a:pPr marL="171450" indent="-171450">
              <a:buFontTx/>
              <a:buChar char="-"/>
            </a:pPr>
            <a:r>
              <a:rPr lang="fr-FR" dirty="0"/>
              <a:t>Leurs compétences de constructeurs sur le long terme assure une qualité de patrimoine, une vigilance à son coût d’entretien et de maintenance. </a:t>
            </a:r>
          </a:p>
          <a:p>
            <a:endParaRPr lang="fr-FR" dirty="0"/>
          </a:p>
          <a:p>
            <a:r>
              <a:rPr lang="fr-FR" dirty="0"/>
              <a:t>L’offre doit répondre : </a:t>
            </a:r>
          </a:p>
          <a:p>
            <a:pPr marL="457200" indent="-457200">
              <a:buFontTx/>
              <a:buChar char="-"/>
            </a:pPr>
            <a:r>
              <a:rPr lang="fr-FR" dirty="0"/>
              <a:t>Une clientèle ciblée</a:t>
            </a:r>
          </a:p>
          <a:p>
            <a:pPr marL="457200" indent="-457200">
              <a:buFontTx/>
              <a:buChar char="-"/>
            </a:pPr>
            <a:r>
              <a:rPr lang="fr-FR" dirty="0"/>
              <a:t>Se démarquer des produits concurrentiels (prix &amp; qualité) </a:t>
            </a:r>
          </a:p>
          <a:p>
            <a:pPr marL="457200" indent="-457200">
              <a:buFontTx/>
              <a:buChar char="-"/>
            </a:pPr>
            <a:r>
              <a:rPr lang="fr-FR" dirty="0"/>
              <a:t>Vérifier le coût de revient de l’opération vs capacité clientèle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76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78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94738CD-4869-4B5E-B858-8B960FC64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r>
              <a:rPr lang="fr-FR" dirty="0"/>
              <a:t>EDA</a:t>
            </a:r>
          </a:p>
          <a:p>
            <a:r>
              <a:rPr lang="fr-FR" dirty="0"/>
              <a:t>Les collectivités ont le projets de construire en PSLA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D’un financeur pour la construction 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D’un opérateur pour la commercialisation 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D’un financeur pour la lettre d’intention pour l’agrément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Dispositif d’accession social  à la propriété </a:t>
            </a:r>
          </a:p>
          <a:p>
            <a:pPr marL="0" indent="0">
              <a:buFontTx/>
              <a:buNone/>
            </a:pPr>
            <a:r>
              <a:rPr lang="fr-FR" dirty="0"/>
              <a:t>Cible: Des ménages sous plafonds de ressources qui achète leur logement dans des opérations agréées par l’état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Phase acquisitive : Part imputable sur le prix de vente</a:t>
            </a:r>
          </a:p>
          <a:p>
            <a:pPr marL="0" indent="0">
              <a:buFontTx/>
              <a:buNone/>
            </a:pPr>
            <a:r>
              <a:rPr lang="fr-FR" dirty="0"/>
              <a:t>Garantie de Rachat : Une garantie de rachat de son logement, sous conditions, à un prix connu d’avance en cas d’accidents de la vie (15 ans)</a:t>
            </a:r>
          </a:p>
          <a:p>
            <a:endParaRPr lang="fr-FR" dirty="0"/>
          </a:p>
          <a:p>
            <a:r>
              <a:rPr lang="fr-FR" dirty="0"/>
              <a:t>Une garantie de relogement dans le parc locatif social </a:t>
            </a:r>
          </a:p>
        </p:txBody>
      </p:sp>
    </p:spTree>
    <p:extLst>
      <p:ext uri="{BB962C8B-B14F-4D97-AF65-F5344CB8AC3E}">
        <p14:creationId xmlns:p14="http://schemas.microsoft.com/office/powerpoint/2010/main" val="130443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80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37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37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8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60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749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749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6" y="319868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70" y="262960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41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41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4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37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37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60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749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749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6" y="6455909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70" y="5886836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80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37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37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8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749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749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6" y="319868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70" y="262960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41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41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37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37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749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749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6" y="6455909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70" y="5886836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55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5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31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55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5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31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06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617" y="3723833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617" y="2807028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6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3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45" y="3218260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617" y="574632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61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45" y="5240755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617" y="7768808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61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71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45" y="72632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319" y="3723833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319" y="2807028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6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3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91" y="3218260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319" y="574632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319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91" y="5240755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319" y="7768808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319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71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7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91" y="72632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06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4383390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5882868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3681774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5181255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37" y="6680733"/>
            <a:ext cx="328998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79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2892532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4392011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37" y="5891490"/>
            <a:ext cx="328998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79" y="575106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37" y="7390969"/>
            <a:ext cx="328998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79" y="725054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79"/>
            <a:ext cx="8747052" cy="6777939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23" y="5779324"/>
            <a:ext cx="9045122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23" y="4659374"/>
            <a:ext cx="904512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4" y="549711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23" y="5779324"/>
            <a:ext cx="9045122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23" y="4659374"/>
            <a:ext cx="904512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4" y="549711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6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79"/>
            <a:ext cx="8747052" cy="6777939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2"/>
            <a:ext cx="437648" cy="438274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9"/>
            <a:ext cx="437648" cy="438274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6" y="7118596"/>
            <a:ext cx="437648" cy="438274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8" y="6964217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95" y="2450474"/>
            <a:ext cx="3378566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107" y="6304855"/>
            <a:ext cx="717550" cy="7185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31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75" y="6368208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107" y="7212845"/>
            <a:ext cx="717550" cy="7185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31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75" y="7276198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107" y="8149977"/>
            <a:ext cx="717550" cy="7185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31" y="8242415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75" y="8213329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81" y="3647410"/>
            <a:ext cx="5781890" cy="188900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81" y="2267232"/>
            <a:ext cx="578189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4" y="3465525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81" y="2838437"/>
            <a:ext cx="5781890" cy="61048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99" y="2616870"/>
            <a:ext cx="2" cy="77049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59"/>
            <a:ext cx="0" cy="10908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99" y="6725260"/>
            <a:ext cx="2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1011" y="2353630"/>
            <a:ext cx="417178" cy="417179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901" y="3387417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901" y="4863639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901" y="633986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901" y="7816085"/>
            <a:ext cx="385398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9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9" y="3336431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9" y="3823746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9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9" y="5280867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9" y="6250670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9" y="6737987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9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9" y="8201482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49" y="5718581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49" y="6205843"/>
            <a:ext cx="5777098" cy="1143436"/>
          </a:xfrm>
        </p:spPr>
        <p:txBody>
          <a:bodyPr numCol="2"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49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49" y="7962338"/>
            <a:ext cx="5777098" cy="1150651"/>
          </a:xfrm>
        </p:spPr>
        <p:txBody>
          <a:bodyPr numCol="2"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6" y="3821642"/>
            <a:ext cx="13643812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6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6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10" y="6555903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4" y="2731742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742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6" y="2731742"/>
            <a:ext cx="2888232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742"/>
            <a:ext cx="2888232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8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8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2" y="6555903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00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138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8" y="2119138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138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2" y="2119138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2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200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622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8" y="5859622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622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2" y="5859622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2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742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742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742"/>
            <a:ext cx="2888232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9" y="2684403"/>
            <a:ext cx="18287642" cy="4413137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684403"/>
            <a:ext cx="8186056" cy="4413137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3904396"/>
            <a:ext cx="7104744" cy="285931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90" y="2684403"/>
            <a:ext cx="5827868" cy="6357137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2" y="3031958"/>
            <a:ext cx="5086112" cy="566286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1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9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801" y="6157574"/>
            <a:ext cx="13506450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20" y="2684464"/>
            <a:ext cx="6100764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99" y="3532887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7" y="3458130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2" y="2684516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8" y="2684516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99" y="4668717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7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99" y="5804548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7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3" y="3713168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8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89" y="3776112"/>
            <a:ext cx="5030710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89" y="2786736"/>
            <a:ext cx="5030710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2" y="355190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6" y="323690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43" y="7001582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4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4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89" y="7001582"/>
            <a:ext cx="5030710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89" y="6012208"/>
            <a:ext cx="5030710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2" y="677737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6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3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97" y="3165491"/>
            <a:ext cx="3055622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5"/>
            <a:ext cx="6069156" cy="83405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71316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72379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8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419" y="3776112"/>
            <a:ext cx="4250598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419" y="2786736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2" y="355190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6" y="323690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41" y="7001582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41" y="6012208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4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419" y="7001582"/>
            <a:ext cx="4250598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419" y="6012208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2" y="677737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6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5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5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6" y="2520949"/>
            <a:ext cx="9776572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2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523" y="7643027"/>
            <a:ext cx="6400610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523" y="6701777"/>
            <a:ext cx="640061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10" y="741881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35" y="7643027"/>
            <a:ext cx="6400610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35" y="6701777"/>
            <a:ext cx="640061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75"/>
            <a:ext cx="8877300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5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7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2" y="2579010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129"/>
            <a:ext cx="8877300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90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2" y="5986665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39" y="2895603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9" y="6358979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7" y="1878849"/>
            <a:ext cx="3758482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80" y="2858786"/>
            <a:ext cx="3201896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19" y="6390801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6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6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8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90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4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51" y="6593539"/>
            <a:ext cx="3178630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9001" y="6593539"/>
            <a:ext cx="3178630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31" y="6593539"/>
            <a:ext cx="3178630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61" y="6593539"/>
            <a:ext cx="3178630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45" y="6593539"/>
            <a:ext cx="3178630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6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6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5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43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87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509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6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5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87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917" y="2185383"/>
            <a:ext cx="8782950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8" y="6084867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4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0" y="7602578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8" y="7717604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8" y="6864198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30" y="758123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2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0" y="537113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8" y="5486161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8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30" y="5349795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4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0" y="3114525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8" y="3250894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8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30" y="3114525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4" y="7259106"/>
            <a:ext cx="876756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5" y="7046287"/>
            <a:ext cx="732790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5" y="5006271"/>
            <a:ext cx="732790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5" y="2771001"/>
            <a:ext cx="732790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4" y="5027608"/>
            <a:ext cx="876756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4" y="2771003"/>
            <a:ext cx="876756" cy="18344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7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70" y="6049011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8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70" y="4461524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70" y="7636497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714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51" y="6731355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4" y="5928642"/>
            <a:ext cx="1919704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71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51" y="5143214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5"/>
            <a:ext cx="1919704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90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73" y="3493233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41" y="7234737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41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31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33" y="5420767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33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61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41" y="3712943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41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77" y="3234593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2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1" y="3992994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1" y="3003670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50" y="3768838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21" y="3992994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21" y="3003670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37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37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2" y="6529597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21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21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31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6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77" y="5764433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2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317" y="5762795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6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7" y="2741675"/>
            <a:ext cx="2736850" cy="3170215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9" y="5051500"/>
            <a:ext cx="2736850" cy="3170215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7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21" y="3357427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21" y="2368104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2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5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5" y="6230156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2" y="699532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1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1" y="6230156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50" y="6995322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1" y="3357427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1" y="2368104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50" y="313327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307" y="4698915"/>
            <a:ext cx="7484302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307" y="3578967"/>
            <a:ext cx="748430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5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55" y="4701003"/>
            <a:ext cx="7484302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55" y="3581054"/>
            <a:ext cx="748430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2" cy="566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01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30" y="4364211"/>
            <a:ext cx="4173972" cy="5660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02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2" cy="56605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03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80" y="4364209"/>
            <a:ext cx="4173972" cy="566058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04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19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19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10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10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8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8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8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8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521" y="5688868"/>
            <a:ext cx="1275010" cy="3502149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49" y="3023186"/>
            <a:ext cx="5998234" cy="590538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49" y="2191030"/>
            <a:ext cx="599823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4" y="2899046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40" y="375599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40" y="5228215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45" y="5624559"/>
            <a:ext cx="4250598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45" y="4792405"/>
            <a:ext cx="42505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40" y="550042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20" y="5223844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9" y="5620190"/>
            <a:ext cx="4250598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9" y="4788035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6" y="5496051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4" y="761162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251" y="7753902"/>
            <a:ext cx="4250598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251" y="6921747"/>
            <a:ext cx="42505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3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2" y="7361665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59" y="7758011"/>
            <a:ext cx="4250598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59" y="6925858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8" y="7633871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8021" y="2238723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3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95" y="2447637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8021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20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95" y="3853967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8021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8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95" y="526029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8021" y="6457705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95" y="6666621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8021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2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95" y="8072948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929" y="2215248"/>
            <a:ext cx="6752494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92" y="1649343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62" y="472143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76" y="308907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88" y="6129707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29" y="1476740"/>
            <a:ext cx="5399384" cy="5190503"/>
            <a:chOff x="3326919" y="1476686"/>
            <a:chExt cx="5399383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8" y="3481545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109"/>
            <a:ext cx="5451974" cy="5190503"/>
            <a:chOff x="6811422" y="2903055"/>
            <a:chExt cx="5451973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2" y="4922453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77"/>
            <a:ext cx="5466578" cy="5190503"/>
            <a:chOff x="10295924" y="4329423"/>
            <a:chExt cx="5466578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44" y="2761114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87" y="3053187"/>
            <a:ext cx="4351468" cy="4128938"/>
            <a:chOff x="3326919" y="1476686"/>
            <a:chExt cx="547024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7" y="3291171"/>
              <a:ext cx="1417047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51" y="4578264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2" y="3077444"/>
            <a:ext cx="4351470" cy="4128938"/>
            <a:chOff x="3326919" y="1476686"/>
            <a:chExt cx="5470247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17047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7009" y="4602521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65" y="3077444"/>
            <a:ext cx="4351468" cy="4128938"/>
            <a:chOff x="3326919" y="1476686"/>
            <a:chExt cx="547024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1704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65" y="4602521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220" y="2098677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808" y="308907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6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611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5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633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90" y="4155756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524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2" y="4156524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93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79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409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8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48" y="210921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6"/>
            <a:ext cx="7375598" cy="6827572"/>
            <a:chOff x="1612770" y="221114"/>
            <a:chExt cx="7375598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83" y="1637233"/>
            <a:ext cx="6654828" cy="6230468"/>
            <a:chOff x="5088923" y="1637232"/>
            <a:chExt cx="6654828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1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69" y="3001990"/>
            <a:ext cx="6058180" cy="5736187"/>
            <a:chOff x="8440954" y="3001937"/>
            <a:chExt cx="6058180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71" y="4392362"/>
            <a:ext cx="5399384" cy="5190503"/>
            <a:chOff x="11855133" y="4392308"/>
            <a:chExt cx="5399383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2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62" y="1052071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312" y="3096794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4" y="3075686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7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3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20" y="6428277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124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2" y="5043975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96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35" y="7298905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99" y="8080423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61" y="2583543"/>
            <a:ext cx="2200730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61" y="2583544"/>
            <a:ext cx="2200729" cy="6052458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61" y="2583544"/>
            <a:ext cx="2200729" cy="6052458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418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45" y="6297718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311" y="7165715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4" y="3343727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4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21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4" cy="17916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8" y="594282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4" y="6721686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4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71"/>
            <a:ext cx="2252560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427" y="5551231"/>
            <a:ext cx="517654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85" y="6105828"/>
            <a:ext cx="1035306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6" y="2500127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6" y="3138996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6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6" y="7191773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6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6" y="2504821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6" y="454442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6" y="5181777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6" y="5819122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6" y="6456471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6" y="2496554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6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6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6" y="7188201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6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6" y="2501250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6" y="4540857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6" y="5178203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6" y="5815551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6" y="6452900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6" y="2492935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6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6" y="4371935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6" y="7184580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6" y="3136498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6" y="2497630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6" y="453723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6" y="5174583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6" y="5811930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6" y="644927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9" y="2500127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9" y="3138996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9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9" y="7191773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9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9" y="2504821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9" y="454442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9" y="5181777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9" y="5819122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9" y="645647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39" y="2496554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39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39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39" y="7188201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39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39" y="2501250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39" y="4540857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39" y="5178203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39" y="581555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39" y="645290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75" y="2492935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75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75" y="4371935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75" y="7184580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75" y="3136498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75" y="2497630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75" y="453723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75" y="5174583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75" y="581193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75" y="644927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205" y="2497630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205" y="3136499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205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205" y="7189276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205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205" y="2502325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205" y="454193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205" y="517928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205" y="5816626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205" y="6453974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90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90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5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6" y="4416705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900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900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5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507" y="3840023"/>
            <a:ext cx="1186762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39" y="7240469"/>
            <a:ext cx="1772574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39" y="7624159"/>
            <a:ext cx="1772574" cy="598273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79" y="2737514"/>
            <a:ext cx="1777378" cy="1596297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57" y="3840690"/>
            <a:ext cx="1186762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7"/>
            <a:ext cx="1736804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95" y="2736848"/>
            <a:ext cx="1777378" cy="1596297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4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9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60" y="4571965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6" y="580925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6" y="456657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6" y="3206429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3"/>
            <a:ext cx="6178124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4"/>
            <a:ext cx="6178124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8" y="6687854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441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92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8" y="4202080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80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4" y="2157466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2" y="2654880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6" y="4699069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9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62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8" y="6209819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32" y="2238375"/>
            <a:ext cx="776783" cy="1159326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6" y="4474311"/>
            <a:ext cx="897972" cy="3431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752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81" y="6054699"/>
            <a:ext cx="1559178" cy="4176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73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555" y="2439307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57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933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933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57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41" y="344356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3"/>
            <a:ext cx="4608972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4" y="5014144"/>
            <a:ext cx="4608972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6" y="2956518"/>
            <a:ext cx="4608972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6" y="5014144"/>
            <a:ext cx="4608972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43" y="5769004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43" y="344356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41" y="578027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917" y="6213677"/>
            <a:ext cx="961810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10" y="6250592"/>
            <a:ext cx="1533780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99" y="7735217"/>
            <a:ext cx="614370" cy="6244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131" y="7738316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31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949" y="4921334"/>
            <a:ext cx="3785950" cy="378594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9"/>
            <a:ext cx="3090796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207" y="5014698"/>
            <a:ext cx="3557110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7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100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35" y="3223042"/>
            <a:ext cx="1029226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9" y="2370532"/>
            <a:ext cx="855530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715" y="7247023"/>
            <a:ext cx="742542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60" y="4532007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8" y="3719294"/>
            <a:ext cx="4608972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4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2" y="5382995"/>
            <a:ext cx="3167212" cy="122168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5"/>
            <a:ext cx="3936532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111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619" y="6648521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93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3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89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2" y="2890097"/>
            <a:ext cx="0" cy="11869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7005" y="2148831"/>
            <a:ext cx="614042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2" y="4462489"/>
            <a:ext cx="0" cy="147123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713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8" y="555729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6" y="5752851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4" y="6694048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4" y="5752851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8" y="646989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2" y="6319070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917" y="4269790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4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917" y="7927761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2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6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27" y="4077092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5933724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27" y="773506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221651"/>
            <a:ext cx="16459200" cy="6484903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44732" y="10025032"/>
            <a:ext cx="691788" cy="36910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651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617" y="4418124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5"/>
            <a:ext cx="8545864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4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67" y="2953659"/>
            <a:ext cx="1391650" cy="1117601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7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8" y="4969667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6" y="4969667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8"/>
            <a:ext cx="8545864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91" y="2732895"/>
            <a:ext cx="6574130" cy="214470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2"/>
            <a:ext cx="18287644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7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2" y="2162682"/>
            <a:ext cx="9211880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6" y="3609069"/>
            <a:ext cx="9211880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9"/>
            <a:ext cx="13021466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30" y="731882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83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83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9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8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9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9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4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63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63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2"/>
            <a:ext cx="18287644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83" y="1271839"/>
            <a:ext cx="6504962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2" y="2162682"/>
            <a:ext cx="9211880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6" y="3609069"/>
            <a:ext cx="9211880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9"/>
            <a:ext cx="13021466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30" y="731882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83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83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9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8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9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9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4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63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63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39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7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710"/>
            <a:ext cx="8167208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8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8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417" y="352869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417" y="2539323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6" y="330448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69" y="352869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69" y="2539323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300" y="330448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417" y="689361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417" y="5904244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6" y="666941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69" y="689361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69" y="5904244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300" y="6669410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4"/>
            <a:ext cx="12572808" cy="69163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89"/>
            <a:ext cx="12572808" cy="735121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6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7"/>
            <a:ext cx="11401128" cy="1968287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1" y="53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6" y="4573590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6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95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95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200" y="4573590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9000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803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803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2" y="4573590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2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109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109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4" y="6658435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5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2" y="6641978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2"/>
            <a:ext cx="0" cy="19714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90" y="4430938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703" y="2164238"/>
            <a:ext cx="64977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8" y="1595112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6" y="1790667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4" y="2731863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4" y="1790667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1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90" y="8257503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917" y="4080373"/>
            <a:ext cx="615458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3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917" y="7912639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4"/>
            <a:ext cx="1136516" cy="113814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1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703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8" y="5427115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6" y="5622670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4" y="6563866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4" y="5622670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93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71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7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27" y="3887675"/>
            <a:ext cx="385398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1971541"/>
            <a:ext cx="385398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27" y="7719941"/>
            <a:ext cx="385398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27" y="5803808"/>
            <a:ext cx="385398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25" y="2"/>
            <a:ext cx="2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4" y="2728662"/>
            <a:ext cx="4608972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4" y="1787468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4" y="250450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736"/>
            <a:ext cx="0" cy="147123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4" y="4081115"/>
            <a:ext cx="601380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4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2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90" y="4424639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2" y="4273869"/>
            <a:ext cx="0" cy="174236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713" y="2161037"/>
            <a:ext cx="629766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8" y="1591912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6" y="1787468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65" y="6016229"/>
            <a:ext cx="660122" cy="569071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239" tIns="45608" rIns="91239" bIns="456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23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2" y="7959433"/>
            <a:ext cx="8545864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2" y="6839485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8" name="楕円 7"/>
          <p:cNvSpPr/>
          <p:nvPr userDrawn="1"/>
        </p:nvSpPr>
        <p:spPr>
          <a:xfrm>
            <a:off x="8951327" y="1968339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388847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39" tIns="45608" rIns="91239" bIns="456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52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73" y="2551909"/>
            <a:ext cx="7544342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4" y="2551909"/>
            <a:ext cx="7665488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5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4"/>
            <a:ext cx="3525808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71" y="1103086"/>
            <a:ext cx="942643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71" y="5274172"/>
            <a:ext cx="9426438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8" y="4023833"/>
            <a:ext cx="2611064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31" y="949979"/>
            <a:ext cx="5884222" cy="8366380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55" y="1738132"/>
            <a:ext cx="5089182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63" y="4737100"/>
            <a:ext cx="2160842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6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2"/>
            <a:ext cx="7657436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59" y="1103086"/>
            <a:ext cx="698725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59" y="5274172"/>
            <a:ext cx="6987258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41" y="2800178"/>
            <a:ext cx="9177430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8" y="2279245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1" y="361381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3" y="1323763"/>
            <a:ext cx="3830770" cy="544671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3" y="2604815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55" y="3135125"/>
            <a:ext cx="1709738" cy="31051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2" y="631412"/>
            <a:ext cx="7335816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4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23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2" y="7959433"/>
            <a:ext cx="8545864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2" y="6839485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20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20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4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1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50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8" y="533225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60" y="317487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4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4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4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0" y="533225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2" y="317487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715" y="-14514"/>
            <a:ext cx="6110514" cy="1029992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125" y="0"/>
            <a:ext cx="9811658" cy="1031444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53" y="2"/>
            <a:ext cx="6110514" cy="1029992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7" y="-43541"/>
            <a:ext cx="9506858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7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40" y="-3986780"/>
            <a:ext cx="10328957" cy="182880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6"/>
            <a:ext cx="10391462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40" y="-4001292"/>
            <a:ext cx="10328957" cy="1828800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2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40" y="-4001292"/>
            <a:ext cx="10328957" cy="182880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4" y="5141966"/>
            <a:ext cx="6381144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23" y="53"/>
            <a:ext cx="5341258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3"/>
            <a:ext cx="7027856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65" y="53"/>
            <a:ext cx="9814598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21" y="5141966"/>
            <a:ext cx="10688026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903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8" y="1311492"/>
            <a:ext cx="4085424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8" y="2278797"/>
            <a:ext cx="4085424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2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2" y="0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2" y="25731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399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2"/>
            <a:ext cx="2617200" cy="2570399"/>
          </a:xfrm>
          <a:solidFill>
            <a:schemeClr val="accent5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399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2" y="7716602"/>
            <a:ext cx="2617200" cy="2570399"/>
          </a:xfrm>
          <a:solidFill>
            <a:schemeClr val="accent5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2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2" y="0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2" y="2573102"/>
            <a:ext cx="2617200" cy="2570399"/>
          </a:xfrm>
          <a:solidFill>
            <a:schemeClr val="accent3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2" y="7716602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50" y="0"/>
            <a:ext cx="2617200" cy="2570399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50" y="2573102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50" y="77166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2" y="5143502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2" y="2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9" y="6247405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10" y="6411536"/>
            <a:ext cx="8545864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10" y="5408249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63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63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2" y="5332254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4" y="3174871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79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79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900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505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505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70" y="533225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2" y="317487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97" y="1103086"/>
            <a:ext cx="698725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97" y="5274170"/>
            <a:ext cx="6987258" cy="4014209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415" y="349200"/>
            <a:ext cx="6987258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7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7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8" y="7266665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6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8" y="6706652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41" y="6191603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602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603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603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602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13" y="6751617"/>
            <a:ext cx="7972426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13" y="6191552"/>
            <a:ext cx="7972426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13" y="8480403"/>
            <a:ext cx="7972426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13" y="7920337"/>
            <a:ext cx="7972426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41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4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4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8" y="2908982"/>
            <a:ext cx="1239244" cy="1239242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83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1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2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77"/>
            <a:ext cx="648000" cy="6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102"/>
            <a:ext cx="648000" cy="6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4" y="2655374"/>
            <a:ext cx="4973184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561" y="2655374"/>
            <a:ext cx="7339694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75" y="3754944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00" y="5686478"/>
            <a:ext cx="7347352" cy="1942079"/>
          </a:xfrm>
        </p:spPr>
        <p:txBody>
          <a:bodyPr anchor="b"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500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8" y="2478587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9" y="2984780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9" y="2430198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8" y="4196977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9" y="4722253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9" y="4167672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8" y="5886325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9" y="6411601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9" y="5857021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8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9" y="8100950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9" y="7546367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41" y="2614448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41" y="4332838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41" y="6022186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41" y="7711535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8" y="3294877"/>
            <a:ext cx="8361788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8" y="2353629"/>
            <a:ext cx="836178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2" y="307066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8" y="6349466"/>
            <a:ext cx="8361788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8" y="5408216"/>
            <a:ext cx="836178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2" y="6125258"/>
            <a:ext cx="182790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70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2" y="3173862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4" y="2604789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2" y="3398070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2" y="240869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2" y="285886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91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2" y="6538782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4" y="596971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2" y="6762991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2" y="577361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1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2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  <p:sldLayoutId id="2147483920" r:id="rId5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8" y="348342"/>
            <a:ext cx="8361788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ntranet.csf.asso.fr/IntranetProd/jcms/t2_343931/emilie-de-andr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hyperlink" Target="tel:+33-6-87-70-70-1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8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5033186" cy="1028541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8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5412"/>
          </a:xfrm>
          <a:prstGeom prst="rect">
            <a:avLst/>
          </a:prstGeom>
        </p:spPr>
      </p:pic>
      <p:sp>
        <p:nvSpPr>
          <p:cNvPr id="4103" name="Titre 1"/>
          <p:cNvSpPr>
            <a:spLocks noGrp="1"/>
          </p:cNvSpPr>
          <p:nvPr>
            <p:ph type="title"/>
          </p:nvPr>
        </p:nvSpPr>
        <p:spPr>
          <a:xfrm>
            <a:off x="10208252" y="6057631"/>
            <a:ext cx="5623089" cy="1585023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altLang="fr-FR" sz="4800" b="1" dirty="0">
                <a:solidFill>
                  <a:schemeClr val="accent1">
                    <a:lumMod val="75000"/>
                  </a:schemeClr>
                </a:solidFill>
              </a:rPr>
              <a:t>Atelier</a:t>
            </a:r>
            <a:r>
              <a:rPr lang="en-US" altLang="fr-FR" sz="6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4800" b="1" dirty="0">
                <a:solidFill>
                  <a:schemeClr val="accent1">
                    <a:lumMod val="75000"/>
                  </a:schemeClr>
                </a:solidFill>
              </a:rPr>
              <a:t>changement de remuneration</a:t>
            </a:r>
            <a:endParaRPr lang="en-US" altLang="fr-F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69962"/>
            <a:ext cx="6575189" cy="7929660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8" name="Freeform: Shape 8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9419" y="0"/>
            <a:ext cx="6277668" cy="4754411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I:\Boite à outil\2. AIDE A LA PRESCRIPTION\KIT Agence Immo_Constructeurs\2-Outils RDV Prescripteurs (AI)\Logo-Groupe-CSF-CRESERFI-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8" r="3" b="3"/>
          <a:stretch/>
        </p:blipFill>
        <p:spPr bwMode="auto">
          <a:xfrm>
            <a:off x="620993" y="3989190"/>
            <a:ext cx="4343896" cy="540802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10444" y="4307308"/>
            <a:ext cx="7002384" cy="4771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44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9AE9B-99E6-4FC4-96E9-7785E4E47879}"/>
              </a:ext>
            </a:extLst>
          </p:cNvPr>
          <p:cNvSpPr/>
          <p:nvPr/>
        </p:nvSpPr>
        <p:spPr>
          <a:xfrm>
            <a:off x="10208253" y="5531002"/>
            <a:ext cx="5623089" cy="2745895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C7681-47DF-4C04-8E6B-B47634E25399}"/>
              </a:ext>
            </a:extLst>
          </p:cNvPr>
          <p:cNvSpPr/>
          <p:nvPr/>
        </p:nvSpPr>
        <p:spPr>
          <a:xfrm>
            <a:off x="11480773" y="8471150"/>
            <a:ext cx="5623089" cy="149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Pour les Directeurs d’agences CSF</a:t>
            </a:r>
          </a:p>
          <a:p>
            <a:pPr algn="ctr"/>
            <a:r>
              <a:rPr kumimoji="1" lang="fr-FR" dirty="0"/>
              <a:t>Animé par : </a:t>
            </a:r>
          </a:p>
          <a:p>
            <a:pPr algn="ctr"/>
            <a:r>
              <a:rPr kumimoji="1" lang="fr-FR" dirty="0"/>
              <a:t>E.MARIOTTI &amp; E.DE ANDRADE</a:t>
            </a:r>
          </a:p>
        </p:txBody>
      </p:sp>
    </p:spTree>
    <p:extLst>
      <p:ext uri="{BB962C8B-B14F-4D97-AF65-F5344CB8AC3E}">
        <p14:creationId xmlns:p14="http://schemas.microsoft.com/office/powerpoint/2010/main" val="69048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F2FDE-1703-43E8-B928-312A4AC9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 DE POUCE DPP N°2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FFE72C-2605-4260-B7A6-F040C5C1D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FAFC8-2B73-4691-A260-724A13B5CE8C}"/>
              </a:ext>
            </a:extLst>
          </p:cNvPr>
          <p:cNvSpPr/>
          <p:nvPr/>
        </p:nvSpPr>
        <p:spPr>
          <a:xfrm>
            <a:off x="5458690" y="2258290"/>
            <a:ext cx="7370619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4400" b="1" dirty="0"/>
              <a:t>LA PLATEFORME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6CCE10-C357-4756-B2A9-50F374C2BE63}"/>
              </a:ext>
            </a:extLst>
          </p:cNvPr>
          <p:cNvSpPr txBox="1"/>
          <p:nvPr/>
        </p:nvSpPr>
        <p:spPr>
          <a:xfrm>
            <a:off x="1163781" y="4253627"/>
            <a:ext cx="1589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solidFill>
                  <a:schemeClr val="accent3"/>
                </a:solidFill>
              </a:rPr>
              <a:t>BUDGET VALIDE PAR LA DIRECTION</a:t>
            </a:r>
          </a:p>
          <a:p>
            <a:pPr algn="just"/>
            <a:r>
              <a:rPr lang="fr-FR" sz="3600" b="1" dirty="0">
                <a:solidFill>
                  <a:schemeClr val="accent3"/>
                </a:solidFill>
              </a:rPr>
              <a:t>PRESTATAIRE SELECTIONNE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D4EEB4-6D34-46BA-A3AC-A226D413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75" y="7465217"/>
            <a:ext cx="5136573" cy="2170383"/>
          </a:xfrm>
          <a:prstGeom prst="rect">
            <a:avLst/>
          </a:prstGeom>
        </p:spPr>
      </p:pic>
      <p:pic>
        <p:nvPicPr>
          <p:cNvPr id="8" name="Picture 2" descr="Excel 365 - Dernière version 2021 - Téléchargement gratuit &amp; Avis">
            <a:extLst>
              <a:ext uri="{FF2B5EF4-FFF2-40B4-BE49-F238E27FC236}">
                <a16:creationId xmlns:a16="http://schemas.microsoft.com/office/drawing/2014/main" id="{7B9888F3-6729-4E98-83FF-8036BD09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773" y="5251266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5342C6F-A101-4ECB-9BF1-C15C4C47E75E}"/>
              </a:ext>
            </a:extLst>
          </p:cNvPr>
          <p:cNvSpPr/>
          <p:nvPr/>
        </p:nvSpPr>
        <p:spPr>
          <a:xfrm>
            <a:off x="12829309" y="5696704"/>
            <a:ext cx="1939637" cy="13309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0EDEF-8D7F-406C-919D-957E1C23A23B}"/>
              </a:ext>
            </a:extLst>
          </p:cNvPr>
          <p:cNvSpPr/>
          <p:nvPr/>
        </p:nvSpPr>
        <p:spPr>
          <a:xfrm>
            <a:off x="1163781" y="5551639"/>
            <a:ext cx="9919854" cy="18158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accent3"/>
              </a:solidFill>
            </a:endParaRPr>
          </a:p>
          <a:p>
            <a:endParaRPr lang="fr-FR" b="1" dirty="0">
              <a:solidFill>
                <a:schemeClr val="accent3"/>
              </a:solidFill>
            </a:endParaRPr>
          </a:p>
          <a:p>
            <a:r>
              <a:rPr lang="fr-FR" b="1" dirty="0">
                <a:solidFill>
                  <a:schemeClr val="accent3"/>
                </a:solidFill>
              </a:rPr>
              <a:t>1 QUESTION A POSER A VOTRE PARTENAIRE : </a:t>
            </a:r>
          </a:p>
          <a:p>
            <a:r>
              <a:rPr lang="fr-FR" b="1" dirty="0">
                <a:solidFill>
                  <a:schemeClr val="accent3"/>
                </a:solidFill>
              </a:rPr>
              <a:t>1/ Est-il intéressé ? </a:t>
            </a:r>
          </a:p>
          <a:p>
            <a:r>
              <a:rPr lang="fr-FR" b="1" dirty="0">
                <a:solidFill>
                  <a:schemeClr val="accent3"/>
                </a:solidFill>
              </a:rPr>
              <a:t>2/ Et si vous n’avez pas déjà transmis l’information, combien d’annonce peuvent-ils mettre en ligne ? </a:t>
            </a:r>
          </a:p>
          <a:p>
            <a:pPr algn="ctr"/>
            <a:endParaRPr kumimoji="1" lang="fr-FR" dirty="0"/>
          </a:p>
          <a:p>
            <a:pPr algn="ctr"/>
            <a:endParaRPr kumimoji="1"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E1F6D3B-63F2-4691-82DB-C89F3C2C6ABE}"/>
              </a:ext>
            </a:extLst>
          </p:cNvPr>
          <p:cNvGrpSpPr/>
          <p:nvPr/>
        </p:nvGrpSpPr>
        <p:grpSpPr>
          <a:xfrm>
            <a:off x="11825372" y="1174753"/>
            <a:ext cx="2943574" cy="1865550"/>
            <a:chOff x="1908167" y="1780937"/>
            <a:chExt cx="2943574" cy="1865550"/>
          </a:xfrm>
        </p:grpSpPr>
        <p:sp>
          <p:nvSpPr>
            <p:cNvPr id="13" name="Larme 12">
              <a:extLst>
                <a:ext uri="{FF2B5EF4-FFF2-40B4-BE49-F238E27FC236}">
                  <a16:creationId xmlns:a16="http://schemas.microsoft.com/office/drawing/2014/main" id="{08D68CCF-75F5-4FF8-A752-CCA4585AAB09}"/>
                </a:ext>
              </a:extLst>
            </p:cNvPr>
            <p:cNvSpPr/>
            <p:nvPr/>
          </p:nvSpPr>
          <p:spPr>
            <a:xfrm>
              <a:off x="4233157" y="1780937"/>
              <a:ext cx="605840" cy="621386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2800" b="1" dirty="0"/>
                <a:t>1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E1F5173-E4A0-4366-8067-D81B9AEC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167" y="1892161"/>
              <a:ext cx="2943574" cy="175432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22FAED-5C9B-4883-B913-B34A559EA10A}"/>
              </a:ext>
            </a:extLst>
          </p:cNvPr>
          <p:cNvSpPr/>
          <p:nvPr/>
        </p:nvSpPr>
        <p:spPr>
          <a:xfrm>
            <a:off x="1717964" y="7952509"/>
            <a:ext cx="7065818" cy="1094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NE VOUS ENGAGEZ PAS CAR NOUS ALLONS DEVOIR LES SELECTIONNER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F20632-B325-48A2-8035-904C2917D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7" y="7952509"/>
            <a:ext cx="1224737" cy="11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C3D51-7D24-449D-8F70-C8A6F764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FAQ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415E55-8C4B-4C7B-A4CC-37C997788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D9547A-9AFD-40A1-94CD-27C1D3080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9D4CB5-6B08-4890-95DE-7F50B284D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114" y="3004224"/>
            <a:ext cx="16575504" cy="5211521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3000" b="1" u="sng" dirty="0">
                <a:solidFill>
                  <a:schemeClr val="accent3"/>
                </a:solidFill>
              </a:rPr>
              <a:t>Que fait on avec les contacts envoyés ou dossiers déjà en cours  ?</a:t>
            </a:r>
            <a:r>
              <a:rPr lang="fr-FR" sz="3000" dirty="0">
                <a:solidFill>
                  <a:schemeClr val="accent3"/>
                </a:solidFill>
              </a:rPr>
              <a:t> </a:t>
            </a:r>
            <a:r>
              <a:rPr lang="fr-FR" sz="3000" dirty="0"/>
              <a:t>Toutes les instructions faites à partir du 1er juin seront sous la nouvelle rémunération.</a:t>
            </a:r>
          </a:p>
          <a:p>
            <a:pPr algn="just"/>
            <a:r>
              <a:rPr lang="fr-FR" sz="3000" b="1" u="sng" dirty="0">
                <a:solidFill>
                  <a:schemeClr val="accent3"/>
                </a:solidFill>
              </a:rPr>
              <a:t>Si nous ne sommes pas payés par la banque comment je fais pour le dossier ?</a:t>
            </a:r>
            <a:r>
              <a:rPr lang="fr-FR" sz="3000" b="1" dirty="0">
                <a:solidFill>
                  <a:schemeClr val="accent3"/>
                </a:solidFill>
              </a:rPr>
              <a:t> </a:t>
            </a:r>
            <a:r>
              <a:rPr lang="fr-FR" sz="3000" dirty="0"/>
              <a:t>Arbitrage propre à chaque agence pour le choix du partenaire bancaire mais le partenaire Prescripteur devra être payé dans tous les cas. </a:t>
            </a:r>
          </a:p>
          <a:p>
            <a:pPr algn="just"/>
            <a:r>
              <a:rPr lang="fr-FR" sz="3000" b="1" u="sng" dirty="0">
                <a:solidFill>
                  <a:schemeClr val="accent3"/>
                </a:solidFill>
              </a:rPr>
              <a:t>Délai pour prévenir mes partenaires ? </a:t>
            </a:r>
            <a:r>
              <a:rPr lang="fr-FR" sz="3000" dirty="0"/>
              <a:t>Au file des 3 vagues vous connaitrez la date de prise d’attache des partenaires et le délai</a:t>
            </a:r>
          </a:p>
          <a:p>
            <a:pPr algn="just"/>
            <a:r>
              <a:rPr lang="fr-FR" sz="3000" b="1" u="sng" dirty="0">
                <a:solidFill>
                  <a:schemeClr val="accent3"/>
                </a:solidFill>
              </a:rPr>
              <a:t>Si je n’arrive pas à les contacter que faire ?</a:t>
            </a:r>
            <a:r>
              <a:rPr lang="fr-FR" sz="3000" dirty="0"/>
              <a:t> Vous utilisez le courrier ou e-mail type et le juridique enverra la dénonciation directement.</a:t>
            </a:r>
          </a:p>
          <a:p>
            <a:endParaRPr lang="fr-FR" dirty="0"/>
          </a:p>
        </p:txBody>
      </p:sp>
      <p:pic>
        <p:nvPicPr>
          <p:cNvPr id="1026" name="Picture 2" descr="Rémunération variable : Quelles clauses faire apparaître sur le contrat de  vos collaborateurs ?">
            <a:extLst>
              <a:ext uri="{FF2B5EF4-FFF2-40B4-BE49-F238E27FC236}">
                <a16:creationId xmlns:a16="http://schemas.microsoft.com/office/drawing/2014/main" id="{04F111B1-39E7-4B49-B3F5-2AACBFFB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" y="108002"/>
            <a:ext cx="3158836" cy="21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F89EA-13E3-4E82-87AE-3E646FCE8CEC}"/>
              </a:ext>
            </a:extLst>
          </p:cNvPr>
          <p:cNvSpPr/>
          <p:nvPr/>
        </p:nvSpPr>
        <p:spPr>
          <a:xfrm>
            <a:off x="2826327" y="6483927"/>
            <a:ext cx="12504434" cy="2293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8266" y="0"/>
            <a:ext cx="12342495" cy="171423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conventions Nationales concernées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EC7C-0CC5-4F32-A84B-BB20FD2307C2}" type="slidenum">
              <a:rPr lang="fr-FR" smtClean="0">
                <a:solidFill>
                  <a:prstClr val="white"/>
                </a:solidFill>
              </a:rPr>
              <a:pPr/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3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AF460822-4444-4306-9159-A2AF1C9DB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26442"/>
          <a:stretch/>
        </p:blipFill>
        <p:spPr bwMode="auto">
          <a:xfrm>
            <a:off x="16100547" y="-1367"/>
            <a:ext cx="1863640" cy="19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5BF424A-8052-43C1-B328-0743C5E69A77}"/>
              </a:ext>
            </a:extLst>
          </p:cNvPr>
          <p:cNvSpPr txBox="1"/>
          <p:nvPr/>
        </p:nvSpPr>
        <p:spPr>
          <a:xfrm>
            <a:off x="3225872" y="6887252"/>
            <a:ext cx="1131243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Nous vous tiendrons informés lorsque les partenaires seront au courant. Nous gardons la main sur cette annonce. </a:t>
            </a:r>
          </a:p>
          <a:p>
            <a:endParaRPr lang="fr-FR" dirty="0"/>
          </a:p>
        </p:txBody>
      </p:sp>
      <p:pic>
        <p:nvPicPr>
          <p:cNvPr id="1026" name="Picture 2" descr="https://www.lemoniteur.fr/mediatheque/9/3/1/002062139.jpg">
            <a:extLst>
              <a:ext uri="{FF2B5EF4-FFF2-40B4-BE49-F238E27FC236}">
                <a16:creationId xmlns:a16="http://schemas.microsoft.com/office/drawing/2014/main" id="{631B44F6-4383-4F85-AC6E-D5C63401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85" y="1603010"/>
            <a:ext cx="4777364" cy="32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marques de Geoxia qui ont permis de construire et de rénover plus de  450 000 maisons depuis ses débuts ! - Nord Eclair">
            <a:extLst>
              <a:ext uri="{FF2B5EF4-FFF2-40B4-BE49-F238E27FC236}">
                <a16:creationId xmlns:a16="http://schemas.microsoft.com/office/drawing/2014/main" id="{FFB595C1-2BEE-48F0-901E-B3782508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37" y="1905676"/>
            <a:ext cx="4034822" cy="26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12306F-B89A-4BC1-9FD3-A75004F526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43" y="4705505"/>
            <a:ext cx="3094695" cy="14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interlocutrices </a:t>
            </a:r>
            <a:r>
              <a:rPr lang="fr-FR" b="1" u="sng" dirty="0"/>
              <a:t>siège</a:t>
            </a:r>
            <a:r>
              <a:rPr lang="fr-FR" dirty="0"/>
              <a:t> CSF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2" name="Picture 4" descr="Emilie De Andra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24" y="5624559"/>
            <a:ext cx="2236550" cy="223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ZoneTexte 5"/>
          <p:cNvSpPr txBox="1"/>
          <p:nvPr/>
        </p:nvSpPr>
        <p:spPr>
          <a:xfrm>
            <a:off x="5595581" y="2374712"/>
            <a:ext cx="81340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Elisabeth MARIOTTI</a:t>
            </a:r>
          </a:p>
          <a:p>
            <a:pPr fontAlgn="ctr"/>
            <a:r>
              <a:rPr lang="fr-FR" dirty="0"/>
              <a:t>mariotti@csf.asso.fr </a:t>
            </a:r>
          </a:p>
          <a:p>
            <a:pPr fontAlgn="ctr"/>
            <a:r>
              <a:rPr lang="fr-FR" dirty="0"/>
              <a:t>Responsable National Pôle Prescription</a:t>
            </a:r>
          </a:p>
          <a:p>
            <a:pPr fontAlgn="ctr"/>
            <a:r>
              <a:rPr lang="fr-FR" dirty="0">
                <a:hlinkClick r:id="rId4" tooltip="0687707012"/>
              </a:rPr>
              <a:t>+33 6 87 70 70 12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518476" y="5720688"/>
            <a:ext cx="81340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Emilie DE ANDRADE</a:t>
            </a:r>
          </a:p>
          <a:p>
            <a:pPr fontAlgn="ctr"/>
            <a:r>
              <a:rPr lang="fr-FR" dirty="0"/>
              <a:t>deandrade@csf.fr </a:t>
            </a:r>
          </a:p>
          <a:p>
            <a:pPr fontAlgn="ctr"/>
            <a:r>
              <a:rPr lang="fr-FR" dirty="0"/>
              <a:t>Animatrice National Pôle Prescription</a:t>
            </a:r>
          </a:p>
          <a:p>
            <a:pPr fontAlgn="ctr"/>
            <a:r>
              <a:rPr lang="fr-FR" u="sng" dirty="0">
                <a:solidFill>
                  <a:schemeClr val="accent1"/>
                </a:solidFill>
              </a:rPr>
              <a:t>+33 6 85 78 98 81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A45D6B-D262-4C0E-8E9E-32E54CB46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66" y="1628382"/>
            <a:ext cx="1981055" cy="246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14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/>
              <a:t>Happy End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Résultat de recherche d'images pour &quot;merci de votre atten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04" y="1877134"/>
            <a:ext cx="6832078" cy="683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591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91055" y="5375564"/>
            <a:ext cx="180109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5753"/>
          <a:stretch>
            <a:fillRect/>
          </a:stretch>
        </p:blipFill>
        <p:spPr>
          <a:xfrm>
            <a:off x="0" y="1494167"/>
            <a:ext cx="8747125" cy="6777038"/>
          </a:xfrm>
        </p:spPr>
      </p:pic>
      <p:sp>
        <p:nvSpPr>
          <p:cNvPr id="9" name="ZoneTexte 8"/>
          <p:cNvSpPr txBox="1"/>
          <p:nvPr/>
        </p:nvSpPr>
        <p:spPr>
          <a:xfrm>
            <a:off x="6899564" y="3530693"/>
            <a:ext cx="101553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4064" y="431469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>
            <a:lvl1pPr algn="ctr" defTabSz="1368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/>
                </a:solidFill>
              </a:rPr>
              <a:t>ORDRE DU JOUR</a:t>
            </a:r>
          </a:p>
        </p:txBody>
      </p:sp>
      <p:pic>
        <p:nvPicPr>
          <p:cNvPr id="21" name="Picture 2" descr="I:\Boite à outil\2. AIDE A LA PRESCRIPTION\KIT Agence Immo_Constructeurs\2-Outils RDV Prescripteurs (AI)\Logo-Groupe-CSF-CRESERFI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0" y="96982"/>
            <a:ext cx="1411347" cy="1997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3880" y="3604257"/>
            <a:ext cx="10292013" cy="40395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14186" y="3530693"/>
            <a:ext cx="10925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Contexte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Ce qui va changer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Les 4 situations 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3 vagues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Nos actions conjointes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Les outils à votre disposition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FAQ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1"/>
                </a:solidFill>
              </a:rPr>
              <a:t>Les conventions nationales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3" name="AutoShape 2" descr="Résultat de recherche d'images pour &quot;cheval de troie png&quot;">
            <a:extLst>
              <a:ext uri="{FF2B5EF4-FFF2-40B4-BE49-F238E27FC236}">
                <a16:creationId xmlns:a16="http://schemas.microsoft.com/office/drawing/2014/main" id="{C3275502-7468-43F9-BFE3-6876653BE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89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5412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19978"/>
            <a:ext cx="16856964" cy="884545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novethic.fr/fileadmin/remuneration-istock-PrettyVectors-jpeg.jpg">
            <a:extLst>
              <a:ext uri="{FF2B5EF4-FFF2-40B4-BE49-F238E27FC236}">
                <a16:creationId xmlns:a16="http://schemas.microsoft.com/office/drawing/2014/main" id="{1914306F-D1A0-4879-BE1F-F61C0A3B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2501965"/>
            <a:ext cx="7942074" cy="52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19937" y="1714235"/>
            <a:ext cx="0" cy="6856942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E5851068-3638-47EC-963B-863D24D71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26442"/>
          <a:stretch/>
        </p:blipFill>
        <p:spPr bwMode="auto">
          <a:xfrm>
            <a:off x="9456054" y="965051"/>
            <a:ext cx="7791415" cy="83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Résultat de recherche d'images pour &quot;cheval de troie png&quot;">
            <a:extLst>
              <a:ext uri="{FF2B5EF4-FFF2-40B4-BE49-F238E27FC236}">
                <a16:creationId xmlns:a16="http://schemas.microsoft.com/office/drawing/2014/main" id="{4824E86F-054B-40B6-9028-4890B9053E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89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cheval de troie png&quot;">
            <a:extLst>
              <a:ext uri="{FF2B5EF4-FFF2-40B4-BE49-F238E27FC236}">
                <a16:creationId xmlns:a16="http://schemas.microsoft.com/office/drawing/2014/main" id="{8670D704-B430-4BE9-A1E2-39E3E14A7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1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e recherche d'images pour &quot;cheval de troie png&quot;">
            <a:extLst>
              <a:ext uri="{FF2B5EF4-FFF2-40B4-BE49-F238E27FC236}">
                <a16:creationId xmlns:a16="http://schemas.microsoft.com/office/drawing/2014/main" id="{F3B6E068-3212-40D8-BAF6-1E1925A472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F0DE6BB-A76D-4C2D-ADDE-59C354E7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56" y="719976"/>
            <a:ext cx="8373195" cy="1280040"/>
          </a:xfrm>
        </p:spPr>
        <p:txBody>
          <a:bodyPr/>
          <a:lstStyle/>
          <a:p>
            <a:r>
              <a:rPr lang="fr-FR" b="1" u="sng" dirty="0"/>
              <a:t>Eléments de contexte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85E869-C744-404E-AAC3-3CB0316A9627}"/>
              </a:ext>
            </a:extLst>
          </p:cNvPr>
          <p:cNvSpPr txBox="1"/>
          <p:nvPr/>
        </p:nvSpPr>
        <p:spPr>
          <a:xfrm>
            <a:off x="9601200" y="7439570"/>
            <a:ext cx="264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Recherche de rentabilité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57754A-E345-4932-9F2B-B39F8C3F277F}"/>
              </a:ext>
            </a:extLst>
          </p:cNvPr>
          <p:cNvSpPr txBox="1"/>
          <p:nvPr/>
        </p:nvSpPr>
        <p:spPr>
          <a:xfrm>
            <a:off x="11998890" y="6673426"/>
            <a:ext cx="1689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Actualités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3B8CCB-CDD0-4313-8B2C-76C681A9B2D6}"/>
              </a:ext>
            </a:extLst>
          </p:cNvPr>
          <p:cNvSpPr txBox="1"/>
          <p:nvPr/>
        </p:nvSpPr>
        <p:spPr>
          <a:xfrm>
            <a:off x="9165991" y="5230121"/>
            <a:ext cx="264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Positionnement des banques </a:t>
            </a:r>
          </a:p>
        </p:txBody>
      </p:sp>
    </p:spTree>
    <p:extLst>
      <p:ext uri="{BB962C8B-B14F-4D97-AF65-F5344CB8AC3E}">
        <p14:creationId xmlns:p14="http://schemas.microsoft.com/office/powerpoint/2010/main" val="316156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61931A-69A9-4305-92C5-7C533C66FBFC}"/>
              </a:ext>
            </a:extLst>
          </p:cNvPr>
          <p:cNvSpPr/>
          <p:nvPr/>
        </p:nvSpPr>
        <p:spPr>
          <a:xfrm>
            <a:off x="9144000" y="3061855"/>
            <a:ext cx="7966868" cy="313112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C7D817-1269-4BCB-BDE2-21129AB9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va changer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B56BF-E250-417E-963E-80993622D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88FC6-737A-4B94-A922-23FAA05669ED}"/>
              </a:ext>
            </a:extLst>
          </p:cNvPr>
          <p:cNvSpPr/>
          <p:nvPr/>
        </p:nvSpPr>
        <p:spPr>
          <a:xfrm>
            <a:off x="9310506" y="3690064"/>
            <a:ext cx="7633855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taux de rémunération s’élève à 50% de la commission versée à </a:t>
            </a:r>
            <a:r>
              <a:rPr lang="fr-FR" sz="2800" b="1" cap="small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Créserfi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le prêteur, dans la limite de 0,25 % du montant du capital emprunté. Le montant de la commission versée sera plafonné à 1 000,00 euros par opération financée.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5D6C2-8841-48EE-8187-09212FACA0BA}"/>
              </a:ext>
            </a:extLst>
          </p:cNvPr>
          <p:cNvSpPr/>
          <p:nvPr/>
        </p:nvSpPr>
        <p:spPr>
          <a:xfrm>
            <a:off x="493227" y="3690064"/>
            <a:ext cx="7481455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taux de rémunération s’élève à 0,50% du montant du capital emprunté limité à un plafond de 1 000,00 euros par opération financée.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635DD-4887-4A7C-9598-71D2AE94BD7F}"/>
              </a:ext>
            </a:extLst>
          </p:cNvPr>
          <p:cNvSpPr/>
          <p:nvPr/>
        </p:nvSpPr>
        <p:spPr>
          <a:xfrm>
            <a:off x="304800" y="3061854"/>
            <a:ext cx="8312727" cy="31311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2531C5-F378-4526-A82F-833A89913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1958246"/>
            <a:ext cx="1731818" cy="17318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526647-F3C5-4F5F-822C-B74C79555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234" y="1251664"/>
            <a:ext cx="2438400" cy="2438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E8A83A-1C55-433D-83E2-69E66269377F}"/>
              </a:ext>
            </a:extLst>
          </p:cNvPr>
          <p:cNvSpPr/>
          <p:nvPr/>
        </p:nvSpPr>
        <p:spPr>
          <a:xfrm>
            <a:off x="5417127" y="6821192"/>
            <a:ext cx="7453746" cy="1510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Sont concernés tous les Prescripteurs déjà signataires d’une convention ou qui souhaitent signer une convention rémunérée</a:t>
            </a:r>
          </a:p>
        </p:txBody>
      </p:sp>
    </p:spTree>
    <p:extLst>
      <p:ext uri="{BB962C8B-B14F-4D97-AF65-F5344CB8AC3E}">
        <p14:creationId xmlns:p14="http://schemas.microsoft.com/office/powerpoint/2010/main" val="300789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111E791-8F4B-4530-A6EC-8BD8D5117D36}"/>
              </a:ext>
            </a:extLst>
          </p:cNvPr>
          <p:cNvSpPr/>
          <p:nvPr/>
        </p:nvSpPr>
        <p:spPr>
          <a:xfrm>
            <a:off x="8260086" y="4908479"/>
            <a:ext cx="3829391" cy="4174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30FD7-BFCE-4A10-9C3C-B4CCBCABA7D3}"/>
              </a:ext>
            </a:extLst>
          </p:cNvPr>
          <p:cNvSpPr/>
          <p:nvPr/>
        </p:nvSpPr>
        <p:spPr>
          <a:xfrm>
            <a:off x="4347565" y="4904944"/>
            <a:ext cx="3829391" cy="4174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537F5-4D01-4A64-AF91-0906E79382CE}"/>
              </a:ext>
            </a:extLst>
          </p:cNvPr>
          <p:cNvSpPr/>
          <p:nvPr/>
        </p:nvSpPr>
        <p:spPr>
          <a:xfrm>
            <a:off x="351914" y="4904944"/>
            <a:ext cx="3829391" cy="4174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B0849B-234E-4055-96ED-71264C09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SITUATIONS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FC036-BA58-474F-A438-A3694B9E9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CCB478-3962-4E5D-A5BE-844E90F8FDDB}"/>
              </a:ext>
            </a:extLst>
          </p:cNvPr>
          <p:cNvSpPr/>
          <p:nvPr/>
        </p:nvSpPr>
        <p:spPr>
          <a:xfrm>
            <a:off x="4347565" y="1926254"/>
            <a:ext cx="3829391" cy="1496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DÉJÀ PARTENAIRES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6FD1E-148F-48FA-9181-DD42448D37E5}"/>
              </a:ext>
            </a:extLst>
          </p:cNvPr>
          <p:cNvSpPr/>
          <p:nvPr/>
        </p:nvSpPr>
        <p:spPr>
          <a:xfrm>
            <a:off x="351914" y="3965034"/>
            <a:ext cx="3829391" cy="845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PROPOSITION ACCEPTEE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D7601-B217-4CCA-9C8B-DCF2AE167942}"/>
              </a:ext>
            </a:extLst>
          </p:cNvPr>
          <p:cNvSpPr/>
          <p:nvPr/>
        </p:nvSpPr>
        <p:spPr>
          <a:xfrm>
            <a:off x="4347565" y="3965034"/>
            <a:ext cx="3829391" cy="8451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PROPOSITION REFUSEE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A999B-9581-4B34-AD90-A87C86B2671E}"/>
              </a:ext>
            </a:extLst>
          </p:cNvPr>
          <p:cNvSpPr/>
          <p:nvPr/>
        </p:nvSpPr>
        <p:spPr>
          <a:xfrm>
            <a:off x="13869865" y="2023027"/>
            <a:ext cx="3829391" cy="1496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PARTENAIRES EN COURS OU A VENIR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3D1C8-B682-4E92-8AF9-29055FB2147B}"/>
              </a:ext>
            </a:extLst>
          </p:cNvPr>
          <p:cNvSpPr/>
          <p:nvPr/>
        </p:nvSpPr>
        <p:spPr>
          <a:xfrm>
            <a:off x="13869864" y="3913963"/>
            <a:ext cx="3829391" cy="845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SIGNATURE DE LA NOUVELLE CONVENTION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0E35D1-4EE2-4010-94C1-5045E65A6ED2}"/>
              </a:ext>
            </a:extLst>
          </p:cNvPr>
          <p:cNvSpPr txBox="1"/>
          <p:nvPr/>
        </p:nvSpPr>
        <p:spPr>
          <a:xfrm>
            <a:off x="354682" y="4904944"/>
            <a:ext cx="3829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SIGNATURE D’UNE NOUVELLE CONVENTION ELECTRONIQUE </a:t>
            </a:r>
          </a:p>
          <a:p>
            <a:pPr algn="ctr"/>
            <a:r>
              <a:rPr lang="fr-FR" dirty="0"/>
              <a:t>AVENANT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AABC1D2-27A0-4F6A-9DFE-0D12AB7E4E69}"/>
              </a:ext>
            </a:extLst>
          </p:cNvPr>
          <p:cNvCxnSpPr/>
          <p:nvPr/>
        </p:nvCxnSpPr>
        <p:spPr>
          <a:xfrm>
            <a:off x="1546173" y="6368324"/>
            <a:ext cx="144087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685FC10-1CB5-498C-A8A8-D503F22CCA4B}"/>
              </a:ext>
            </a:extLst>
          </p:cNvPr>
          <p:cNvSpPr txBox="1"/>
          <p:nvPr/>
        </p:nvSpPr>
        <p:spPr>
          <a:xfrm>
            <a:off x="382391" y="6746792"/>
            <a:ext cx="38293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TOUS PROJETS INSTRUITS A PARTIR DU 1</a:t>
            </a:r>
            <a:r>
              <a:rPr lang="fr-FR" baseline="30000" dirty="0"/>
              <a:t>er</a:t>
            </a:r>
            <a:r>
              <a:rPr lang="fr-FR" dirty="0"/>
              <a:t> JUIN BENEFICIERA DE LA NOUVELLE REMUNERATION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3B4B896-B200-4313-8700-0627819B426F}"/>
              </a:ext>
            </a:extLst>
          </p:cNvPr>
          <p:cNvSpPr txBox="1"/>
          <p:nvPr/>
        </p:nvSpPr>
        <p:spPr>
          <a:xfrm>
            <a:off x="4233942" y="5013586"/>
            <a:ext cx="382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ENVOI D’UN COURRIER DE DENONCIATION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39213-AA67-4EEF-8AB9-25FD86CC2259}"/>
              </a:ext>
            </a:extLst>
          </p:cNvPr>
          <p:cNvSpPr/>
          <p:nvPr/>
        </p:nvSpPr>
        <p:spPr>
          <a:xfrm>
            <a:off x="8260087" y="3965034"/>
            <a:ext cx="3829391" cy="845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PAS DE REPONSE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2396DC-21C2-462E-A358-ABBE630CB015}"/>
              </a:ext>
            </a:extLst>
          </p:cNvPr>
          <p:cNvSpPr txBox="1"/>
          <p:nvPr/>
        </p:nvSpPr>
        <p:spPr>
          <a:xfrm>
            <a:off x="8260085" y="4935323"/>
            <a:ext cx="38293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APRES 2 RELANCES ENVOI D’UN COURRIER DE DENONCIATION. L’ANCIENNE CONVENTION DEVIENT CADUQUE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86F8A73-E8FC-42D6-803B-8246E6B47CA7}"/>
              </a:ext>
            </a:extLst>
          </p:cNvPr>
          <p:cNvGrpSpPr/>
          <p:nvPr/>
        </p:nvGrpSpPr>
        <p:grpSpPr>
          <a:xfrm>
            <a:off x="4899016" y="9117498"/>
            <a:ext cx="3164317" cy="1040589"/>
            <a:chOff x="2831877" y="9167282"/>
            <a:chExt cx="3164317" cy="1040589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CF4FF61-0BB7-4EE0-9BA3-A0CA0E03099C}"/>
                </a:ext>
              </a:extLst>
            </p:cNvPr>
            <p:cNvSpPr/>
            <p:nvPr/>
          </p:nvSpPr>
          <p:spPr>
            <a:xfrm>
              <a:off x="2831877" y="9167282"/>
              <a:ext cx="2970409" cy="10405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dirty="0"/>
                <a:t>Détails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01BB63D-3677-4081-8E0E-22F84A3A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77" y="9446954"/>
              <a:ext cx="666917" cy="66691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7B5B2-212C-4AE0-A906-95B354D30559}"/>
              </a:ext>
            </a:extLst>
          </p:cNvPr>
          <p:cNvSpPr/>
          <p:nvPr/>
        </p:nvSpPr>
        <p:spPr>
          <a:xfrm>
            <a:off x="13869863" y="4904944"/>
            <a:ext cx="3829391" cy="4174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</a:rPr>
              <a:t>Toutes les signatures seront électroniques</a:t>
            </a:r>
          </a:p>
        </p:txBody>
      </p:sp>
    </p:spTree>
    <p:extLst>
      <p:ext uri="{BB962C8B-B14F-4D97-AF65-F5344CB8AC3E}">
        <p14:creationId xmlns:p14="http://schemas.microsoft.com/office/powerpoint/2010/main" val="327859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D99C0-B745-434C-9EFD-27E1765F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VAGUES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0B73D9-22A0-4DBF-9586-A70441262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4135E0-455F-4943-AB7A-C0DAC32E0285}"/>
              </a:ext>
            </a:extLst>
          </p:cNvPr>
          <p:cNvSpPr txBox="1"/>
          <p:nvPr/>
        </p:nvSpPr>
        <p:spPr>
          <a:xfrm>
            <a:off x="13094829" y="347145"/>
            <a:ext cx="264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008000"/>
                </a:highlight>
              </a:rPr>
              <a:t>Tableau Excel à compléter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5826D19-D569-49D8-AA67-6ABC3364611E}"/>
              </a:ext>
            </a:extLst>
          </p:cNvPr>
          <p:cNvGrpSpPr/>
          <p:nvPr/>
        </p:nvGrpSpPr>
        <p:grpSpPr>
          <a:xfrm>
            <a:off x="1506013" y="1944838"/>
            <a:ext cx="2943574" cy="1865550"/>
            <a:chOff x="1908167" y="1780937"/>
            <a:chExt cx="2943574" cy="1865550"/>
          </a:xfrm>
        </p:grpSpPr>
        <p:sp>
          <p:nvSpPr>
            <p:cNvPr id="6" name="Larme 5">
              <a:extLst>
                <a:ext uri="{FF2B5EF4-FFF2-40B4-BE49-F238E27FC236}">
                  <a16:creationId xmlns:a16="http://schemas.microsoft.com/office/drawing/2014/main" id="{54293C31-32B2-4EE0-917F-449B0FD16414}"/>
                </a:ext>
              </a:extLst>
            </p:cNvPr>
            <p:cNvSpPr/>
            <p:nvPr/>
          </p:nvSpPr>
          <p:spPr>
            <a:xfrm>
              <a:off x="4233157" y="1780937"/>
              <a:ext cx="605840" cy="621386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2800" b="1" dirty="0"/>
                <a:t>1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1DC55B4-4CB1-44D9-BDF3-F3AF884E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167" y="1892161"/>
              <a:ext cx="2943574" cy="1754326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CDA0658-AC28-483F-9502-53C501D4A7C6}"/>
              </a:ext>
            </a:extLst>
          </p:cNvPr>
          <p:cNvGrpSpPr/>
          <p:nvPr/>
        </p:nvGrpSpPr>
        <p:grpSpPr>
          <a:xfrm>
            <a:off x="295866" y="3879617"/>
            <a:ext cx="17105443" cy="1352682"/>
            <a:chOff x="314068" y="4118666"/>
            <a:chExt cx="17239641" cy="1352682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C8CB4A0-DA37-4CCC-B202-AABAF20BB25E}"/>
                </a:ext>
              </a:extLst>
            </p:cNvPr>
            <p:cNvGrpSpPr/>
            <p:nvPr/>
          </p:nvGrpSpPr>
          <p:grpSpPr>
            <a:xfrm>
              <a:off x="1333502" y="4118666"/>
              <a:ext cx="16220207" cy="1352682"/>
              <a:chOff x="1458193" y="4119863"/>
              <a:chExt cx="16220207" cy="135268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C1169F-52A5-4096-B076-B06CC3EDAE94}"/>
                  </a:ext>
                </a:extLst>
              </p:cNvPr>
              <p:cNvSpPr/>
              <p:nvPr/>
            </p:nvSpPr>
            <p:spPr>
              <a:xfrm>
                <a:off x="1458193" y="4447309"/>
                <a:ext cx="15084134" cy="6953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fr-FR"/>
              </a:p>
            </p:txBody>
          </p:sp>
          <p:sp>
            <p:nvSpPr>
              <p:cNvPr id="20" name="Flèche : droite 19">
                <a:extLst>
                  <a:ext uri="{FF2B5EF4-FFF2-40B4-BE49-F238E27FC236}">
                    <a16:creationId xmlns:a16="http://schemas.microsoft.com/office/drawing/2014/main" id="{9261DE4A-7B58-42B2-AAE4-E8BD606886F0}"/>
                  </a:ext>
                </a:extLst>
              </p:cNvPr>
              <p:cNvSpPr/>
              <p:nvPr/>
            </p:nvSpPr>
            <p:spPr>
              <a:xfrm>
                <a:off x="16333552" y="4119863"/>
                <a:ext cx="1344848" cy="1352682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fr-FR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DB892B-F2EE-4CE7-96E1-7FEC31E89D6F}"/>
                </a:ext>
              </a:extLst>
            </p:cNvPr>
            <p:cNvSpPr/>
            <p:nvPr/>
          </p:nvSpPr>
          <p:spPr>
            <a:xfrm>
              <a:off x="314068" y="4447309"/>
              <a:ext cx="5282728" cy="695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90FF21-4122-46A8-8C9A-A8301BDB0D02}"/>
                </a:ext>
              </a:extLst>
            </p:cNvPr>
            <p:cNvSpPr/>
            <p:nvPr/>
          </p:nvSpPr>
          <p:spPr>
            <a:xfrm>
              <a:off x="5657029" y="4447309"/>
              <a:ext cx="5662981" cy="6953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DE1936-990E-49C9-8B10-706F7ECAF2CC}"/>
                </a:ext>
              </a:extLst>
            </p:cNvPr>
            <p:cNvSpPr/>
            <p:nvPr/>
          </p:nvSpPr>
          <p:spPr>
            <a:xfrm>
              <a:off x="11199797" y="4447309"/>
              <a:ext cx="5563079" cy="6953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fr-FR"/>
            </a:p>
          </p:txBody>
        </p:sp>
      </p:grpSp>
      <p:sp>
        <p:nvSpPr>
          <p:cNvPr id="33" name="Larme 32">
            <a:extLst>
              <a:ext uri="{FF2B5EF4-FFF2-40B4-BE49-F238E27FC236}">
                <a16:creationId xmlns:a16="http://schemas.microsoft.com/office/drawing/2014/main" id="{4F064B05-854E-4FFC-B119-5B56CECF7F1F}"/>
              </a:ext>
            </a:extLst>
          </p:cNvPr>
          <p:cNvSpPr/>
          <p:nvPr/>
        </p:nvSpPr>
        <p:spPr>
          <a:xfrm>
            <a:off x="9405665" y="2014067"/>
            <a:ext cx="605840" cy="62138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2800" b="1" dirty="0"/>
              <a:t>2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A6CE4B9-979B-47EC-AC97-BACC3737C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75" y="2125291"/>
            <a:ext cx="2943574" cy="1754326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DB0BF669-EF58-477C-89DB-FA7213DAF8AD}"/>
              </a:ext>
            </a:extLst>
          </p:cNvPr>
          <p:cNvGrpSpPr/>
          <p:nvPr/>
        </p:nvGrpSpPr>
        <p:grpSpPr>
          <a:xfrm>
            <a:off x="12539366" y="2102436"/>
            <a:ext cx="2943574" cy="1865550"/>
            <a:chOff x="1908167" y="1780937"/>
            <a:chExt cx="2943574" cy="1865550"/>
          </a:xfrm>
        </p:grpSpPr>
        <p:sp>
          <p:nvSpPr>
            <p:cNvPr id="38" name="Larme 37">
              <a:extLst>
                <a:ext uri="{FF2B5EF4-FFF2-40B4-BE49-F238E27FC236}">
                  <a16:creationId xmlns:a16="http://schemas.microsoft.com/office/drawing/2014/main" id="{009D883E-14B7-4A3E-87A9-E634DA1976C4}"/>
                </a:ext>
              </a:extLst>
            </p:cNvPr>
            <p:cNvSpPr/>
            <p:nvPr/>
          </p:nvSpPr>
          <p:spPr>
            <a:xfrm>
              <a:off x="4233157" y="1780937"/>
              <a:ext cx="605840" cy="62138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2800" b="1" dirty="0"/>
                <a:t>3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5725197-C072-4DC0-8C55-0A7CBA352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167" y="1892161"/>
              <a:ext cx="2943574" cy="1754326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46D7CF3-9141-4897-81DE-E6579DBEA683}"/>
              </a:ext>
            </a:extLst>
          </p:cNvPr>
          <p:cNvSpPr txBox="1"/>
          <p:nvPr/>
        </p:nvSpPr>
        <p:spPr>
          <a:xfrm>
            <a:off x="803564" y="4238068"/>
            <a:ext cx="428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615505-5AD6-4777-AB9D-2EF5D16F1654}"/>
              </a:ext>
            </a:extLst>
          </p:cNvPr>
          <p:cNvSpPr txBox="1"/>
          <p:nvPr/>
        </p:nvSpPr>
        <p:spPr>
          <a:xfrm>
            <a:off x="6213285" y="4259522"/>
            <a:ext cx="428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AVRIL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0A9D2DD-A1E1-4353-B4C1-1569369B7B08}"/>
              </a:ext>
            </a:extLst>
          </p:cNvPr>
          <p:cNvSpPr txBox="1"/>
          <p:nvPr/>
        </p:nvSpPr>
        <p:spPr>
          <a:xfrm>
            <a:off x="11870626" y="4266213"/>
            <a:ext cx="428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MAI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1E5895-1FD6-4D28-AB2E-92916930BA32}"/>
              </a:ext>
            </a:extLst>
          </p:cNvPr>
          <p:cNvSpPr/>
          <p:nvPr/>
        </p:nvSpPr>
        <p:spPr>
          <a:xfrm>
            <a:off x="295865" y="5029198"/>
            <a:ext cx="5241606" cy="4253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Les partenaires « actifs »</a:t>
            </a:r>
          </a:p>
          <a:p>
            <a:pPr algn="ctr"/>
            <a:r>
              <a:rPr kumimoji="1" lang="fr-FR" dirty="0"/>
              <a:t>Plus de 10 contacts transmis sur 2020</a:t>
            </a:r>
          </a:p>
          <a:p>
            <a:pPr algn="ctr"/>
            <a:r>
              <a:rPr kumimoji="1" lang="fr-FR" b="1" u="sng" dirty="0"/>
              <a:t>PRIORITAIRES</a:t>
            </a:r>
          </a:p>
          <a:p>
            <a:pPr algn="ctr"/>
            <a:endParaRPr kumimoji="1" lang="fr-FR" b="1" u="sng" dirty="0"/>
          </a:p>
          <a:p>
            <a:pPr algn="ctr"/>
            <a:r>
              <a:rPr kumimoji="1" lang="fr-FR" b="1" u="sng" dirty="0"/>
              <a:t>Rendez-vous physique/ </a:t>
            </a:r>
            <a:r>
              <a:rPr kumimoji="1" lang="fr-FR" b="1" u="sng" dirty="0" err="1"/>
              <a:t>visio</a:t>
            </a:r>
            <a:endParaRPr kumimoji="1" lang="fr-FR" b="1" u="sng" dirty="0"/>
          </a:p>
          <a:p>
            <a:pPr algn="ctr"/>
            <a:r>
              <a:rPr kumimoji="1" lang="fr-FR" b="1" u="sng" dirty="0"/>
              <a:t>indispensable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94A286-D2F4-4117-AE72-C5CE1331A20F}"/>
              </a:ext>
            </a:extLst>
          </p:cNvPr>
          <p:cNvSpPr/>
          <p:nvPr/>
        </p:nvSpPr>
        <p:spPr>
          <a:xfrm>
            <a:off x="5604532" y="5029198"/>
            <a:ext cx="5442865" cy="4253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Les partenaires « semi-actifs »</a:t>
            </a:r>
          </a:p>
          <a:p>
            <a:pPr algn="ctr"/>
            <a:r>
              <a:rPr kumimoji="1" lang="fr-FR" dirty="0"/>
              <a:t>Entre 1 et 10 contacts transmis sur 2020</a:t>
            </a:r>
          </a:p>
          <a:p>
            <a:pPr algn="ctr"/>
            <a:endParaRPr kumimoji="1" lang="fr-FR" b="1" u="sng" dirty="0"/>
          </a:p>
          <a:p>
            <a:pPr algn="ctr"/>
            <a:r>
              <a:rPr kumimoji="1" lang="fr-FR" b="1" u="sng" dirty="0"/>
              <a:t>Rendez-vous physique/ </a:t>
            </a:r>
            <a:r>
              <a:rPr kumimoji="1" lang="fr-FR" b="1" u="sng" dirty="0" err="1"/>
              <a:t>visio</a:t>
            </a:r>
            <a:endParaRPr kumimoji="1" lang="fr-FR" b="1" u="sng" dirty="0"/>
          </a:p>
          <a:p>
            <a:pPr algn="ctr"/>
            <a:r>
              <a:rPr kumimoji="1" lang="fr-FR" b="1" u="sng" dirty="0"/>
              <a:t>Ou</a:t>
            </a:r>
          </a:p>
          <a:p>
            <a:pPr algn="ctr"/>
            <a:r>
              <a:rPr kumimoji="1" lang="fr-FR" b="1" u="sng" dirty="0"/>
              <a:t>Appel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47B417-89F9-4C27-BAD9-7850FC3209DE}"/>
              </a:ext>
            </a:extLst>
          </p:cNvPr>
          <p:cNvSpPr/>
          <p:nvPr/>
        </p:nvSpPr>
        <p:spPr>
          <a:xfrm>
            <a:off x="11107503" y="5029198"/>
            <a:ext cx="5442865" cy="4253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Les partenaires « inactifs »</a:t>
            </a:r>
          </a:p>
          <a:p>
            <a:pPr algn="ctr"/>
            <a:r>
              <a:rPr kumimoji="1" lang="fr-FR" dirty="0"/>
              <a:t>Aucun contact transmis sur 2020</a:t>
            </a:r>
          </a:p>
          <a:p>
            <a:pPr algn="ctr"/>
            <a:endParaRPr kumimoji="1" lang="fr-FR" b="1" u="sng" dirty="0"/>
          </a:p>
          <a:p>
            <a:pPr algn="ctr"/>
            <a:r>
              <a:rPr kumimoji="1" lang="fr-FR" b="1" u="sng" dirty="0"/>
              <a:t>A minima un courrier/ courriel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1D0BFEA-D31B-4137-992C-2C89EF452EB7}"/>
              </a:ext>
            </a:extLst>
          </p:cNvPr>
          <p:cNvSpPr txBox="1"/>
          <p:nvPr/>
        </p:nvSpPr>
        <p:spPr>
          <a:xfrm>
            <a:off x="16445346" y="2847303"/>
            <a:ext cx="184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3"/>
                </a:solidFill>
              </a:rPr>
              <a:t>DEADLINE</a:t>
            </a:r>
          </a:p>
          <a:p>
            <a:pPr algn="ctr"/>
            <a:r>
              <a:rPr lang="fr-FR" b="1" u="sng" dirty="0">
                <a:solidFill>
                  <a:schemeClr val="accent3"/>
                </a:solidFill>
              </a:rPr>
              <a:t>1</a:t>
            </a:r>
            <a:r>
              <a:rPr lang="fr-FR" b="1" u="sng" baseline="30000" dirty="0">
                <a:solidFill>
                  <a:schemeClr val="accent3"/>
                </a:solidFill>
              </a:rPr>
              <a:t>er</a:t>
            </a:r>
            <a:r>
              <a:rPr lang="fr-FR" b="1" u="sng" dirty="0">
                <a:solidFill>
                  <a:schemeClr val="accent3"/>
                </a:solidFill>
              </a:rPr>
              <a:t> JUIN</a:t>
            </a:r>
          </a:p>
        </p:txBody>
      </p:sp>
      <p:pic>
        <p:nvPicPr>
          <p:cNvPr id="27" name="Picture 2" descr="Excel 365 - Dernière version 2021 - Téléchargement gratuit &amp; Avis">
            <a:extLst>
              <a:ext uri="{FF2B5EF4-FFF2-40B4-BE49-F238E27FC236}">
                <a16:creationId xmlns:a16="http://schemas.microsoft.com/office/drawing/2014/main" id="{D39DA789-9BCA-469A-825B-3286BEDC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316" y="94624"/>
            <a:ext cx="1748632" cy="15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5D679-CD2F-4D5D-A521-62D89C96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ACTIONS CONJOINTES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45334B-F561-419D-A645-4D8855A78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FAD28BA-F646-408F-8517-9E8EB8130F54}"/>
              </a:ext>
            </a:extLst>
          </p:cNvPr>
          <p:cNvSpPr txBox="1"/>
          <p:nvPr/>
        </p:nvSpPr>
        <p:spPr>
          <a:xfrm>
            <a:off x="9740194" y="9752405"/>
            <a:ext cx="716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/>
              <a:t>Source : l’USH dans « favoriser l’accession sociale sécurisée avec le PSLA »</a:t>
            </a:r>
          </a:p>
        </p:txBody>
      </p:sp>
      <p:sp>
        <p:nvSpPr>
          <p:cNvPr id="6" name="AutoShape 2" descr="Résultat de recherche d'images pour &quot;cheval de troie png&quot;">
            <a:extLst>
              <a:ext uri="{FF2B5EF4-FFF2-40B4-BE49-F238E27FC236}">
                <a16:creationId xmlns:a16="http://schemas.microsoft.com/office/drawing/2014/main" id="{0963D808-7093-4038-82A4-12DE8E4239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89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027AAD7-0EAD-4D5D-B9FE-5E06F56B5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40614"/>
              </p:ext>
            </p:extLst>
          </p:nvPr>
        </p:nvGraphicFramePr>
        <p:xfrm>
          <a:off x="0" y="1780402"/>
          <a:ext cx="18287643" cy="870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952">
                  <a:extLst>
                    <a:ext uri="{9D8B030D-6E8A-4147-A177-3AD203B41FA5}">
                      <a16:colId xmlns:a16="http://schemas.microsoft.com/office/drawing/2014/main" val="3159513258"/>
                    </a:ext>
                  </a:extLst>
                </a:gridCol>
                <a:gridCol w="2650897">
                  <a:extLst>
                    <a:ext uri="{9D8B030D-6E8A-4147-A177-3AD203B41FA5}">
                      <a16:colId xmlns:a16="http://schemas.microsoft.com/office/drawing/2014/main" val="848494824"/>
                    </a:ext>
                  </a:extLst>
                </a:gridCol>
                <a:gridCol w="4418438">
                  <a:extLst>
                    <a:ext uri="{9D8B030D-6E8A-4147-A177-3AD203B41FA5}">
                      <a16:colId xmlns:a16="http://schemas.microsoft.com/office/drawing/2014/main" val="1970646619"/>
                    </a:ext>
                  </a:extLst>
                </a:gridCol>
                <a:gridCol w="4214678">
                  <a:extLst>
                    <a:ext uri="{9D8B030D-6E8A-4147-A177-3AD203B41FA5}">
                      <a16:colId xmlns:a16="http://schemas.microsoft.com/office/drawing/2014/main" val="2976652680"/>
                    </a:ext>
                  </a:extLst>
                </a:gridCol>
                <a:gridCol w="4214678">
                  <a:extLst>
                    <a:ext uri="{9D8B030D-6E8A-4147-A177-3AD203B41FA5}">
                      <a16:colId xmlns:a16="http://schemas.microsoft.com/office/drawing/2014/main" val="3053923885"/>
                    </a:ext>
                  </a:extLst>
                </a:gridCol>
              </a:tblGrid>
              <a:tr h="4810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JURIDIQUE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Prescripteur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17001"/>
                  </a:ext>
                </a:extLst>
              </a:tr>
              <a:tr h="2324607">
                <a:tc>
                  <a:txBody>
                    <a:bodyPr/>
                    <a:lstStyle/>
                    <a:p>
                      <a:r>
                        <a:rPr lang="fr-FR" dirty="0"/>
                        <a:t>ETAPE 1 </a:t>
                      </a:r>
                    </a:p>
                    <a:p>
                      <a:r>
                        <a:rPr lang="fr-FR" dirty="0"/>
                        <a:t>INFORMATION DU PRESCRIPTEUR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DPP envoi aux D.A concernés  le lien  du fichier de suivi EXCEL contenant la liste des prescripteurs recensés pour chaque vague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Attend le retour de la  DPP et des D.A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682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Dès réception du mail de la DPP</a:t>
                      </a:r>
                    </a:p>
                    <a:p>
                      <a:pPr marL="0" marR="0" lvl="0" indent="0" algn="l" defTabSz="13682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1/ Le D.A prend attache avec son Prescripteur et lui explique ce changement de rémunération </a:t>
                      </a:r>
                    </a:p>
                    <a:p>
                      <a:pPr marL="0" marR="0" lvl="0" indent="0" algn="l" defTabSz="13682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2/ Le D.A récupère </a:t>
                      </a:r>
                      <a:r>
                        <a:rPr lang="fr-FR" sz="2000" b="1" u="sng" dirty="0">
                          <a:solidFill>
                            <a:schemeClr val="accent3"/>
                          </a:solidFill>
                        </a:rPr>
                        <a:t>NOM + PRENOM + TEL MOBILE + EMAIL du signataire </a:t>
                      </a:r>
                      <a:r>
                        <a:rPr lang="fr-FR" sz="2000" dirty="0"/>
                        <a:t>et </a:t>
                      </a:r>
                      <a:r>
                        <a:rPr lang="fr-FR" sz="2000" b="1" dirty="0"/>
                        <a:t>complète le tableau EXCEL </a:t>
                      </a:r>
                    </a:p>
                    <a:p>
                      <a:pPr marL="0" marR="0" lvl="0" indent="0" algn="l" defTabSz="13682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3/ Le D.A s’assure du suivi et n’hésites pas à relancer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1/ Le Prescripteur Accepte et  envoie ses coordonnées au D.A pour la signature électronique de la nouvelle convention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90938"/>
                  </a:ext>
                </a:extLst>
              </a:tr>
              <a:tr h="1509245">
                <a:tc>
                  <a:txBody>
                    <a:bodyPr/>
                    <a:lstStyle/>
                    <a:p>
                      <a:r>
                        <a:rPr lang="fr-FR" dirty="0"/>
                        <a:t>ETAPE 2 </a:t>
                      </a:r>
                    </a:p>
                    <a:p>
                      <a:r>
                        <a:rPr lang="fr-FR" dirty="0"/>
                        <a:t>VALIDATION OU DENONCIATION DU  PRESCRIPTEUR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 fois le fichier complété, la DPP partage le contenu avec le juridique  et les D.A et s’assure du bon déroulement de ce changement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 Si  OK pour la nouvelle convention :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juridique envoi un sms et email pour la signature électronique au Prescripteur concerné. </a:t>
                      </a:r>
                    </a:p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 Le Prescripteur souhaite une résiliation,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juridique dénonce la convention directement au prescripteur</a:t>
                      </a:r>
                    </a:p>
                    <a:p>
                      <a:pPr algn="ctr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3/Le juridique complète la progression des signatures ou dénonciation</a:t>
                      </a:r>
                    </a:p>
                    <a:p>
                      <a:pPr algn="ctr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Dès réception de l’e-mail, et le code  SMS, le Prescripteur signe en ligne par retour.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500229"/>
                  </a:ext>
                </a:extLst>
              </a:tr>
              <a:tr h="1661738">
                <a:tc>
                  <a:txBody>
                    <a:bodyPr/>
                    <a:lstStyle/>
                    <a:p>
                      <a:r>
                        <a:rPr lang="fr-FR" dirty="0"/>
                        <a:t>ETAPE 3</a:t>
                      </a:r>
                    </a:p>
                    <a:p>
                      <a:r>
                        <a:rPr lang="fr-FR" dirty="0"/>
                        <a:t>SIGNATURE ET SUIVI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DPP vous tiendra informés dès la fin de chaque vague et vous relancera si nécessaire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juridique précisera les projets clôturés dans le tableau EXCEL pour suivi</a:t>
                      </a:r>
                    </a:p>
                    <a:p>
                      <a:pPr algn="ctr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D.A s’assure que son Prescripteurs respectent bien le délai de signature et le relance si nécessaire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Prescripteur bénéficie d’un Délai de </a:t>
                      </a:r>
                      <a:r>
                        <a:rPr lang="fr-FR" sz="20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jours pour signer la nouvelle convention. Passé ce délai une dénonciation sera envoyée.  l’ancienne convention deviendra caduque.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59957"/>
                  </a:ext>
                </a:extLst>
              </a:tr>
            </a:tbl>
          </a:graphicData>
        </a:graphic>
      </p:graphicFrame>
      <p:pic>
        <p:nvPicPr>
          <p:cNvPr id="8" name="Picture 2" descr="Excel 365 - Dernière version 2021 - Téléchargement gratuit &amp; Avis">
            <a:extLst>
              <a:ext uri="{FF2B5EF4-FFF2-40B4-BE49-F238E27FC236}">
                <a16:creationId xmlns:a16="http://schemas.microsoft.com/office/drawing/2014/main" id="{FA341BF9-4681-4C90-BC94-C90293D0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932" y="161331"/>
            <a:ext cx="1748632" cy="15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C0E2C6-D995-48EE-8E7F-AC067BA46C10}"/>
              </a:ext>
            </a:extLst>
          </p:cNvPr>
          <p:cNvSpPr txBox="1"/>
          <p:nvPr/>
        </p:nvSpPr>
        <p:spPr>
          <a:xfrm>
            <a:off x="13462362" y="343448"/>
            <a:ext cx="264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008000"/>
                </a:highlight>
              </a:rPr>
              <a:t>Tableau Excel à compléter</a:t>
            </a:r>
          </a:p>
        </p:txBody>
      </p:sp>
    </p:spTree>
    <p:extLst>
      <p:ext uri="{BB962C8B-B14F-4D97-AF65-F5344CB8AC3E}">
        <p14:creationId xmlns:p14="http://schemas.microsoft.com/office/powerpoint/2010/main" val="100862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D4F42A-7B69-45CC-8654-5D71BDD3EA38}"/>
              </a:ext>
            </a:extLst>
          </p:cNvPr>
          <p:cNvSpPr/>
          <p:nvPr/>
        </p:nvSpPr>
        <p:spPr>
          <a:xfrm>
            <a:off x="1218997" y="3464685"/>
            <a:ext cx="5138159" cy="78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NOUVELLE CONVENTION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F03BA6-B2BF-4827-993D-D3E331B5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à votre disposition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46C3F7-082F-4363-89C4-AB91E247F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109568-9497-4935-8348-093EEA91639A}"/>
              </a:ext>
            </a:extLst>
          </p:cNvPr>
          <p:cNvSpPr txBox="1"/>
          <p:nvPr/>
        </p:nvSpPr>
        <p:spPr>
          <a:xfrm>
            <a:off x="5780144" y="2284894"/>
            <a:ext cx="672771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Kit Changement de rémunération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5F1D8-1540-4C5C-8575-9F9277B0C574}"/>
              </a:ext>
            </a:extLst>
          </p:cNvPr>
          <p:cNvSpPr/>
          <p:nvPr/>
        </p:nvSpPr>
        <p:spPr>
          <a:xfrm>
            <a:off x="6500847" y="3464685"/>
            <a:ext cx="5138159" cy="78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E-MAIL TYPE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0C6CEF-6EB7-4B32-B18E-B3CEEFE5DF93}"/>
              </a:ext>
            </a:extLst>
          </p:cNvPr>
          <p:cNvSpPr/>
          <p:nvPr/>
        </p:nvSpPr>
        <p:spPr>
          <a:xfrm>
            <a:off x="11782697" y="3464684"/>
            <a:ext cx="5138159" cy="128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COURRIER TYPE D’INFORMATION DE CHANGEMENT DE REMUNERATION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7390BDE-5347-4296-9931-71D52C4D5EB4}"/>
              </a:ext>
            </a:extLst>
          </p:cNvPr>
          <p:cNvGrpSpPr/>
          <p:nvPr/>
        </p:nvGrpSpPr>
        <p:grpSpPr>
          <a:xfrm>
            <a:off x="7672212" y="5589360"/>
            <a:ext cx="2943574" cy="1865550"/>
            <a:chOff x="1908167" y="1780937"/>
            <a:chExt cx="2943574" cy="1865550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52A57C6A-48E2-40A8-9D95-52736380B0F2}"/>
                </a:ext>
              </a:extLst>
            </p:cNvPr>
            <p:cNvSpPr/>
            <p:nvPr/>
          </p:nvSpPr>
          <p:spPr>
            <a:xfrm>
              <a:off x="4233157" y="1780937"/>
              <a:ext cx="605840" cy="62138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2800" b="1" dirty="0"/>
                <a:t>3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B2330DE-02F9-4837-A7CB-0BF93852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167" y="1892161"/>
              <a:ext cx="2943574" cy="1754326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75CDA57-D905-4067-85D1-1E5F43EE3FC3}"/>
              </a:ext>
            </a:extLst>
          </p:cNvPr>
          <p:cNvGrpSpPr/>
          <p:nvPr/>
        </p:nvGrpSpPr>
        <p:grpSpPr>
          <a:xfrm>
            <a:off x="13010420" y="5533748"/>
            <a:ext cx="2943574" cy="1865550"/>
            <a:chOff x="1908167" y="1780937"/>
            <a:chExt cx="2943574" cy="1865550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CC1EFEE-A2B1-4AAC-9EEA-D394695957A4}"/>
                </a:ext>
              </a:extLst>
            </p:cNvPr>
            <p:cNvSpPr/>
            <p:nvPr/>
          </p:nvSpPr>
          <p:spPr>
            <a:xfrm>
              <a:off x="4233157" y="1780937"/>
              <a:ext cx="605840" cy="62138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2800" b="1" dirty="0"/>
                <a:t>3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FFA9E2A-8FB4-4260-BAAE-5E9DE61C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167" y="1892161"/>
              <a:ext cx="2943574" cy="1754326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99ED4BF-8E28-472A-91AD-93C034300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62" y="4471501"/>
            <a:ext cx="3726298" cy="52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F2FDE-1703-43E8-B928-312A4AC9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 DE POUCE DPP N°1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FFE72C-2605-4260-B7A6-F040C5C1D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FAFC8-2B73-4691-A260-724A13B5CE8C}"/>
              </a:ext>
            </a:extLst>
          </p:cNvPr>
          <p:cNvSpPr/>
          <p:nvPr/>
        </p:nvSpPr>
        <p:spPr>
          <a:xfrm>
            <a:off x="5458690" y="2258290"/>
            <a:ext cx="7370619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4400" b="1" dirty="0"/>
              <a:t>LE MANDAT DE VENTE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6CCE10-C357-4756-B2A9-50F374C2BE63}"/>
              </a:ext>
            </a:extLst>
          </p:cNvPr>
          <p:cNvSpPr txBox="1"/>
          <p:nvPr/>
        </p:nvSpPr>
        <p:spPr>
          <a:xfrm>
            <a:off x="824345" y="4029056"/>
            <a:ext cx="1589116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3"/>
                </a:solidFill>
              </a:rPr>
              <a:t>Principe du Mandat de vente : </a:t>
            </a:r>
            <a:r>
              <a:rPr lang="fr-FR" dirty="0"/>
              <a:t>Proposer à votre partenaire Prescripteur de lui transmettre des adhérents et/ou Prospects ayant des biens à vendre par le biais d’un Mandat qui dans le cas d’une vente, déclenchera une rétribution au CSF. </a:t>
            </a:r>
          </a:p>
          <a:p>
            <a:pPr algn="just"/>
            <a:endParaRPr lang="fr-FR" dirty="0"/>
          </a:p>
          <a:p>
            <a:r>
              <a:rPr lang="fr-FR" b="1" dirty="0">
                <a:solidFill>
                  <a:schemeClr val="accent3"/>
                </a:solidFill>
              </a:rPr>
              <a:t>2 QUESTIONS A POSER A VOTRE PARTENAIRE : </a:t>
            </a:r>
          </a:p>
          <a:p>
            <a:r>
              <a:rPr lang="fr-FR" b="1" dirty="0">
                <a:solidFill>
                  <a:schemeClr val="accent3"/>
                </a:solidFill>
              </a:rPr>
              <a:t>1/ Est-il intéressé ? </a:t>
            </a:r>
          </a:p>
          <a:p>
            <a:r>
              <a:rPr lang="fr-FR" b="1" dirty="0">
                <a:solidFill>
                  <a:schemeClr val="accent3"/>
                </a:solidFill>
              </a:rPr>
              <a:t>2/Si oui demandez lui de nous faire une proposition de rétribution? </a:t>
            </a:r>
          </a:p>
          <a:p>
            <a:pPr algn="ctr"/>
            <a:endParaRPr lang="fr-FR" b="1" dirty="0">
              <a:solidFill>
                <a:schemeClr val="accent3"/>
              </a:solidFill>
            </a:endParaRPr>
          </a:p>
          <a:p>
            <a:pPr algn="ctr"/>
            <a:r>
              <a:rPr lang="fr-FR" b="1" u="sng" dirty="0">
                <a:solidFill>
                  <a:schemeClr val="accent3"/>
                </a:solidFill>
              </a:rPr>
              <a:t>Ne donnez aucun montant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D4EEB4-6D34-46BA-A3AC-A226D413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66" y="8027123"/>
            <a:ext cx="5136573" cy="2170383"/>
          </a:xfrm>
          <a:prstGeom prst="rect">
            <a:avLst/>
          </a:prstGeom>
        </p:spPr>
      </p:pic>
      <p:pic>
        <p:nvPicPr>
          <p:cNvPr id="1026" name="Picture 2" descr="Excel 365 - Dernière version 2021 - Téléchargement gratuit &amp; Avis">
            <a:extLst>
              <a:ext uri="{FF2B5EF4-FFF2-40B4-BE49-F238E27FC236}">
                <a16:creationId xmlns:a16="http://schemas.microsoft.com/office/drawing/2014/main" id="{2E2F0B95-A764-4CAB-8D35-DAF66A4F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704" y="5208452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3023657-2572-4DF9-8643-EB192F30A864}"/>
              </a:ext>
            </a:extLst>
          </p:cNvPr>
          <p:cNvSpPr/>
          <p:nvPr/>
        </p:nvSpPr>
        <p:spPr>
          <a:xfrm>
            <a:off x="11402291" y="5657417"/>
            <a:ext cx="1939637" cy="13309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6C6F62-88CB-4A82-92D9-E086DC036D9A}"/>
              </a:ext>
            </a:extLst>
          </p:cNvPr>
          <p:cNvSpPr txBox="1"/>
          <p:nvPr/>
        </p:nvSpPr>
        <p:spPr>
          <a:xfrm>
            <a:off x="13816519" y="7274585"/>
            <a:ext cx="22479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008000"/>
                </a:highlight>
              </a:rPr>
              <a:t>Remplissez le document partagé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3DF21-83E4-4A62-B267-2A41B41586A8}"/>
              </a:ext>
            </a:extLst>
          </p:cNvPr>
          <p:cNvSpPr/>
          <p:nvPr/>
        </p:nvSpPr>
        <p:spPr>
          <a:xfrm>
            <a:off x="824345" y="5521237"/>
            <a:ext cx="9919854" cy="18158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1851374678"/>
      </p:ext>
    </p:extLst>
  </p:cSld>
  <p:clrMapOvr>
    <a:masterClrMapping/>
  </p:clrMapOvr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1081</Words>
  <Application>Microsoft Office PowerPoint</Application>
  <PresentationFormat>Personnalisé</PresentationFormat>
  <Paragraphs>190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Times New Roman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Atelier changement de remuneration</vt:lpstr>
      <vt:lpstr>Présentation PowerPoint</vt:lpstr>
      <vt:lpstr>Eléments de contexte</vt:lpstr>
      <vt:lpstr>Ce qui va changer</vt:lpstr>
      <vt:lpstr>4 SITUATIONS</vt:lpstr>
      <vt:lpstr>3 VAGUES</vt:lpstr>
      <vt:lpstr>NOS ACTIONS CONJOINTES</vt:lpstr>
      <vt:lpstr>Les outils à votre disposition </vt:lpstr>
      <vt:lpstr>COUP DE POUCE DPP N°1</vt:lpstr>
      <vt:lpstr>COUP DE POUCE DPP N°2</vt:lpstr>
      <vt:lpstr>FAQ</vt:lpstr>
      <vt:lpstr>Les conventions Nationales concernées</vt:lpstr>
      <vt:lpstr>Vos interlocutrices siège CSF</vt:lpstr>
      <vt:lpstr>Happy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Changement de rémunération</dc:title>
  <dc:creator>De Andrade Emilie</dc:creator>
  <cp:lastModifiedBy>De Andrade Emilie</cp:lastModifiedBy>
  <cp:revision>48</cp:revision>
  <dcterms:created xsi:type="dcterms:W3CDTF">2021-03-15T13:53:38Z</dcterms:created>
  <dcterms:modified xsi:type="dcterms:W3CDTF">2021-03-26T16:47:07Z</dcterms:modified>
</cp:coreProperties>
</file>