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7" r:id="rId7"/>
    <p:sldId id="265" r:id="rId8"/>
    <p:sldId id="260" r:id="rId9"/>
    <p:sldId id="261" r:id="rId10"/>
    <p:sldId id="262" r:id="rId11"/>
    <p:sldId id="263" r:id="rId12"/>
    <p:sldId id="268" r:id="rId13"/>
    <p:sldId id="269" r:id="rId14"/>
    <p:sldId id="266"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D76504-D9D5-4972-8283-5635B305A32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4891A2A-22FE-4F3F-8495-84FF3FD6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A253734-1685-4D34-BD99-B73C32F6C0A0}"/>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5" name="Espace réservé du pied de page 4">
            <a:extLst>
              <a:ext uri="{FF2B5EF4-FFF2-40B4-BE49-F238E27FC236}">
                <a16:creationId xmlns:a16="http://schemas.microsoft.com/office/drawing/2014/main" id="{0F40C7D8-8693-4E5D-8978-2503952680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76AD4E-8BE3-4C2A-AC9B-477A2059A083}"/>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265404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4C918-A2E2-4AFB-B9CE-0F933DDA933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F0B6E2-465F-4B8D-8BF4-64253529FA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56701C-9668-469B-9CDD-593EF9482674}"/>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5" name="Espace réservé du pied de page 4">
            <a:extLst>
              <a:ext uri="{FF2B5EF4-FFF2-40B4-BE49-F238E27FC236}">
                <a16:creationId xmlns:a16="http://schemas.microsoft.com/office/drawing/2014/main" id="{47F7BB69-491B-4BE4-BBAF-BB7531472A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10B56A-99E9-4B7B-964C-EE1F7BC85307}"/>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276474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AC3229-17D1-46C3-8108-1AE240B9F7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3F5C1DF-6F9F-4D82-AF91-B8DC768D6B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AC22C4-C586-4890-B756-3741B6D8B0CE}"/>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5" name="Espace réservé du pied de page 4">
            <a:extLst>
              <a:ext uri="{FF2B5EF4-FFF2-40B4-BE49-F238E27FC236}">
                <a16:creationId xmlns:a16="http://schemas.microsoft.com/office/drawing/2014/main" id="{60781B07-6BE5-4548-96D6-0AC2007DC7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F761F0-C156-4056-A66E-F75729F5D9A7}"/>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128176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8CFF45-22EC-4705-A266-B34568A9D5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A9340B-B8F5-445A-AC55-F81386A0DF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65C62A-B9F6-4ACD-B075-F598485C9A5E}"/>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5" name="Espace réservé du pied de page 4">
            <a:extLst>
              <a:ext uri="{FF2B5EF4-FFF2-40B4-BE49-F238E27FC236}">
                <a16:creationId xmlns:a16="http://schemas.microsoft.com/office/drawing/2014/main" id="{4127063B-3129-41F3-9D0F-841B12F5DC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8B3265-9248-4877-AC07-13C595005168}"/>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328815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8A8794-AE3B-4DAA-94E0-F5A4004BB30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9D5ABB3-ED1B-46B4-ACC7-2F6829BA2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E0B4C7-C42F-48CA-B887-B42CC0537C90}"/>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5" name="Espace réservé du pied de page 4">
            <a:extLst>
              <a:ext uri="{FF2B5EF4-FFF2-40B4-BE49-F238E27FC236}">
                <a16:creationId xmlns:a16="http://schemas.microsoft.com/office/drawing/2014/main" id="{40517723-230F-464C-B20D-AF16825472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897706-1871-48F0-9B0B-6C5525BC5056}"/>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381947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18EB9-3791-4EF7-B673-BA7006FC3C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56B770-1C0C-4211-B249-527F2F594E1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B0B4A7-BB5F-4CAE-BA68-3C242DE146C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3AA2FF-0ED9-4D8A-9363-B64FC064FB45}"/>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6" name="Espace réservé du pied de page 5">
            <a:extLst>
              <a:ext uri="{FF2B5EF4-FFF2-40B4-BE49-F238E27FC236}">
                <a16:creationId xmlns:a16="http://schemas.microsoft.com/office/drawing/2014/main" id="{CF9E5995-0BF3-4F4B-8F4A-0F9FDB773A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2F66AB-11BD-45D4-AF46-64520D6FB81E}"/>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1437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7B82F-831E-42D0-9D09-679B1629A63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C21060-6EE7-4928-AA32-B0C2856BF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CDEB245-BA50-49E9-BF38-99764997B35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F822850-FD07-4F99-A740-62B82DAB8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C7C0FA4-6260-49A7-8960-0D1639962B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FB061EB-472B-466D-A6C1-9793D328B187}"/>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8" name="Espace réservé du pied de page 7">
            <a:extLst>
              <a:ext uri="{FF2B5EF4-FFF2-40B4-BE49-F238E27FC236}">
                <a16:creationId xmlns:a16="http://schemas.microsoft.com/office/drawing/2014/main" id="{20A60C05-7D46-4A8B-822B-21ECC1BF15D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3FA8559-095E-4D3E-8BE1-2E86789F96C2}"/>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70692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D7A2A3-AD0C-4545-A355-9428DC755DA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120A184-2362-4F09-9AB8-9788F2E749E0}"/>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4" name="Espace réservé du pied de page 3">
            <a:extLst>
              <a:ext uri="{FF2B5EF4-FFF2-40B4-BE49-F238E27FC236}">
                <a16:creationId xmlns:a16="http://schemas.microsoft.com/office/drawing/2014/main" id="{C7736FA1-2570-48EA-B49B-2DB38814D05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3D2B28D-948A-408B-929B-3167ACA1EF47}"/>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227319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BD1858-9776-4265-84C4-8D538D869CD0}"/>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3" name="Espace réservé du pied de page 2">
            <a:extLst>
              <a:ext uri="{FF2B5EF4-FFF2-40B4-BE49-F238E27FC236}">
                <a16:creationId xmlns:a16="http://schemas.microsoft.com/office/drawing/2014/main" id="{1E2CAB72-294B-420A-ADD7-E33F1FAC367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F5BCB31-3155-48ED-BEB2-D3AE5EB2EF11}"/>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190996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AFD9D-6D2E-4A0F-8D65-81D21428AD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83E153-41A0-4CAF-A376-3FB8FBEA9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0F3BFA-4A9C-42DD-AAC4-54EADD686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1241B5-9FB3-481C-AAF4-DBE074DA4BD1}"/>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6" name="Espace réservé du pied de page 5">
            <a:extLst>
              <a:ext uri="{FF2B5EF4-FFF2-40B4-BE49-F238E27FC236}">
                <a16:creationId xmlns:a16="http://schemas.microsoft.com/office/drawing/2014/main" id="{BE3A8CF7-6357-4F69-A68C-EB03DE515A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E91243-F59A-49D1-818D-3D86E182DF36}"/>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423555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BA78BC-8786-4561-AEDC-89C5D125E4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9261C8-0B35-4076-ACA2-C4E1E5DBE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DDF1165-614B-4223-9949-9D0A00D99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71E24D-3260-4238-9E55-78DAC71A52A6}"/>
              </a:ext>
            </a:extLst>
          </p:cNvPr>
          <p:cNvSpPr>
            <a:spLocks noGrp="1"/>
          </p:cNvSpPr>
          <p:nvPr>
            <p:ph type="dt" sz="half" idx="10"/>
          </p:nvPr>
        </p:nvSpPr>
        <p:spPr/>
        <p:txBody>
          <a:bodyPr/>
          <a:lstStyle/>
          <a:p>
            <a:fld id="{720D6B08-8F0D-4E95-A309-961C083FBDE7}" type="datetimeFigureOut">
              <a:rPr lang="fr-FR" smtClean="0"/>
              <a:t>25/06/2021</a:t>
            </a:fld>
            <a:endParaRPr lang="fr-FR"/>
          </a:p>
        </p:txBody>
      </p:sp>
      <p:sp>
        <p:nvSpPr>
          <p:cNvPr id="6" name="Espace réservé du pied de page 5">
            <a:extLst>
              <a:ext uri="{FF2B5EF4-FFF2-40B4-BE49-F238E27FC236}">
                <a16:creationId xmlns:a16="http://schemas.microsoft.com/office/drawing/2014/main" id="{2D02807D-8360-46B6-A47C-F9615C0DAD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6130E1-2521-4F4B-AF45-B6C3165565BA}"/>
              </a:ext>
            </a:extLst>
          </p:cNvPr>
          <p:cNvSpPr>
            <a:spLocks noGrp="1"/>
          </p:cNvSpPr>
          <p:nvPr>
            <p:ph type="sldNum" sz="quarter" idx="12"/>
          </p:nvPr>
        </p:nvSpPr>
        <p:spPr/>
        <p:txBody>
          <a:bodyPr/>
          <a:lstStyle/>
          <a:p>
            <a:fld id="{6112F6CE-914F-41E5-947F-6296018A0607}" type="slidenum">
              <a:rPr lang="fr-FR" smtClean="0"/>
              <a:t>‹N°›</a:t>
            </a:fld>
            <a:endParaRPr lang="fr-FR"/>
          </a:p>
        </p:txBody>
      </p:sp>
    </p:spTree>
    <p:extLst>
      <p:ext uri="{BB962C8B-B14F-4D97-AF65-F5344CB8AC3E}">
        <p14:creationId xmlns:p14="http://schemas.microsoft.com/office/powerpoint/2010/main" val="386612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5A2B1-AD75-4B0B-AF34-1B22331B1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F87AF7-E202-412E-9BE5-F7E5B9360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120C73-FF43-4E13-9208-9994DDC55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D6B08-8F0D-4E95-A309-961C083FBDE7}" type="datetimeFigureOut">
              <a:rPr lang="fr-FR" smtClean="0"/>
              <a:t>25/06/2021</a:t>
            </a:fld>
            <a:endParaRPr lang="fr-FR"/>
          </a:p>
        </p:txBody>
      </p:sp>
      <p:sp>
        <p:nvSpPr>
          <p:cNvPr id="5" name="Espace réservé du pied de page 4">
            <a:extLst>
              <a:ext uri="{FF2B5EF4-FFF2-40B4-BE49-F238E27FC236}">
                <a16:creationId xmlns:a16="http://schemas.microsoft.com/office/drawing/2014/main" id="{4E5671C4-4EE8-4854-96D2-01E7481A0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8D40A4F-AA2A-4A53-B2A9-96F8CCCC9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2F6CE-914F-41E5-947F-6296018A0607}" type="slidenum">
              <a:rPr lang="fr-FR" smtClean="0"/>
              <a:t>‹N°›</a:t>
            </a:fld>
            <a:endParaRPr lang="fr-FR"/>
          </a:p>
        </p:txBody>
      </p:sp>
    </p:spTree>
    <p:extLst>
      <p:ext uri="{BB962C8B-B14F-4D97-AF65-F5344CB8AC3E}">
        <p14:creationId xmlns:p14="http://schemas.microsoft.com/office/powerpoint/2010/main" val="3294602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EA0F2E-0366-4FFD-AD6E-5274CEAC5689}"/>
              </a:ext>
            </a:extLst>
          </p:cNvPr>
          <p:cNvSpPr>
            <a:spLocks noGrp="1"/>
          </p:cNvSpPr>
          <p:nvPr>
            <p:ph type="ctrTitle"/>
          </p:nvPr>
        </p:nvSpPr>
        <p:spPr>
          <a:xfrm>
            <a:off x="1524000" y="1337641"/>
            <a:ext cx="9144000" cy="2330002"/>
          </a:xfrm>
        </p:spPr>
        <p:txBody>
          <a:bodyPr>
            <a:normAutofit/>
          </a:bodyPr>
          <a:lstStyle/>
          <a:p>
            <a:r>
              <a:rPr lang="fr-FR" sz="5400"/>
              <a:t>RDV VISIO</a:t>
            </a:r>
          </a:p>
        </p:txBody>
      </p:sp>
      <p:sp>
        <p:nvSpPr>
          <p:cNvPr id="3" name="Sous-titre 2">
            <a:extLst>
              <a:ext uri="{FF2B5EF4-FFF2-40B4-BE49-F238E27FC236}">
                <a16:creationId xmlns:a16="http://schemas.microsoft.com/office/drawing/2014/main" id="{65837FEA-4713-4FE5-A956-B0664EB45A01}"/>
              </a:ext>
            </a:extLst>
          </p:cNvPr>
          <p:cNvSpPr>
            <a:spLocks noGrp="1"/>
          </p:cNvSpPr>
          <p:nvPr>
            <p:ph type="subTitle" idx="1"/>
          </p:nvPr>
        </p:nvSpPr>
        <p:spPr>
          <a:xfrm>
            <a:off x="1524000" y="3990165"/>
            <a:ext cx="9144000" cy="1279432"/>
          </a:xfrm>
        </p:spPr>
        <p:txBody>
          <a:bodyPr>
            <a:normAutofit/>
          </a:bodyPr>
          <a:lstStyle/>
          <a:p>
            <a:r>
              <a:rPr lang="fr-FR" dirty="0"/>
              <a:t>TEAMS</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48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268F494-CC94-4E38-A8D0-2C1B6EE0AF79}"/>
              </a:ext>
            </a:extLst>
          </p:cNvPr>
          <p:cNvSpPr>
            <a:spLocks noGrp="1"/>
          </p:cNvSpPr>
          <p:nvPr>
            <p:ph type="title"/>
          </p:nvPr>
        </p:nvSpPr>
        <p:spPr>
          <a:xfrm>
            <a:off x="482917" y="640081"/>
            <a:ext cx="2893329" cy="5257799"/>
          </a:xfrm>
        </p:spPr>
        <p:txBody>
          <a:bodyPr vert="horz" lIns="91440" tIns="45720" rIns="91440" bIns="45720" rtlCol="0" anchor="ctr">
            <a:normAutofit/>
          </a:bodyPr>
          <a:lstStyle/>
          <a:p>
            <a:r>
              <a:rPr lang="en-US" sz="3200" dirty="0" err="1">
                <a:solidFill>
                  <a:srgbClr val="2C2C2C"/>
                </a:solidFill>
              </a:rPr>
              <a:t>Penser</a:t>
            </a:r>
            <a:r>
              <a:rPr lang="en-US" sz="3200" dirty="0">
                <a:solidFill>
                  <a:srgbClr val="2C2C2C"/>
                </a:solidFill>
              </a:rPr>
              <a:t> à </a:t>
            </a:r>
            <a:r>
              <a:rPr lang="en-US" sz="3200" dirty="0" err="1">
                <a:solidFill>
                  <a:srgbClr val="2C2C2C"/>
                </a:solidFill>
              </a:rPr>
              <a:t>activer</a:t>
            </a:r>
            <a:r>
              <a:rPr lang="en-US" sz="3200" dirty="0">
                <a:solidFill>
                  <a:srgbClr val="2C2C2C"/>
                </a:solidFill>
              </a:rPr>
              <a:t> le son. </a:t>
            </a:r>
            <a:br>
              <a:rPr lang="en-US" sz="3200" dirty="0">
                <a:solidFill>
                  <a:srgbClr val="2C2C2C"/>
                </a:solidFill>
              </a:rPr>
            </a:br>
            <a:br>
              <a:rPr lang="en-US" sz="3200" dirty="0">
                <a:solidFill>
                  <a:srgbClr val="2C2C2C"/>
                </a:solidFill>
              </a:rPr>
            </a:br>
            <a:r>
              <a:rPr lang="en-US" sz="3200" i="1" dirty="0">
                <a:solidFill>
                  <a:srgbClr val="2C2C2C"/>
                </a:solidFill>
              </a:rPr>
              <a:t>Et </a:t>
            </a:r>
            <a:r>
              <a:rPr lang="en-US" sz="3200" i="1" dirty="0" err="1">
                <a:solidFill>
                  <a:srgbClr val="2C2C2C"/>
                </a:solidFill>
              </a:rPr>
              <a:t>si</a:t>
            </a:r>
            <a:r>
              <a:rPr lang="en-US" sz="3200" i="1" dirty="0">
                <a:solidFill>
                  <a:srgbClr val="2C2C2C"/>
                </a:solidFill>
              </a:rPr>
              <a:t> le son </a:t>
            </a:r>
            <a:r>
              <a:rPr lang="en-US" sz="3200" i="1" dirty="0" err="1">
                <a:solidFill>
                  <a:srgbClr val="2C2C2C"/>
                </a:solidFill>
              </a:rPr>
              <a:t>n’est</a:t>
            </a:r>
            <a:r>
              <a:rPr lang="en-US" sz="3200" i="1" dirty="0">
                <a:solidFill>
                  <a:srgbClr val="2C2C2C"/>
                </a:solidFill>
              </a:rPr>
              <a:t> pas bon ? </a:t>
            </a:r>
            <a:r>
              <a:rPr lang="en-US" sz="3200" dirty="0" err="1">
                <a:solidFill>
                  <a:srgbClr val="2C2C2C"/>
                </a:solidFill>
              </a:rPr>
              <a:t>Coupez</a:t>
            </a:r>
            <a:r>
              <a:rPr lang="en-US" sz="3200" dirty="0">
                <a:solidFill>
                  <a:srgbClr val="2C2C2C"/>
                </a:solidFill>
              </a:rPr>
              <a:t> le son Teams et </a:t>
            </a:r>
            <a:r>
              <a:rPr lang="en-US" sz="3200" dirty="0" err="1">
                <a:solidFill>
                  <a:srgbClr val="2C2C2C"/>
                </a:solidFill>
              </a:rPr>
              <a:t>échangez</a:t>
            </a:r>
            <a:r>
              <a:rPr lang="en-US" sz="3200" dirty="0">
                <a:solidFill>
                  <a:srgbClr val="2C2C2C"/>
                </a:solidFill>
              </a:rPr>
              <a:t> via </a:t>
            </a:r>
            <a:r>
              <a:rPr lang="en-US" sz="3200" dirty="0" err="1">
                <a:solidFill>
                  <a:srgbClr val="2C2C2C"/>
                </a:solidFill>
              </a:rPr>
              <a:t>vos</a:t>
            </a:r>
            <a:r>
              <a:rPr lang="en-US" sz="3200" dirty="0">
                <a:solidFill>
                  <a:srgbClr val="2C2C2C"/>
                </a:solidFill>
              </a:rPr>
              <a:t> telephones </a:t>
            </a:r>
            <a:r>
              <a:rPr lang="en-US" sz="3200" dirty="0" err="1">
                <a:solidFill>
                  <a:srgbClr val="2C2C2C"/>
                </a:solidFill>
              </a:rPr>
              <a:t>respectifs</a:t>
            </a:r>
            <a:r>
              <a:rPr lang="en-US" sz="3200">
                <a:solidFill>
                  <a:srgbClr val="2C2C2C"/>
                </a:solidFill>
              </a:rPr>
              <a:t>.</a:t>
            </a:r>
            <a:endParaRPr lang="en-US" sz="3200" dirty="0">
              <a:solidFill>
                <a:srgbClr val="2C2C2C"/>
              </a:solidFill>
            </a:endParaRP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DFE3DBBA-9E92-44D8-A25A-BFA5334D5E51}"/>
              </a:ext>
            </a:extLst>
          </p:cNvPr>
          <p:cNvPicPr>
            <a:picLocks noGrp="1" noChangeAspect="1"/>
          </p:cNvPicPr>
          <p:nvPr>
            <p:ph idx="1"/>
          </p:nvPr>
        </p:nvPicPr>
        <p:blipFill rotWithShape="1">
          <a:blip r:embed="rId2"/>
          <a:srcRect l="6518" r="2" b="2"/>
          <a:stretch/>
        </p:blipFill>
        <p:spPr>
          <a:xfrm>
            <a:off x="4062964" y="942538"/>
            <a:ext cx="7163222" cy="4808332"/>
          </a:xfrm>
          <a:prstGeom prst="rect">
            <a:avLst/>
          </a:prstGeom>
          <a:effectLst/>
        </p:spPr>
      </p:pic>
    </p:spTree>
    <p:extLst>
      <p:ext uri="{BB962C8B-B14F-4D97-AF65-F5344CB8AC3E}">
        <p14:creationId xmlns:p14="http://schemas.microsoft.com/office/powerpoint/2010/main" val="383535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20D7CA-A199-4EF7-AA94-9680154C4319}"/>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Cliquer pour </a:t>
            </a:r>
            <a:r>
              <a:rPr lang="en-US" sz="3600" dirty="0" err="1">
                <a:solidFill>
                  <a:srgbClr val="2C2C2C"/>
                </a:solidFill>
              </a:rPr>
              <a:t>activer</a:t>
            </a:r>
            <a:r>
              <a:rPr lang="en-US" sz="3600" dirty="0">
                <a:solidFill>
                  <a:srgbClr val="2C2C2C"/>
                </a:solidFill>
              </a:rPr>
              <a:t> la </a:t>
            </a:r>
            <a:r>
              <a:rPr lang="en-US" sz="3600" dirty="0" err="1">
                <a:solidFill>
                  <a:srgbClr val="2C2C2C"/>
                </a:solidFill>
              </a:rPr>
              <a:t>caméra</a:t>
            </a:r>
            <a:endParaRPr lang="en-US" sz="3600" dirty="0">
              <a:solidFill>
                <a:srgbClr val="2C2C2C"/>
              </a:solidFill>
            </a:endParaRP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CDF0D216-BEEB-456D-92B4-597B2877D305}"/>
              </a:ext>
            </a:extLst>
          </p:cNvPr>
          <p:cNvPicPr>
            <a:picLocks noGrp="1" noChangeAspect="1"/>
          </p:cNvPicPr>
          <p:nvPr>
            <p:ph idx="1"/>
          </p:nvPr>
        </p:nvPicPr>
        <p:blipFill rotWithShape="1">
          <a:blip r:embed="rId2"/>
          <a:srcRect l="3329" r="3191" b="2"/>
          <a:stretch/>
        </p:blipFill>
        <p:spPr>
          <a:xfrm>
            <a:off x="4062964" y="942538"/>
            <a:ext cx="7163222" cy="4808332"/>
          </a:xfrm>
          <a:prstGeom prst="rect">
            <a:avLst/>
          </a:prstGeom>
          <a:effectLst/>
        </p:spPr>
      </p:pic>
    </p:spTree>
    <p:extLst>
      <p:ext uri="{BB962C8B-B14F-4D97-AF65-F5344CB8AC3E}">
        <p14:creationId xmlns:p14="http://schemas.microsoft.com/office/powerpoint/2010/main" val="3687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20D7CA-A199-4EF7-AA94-9680154C4319}"/>
              </a:ext>
            </a:extLst>
          </p:cNvPr>
          <p:cNvSpPr>
            <a:spLocks noGrp="1"/>
          </p:cNvSpPr>
          <p:nvPr>
            <p:ph type="title"/>
          </p:nvPr>
        </p:nvSpPr>
        <p:spPr>
          <a:xfrm>
            <a:off x="603938" y="640081"/>
            <a:ext cx="2608655" cy="5257799"/>
          </a:xfrm>
        </p:spPr>
        <p:txBody>
          <a:bodyPr vert="horz" lIns="91440" tIns="45720" rIns="91440" bIns="45720" rtlCol="0" anchor="ctr">
            <a:normAutofit fontScale="90000"/>
          </a:bodyPr>
          <a:lstStyle/>
          <a:p>
            <a:r>
              <a:rPr lang="en-US" sz="2400" dirty="0">
                <a:solidFill>
                  <a:srgbClr val="2C2C2C"/>
                </a:solidFill>
              </a:rPr>
              <a:t>Et </a:t>
            </a:r>
            <a:r>
              <a:rPr lang="en-US" sz="2400" dirty="0" err="1">
                <a:solidFill>
                  <a:srgbClr val="2C2C2C"/>
                </a:solidFill>
              </a:rPr>
              <a:t>si</a:t>
            </a:r>
            <a:r>
              <a:rPr lang="en-US" sz="2400" dirty="0">
                <a:solidFill>
                  <a:srgbClr val="2C2C2C"/>
                </a:solidFill>
              </a:rPr>
              <a:t> mon </a:t>
            </a:r>
            <a:r>
              <a:rPr lang="en-US" sz="2400" dirty="0" err="1">
                <a:solidFill>
                  <a:srgbClr val="2C2C2C"/>
                </a:solidFill>
              </a:rPr>
              <a:t>adhérent</a:t>
            </a:r>
            <a:r>
              <a:rPr lang="en-US" sz="2400" dirty="0">
                <a:solidFill>
                  <a:srgbClr val="2C2C2C"/>
                </a:solidFill>
              </a:rPr>
              <a:t> </a:t>
            </a:r>
            <a:r>
              <a:rPr lang="en-US" sz="2400" dirty="0" err="1">
                <a:solidFill>
                  <a:srgbClr val="2C2C2C"/>
                </a:solidFill>
              </a:rPr>
              <a:t>est</a:t>
            </a:r>
            <a:r>
              <a:rPr lang="en-US" sz="2400" dirty="0">
                <a:solidFill>
                  <a:srgbClr val="2C2C2C"/>
                </a:solidFill>
              </a:rPr>
              <a:t> sur </a:t>
            </a:r>
            <a:r>
              <a:rPr lang="en-US" sz="2400" b="1" dirty="0" err="1">
                <a:solidFill>
                  <a:srgbClr val="2C2C2C"/>
                </a:solidFill>
              </a:rPr>
              <a:t>iphone</a:t>
            </a:r>
            <a:r>
              <a:rPr lang="en-US" sz="2400" dirty="0">
                <a:solidFill>
                  <a:srgbClr val="2C2C2C"/>
                </a:solidFill>
              </a:rPr>
              <a:t> ?</a:t>
            </a:r>
            <a:br>
              <a:rPr lang="en-US" sz="2400" dirty="0">
                <a:solidFill>
                  <a:srgbClr val="2C2C2C"/>
                </a:solidFill>
              </a:rPr>
            </a:br>
            <a:br>
              <a:rPr lang="en-US" sz="2400" dirty="0">
                <a:solidFill>
                  <a:srgbClr val="2C2C2C"/>
                </a:solidFill>
              </a:rPr>
            </a:br>
            <a:r>
              <a:rPr lang="en-US" sz="2400" dirty="0">
                <a:solidFill>
                  <a:srgbClr val="2C2C2C"/>
                </a:solidFill>
              </a:rPr>
              <a:t>Il y a de fortes chances pour </a:t>
            </a:r>
            <a:r>
              <a:rPr lang="en-US" sz="2400" dirty="0" err="1">
                <a:solidFill>
                  <a:srgbClr val="2C2C2C"/>
                </a:solidFill>
              </a:rPr>
              <a:t>qu’il</a:t>
            </a:r>
            <a:r>
              <a:rPr lang="en-US" sz="2400" dirty="0">
                <a:solidFill>
                  <a:srgbClr val="2C2C2C"/>
                </a:solidFill>
              </a:rPr>
              <a:t> </a:t>
            </a:r>
            <a:r>
              <a:rPr lang="en-US" sz="2400" dirty="0" err="1">
                <a:solidFill>
                  <a:srgbClr val="2C2C2C"/>
                </a:solidFill>
              </a:rPr>
              <a:t>utilise</a:t>
            </a:r>
            <a:r>
              <a:rPr lang="en-US" sz="2400" dirty="0">
                <a:solidFill>
                  <a:srgbClr val="2C2C2C"/>
                </a:solidFill>
              </a:rPr>
              <a:t> Safari </a:t>
            </a:r>
            <a:r>
              <a:rPr lang="en-US" sz="2400" dirty="0" err="1">
                <a:solidFill>
                  <a:srgbClr val="2C2C2C"/>
                </a:solidFill>
              </a:rPr>
              <a:t>comme</a:t>
            </a:r>
            <a:r>
              <a:rPr lang="en-US" sz="2400" dirty="0">
                <a:solidFill>
                  <a:srgbClr val="2C2C2C"/>
                </a:solidFill>
              </a:rPr>
              <a:t> </a:t>
            </a:r>
            <a:r>
              <a:rPr lang="en-US" sz="2400" dirty="0" err="1">
                <a:solidFill>
                  <a:srgbClr val="2C2C2C"/>
                </a:solidFill>
              </a:rPr>
              <a:t>navigateur</a:t>
            </a:r>
            <a:r>
              <a:rPr lang="en-US" sz="2400" dirty="0">
                <a:solidFill>
                  <a:srgbClr val="2C2C2C"/>
                </a:solidFill>
              </a:rPr>
              <a:t> web, et </a:t>
            </a:r>
            <a:r>
              <a:rPr lang="en-US" sz="2400" dirty="0" err="1">
                <a:solidFill>
                  <a:srgbClr val="2C2C2C"/>
                </a:solidFill>
              </a:rPr>
              <a:t>ça</a:t>
            </a:r>
            <a:r>
              <a:rPr lang="en-US" sz="2400" dirty="0">
                <a:solidFill>
                  <a:srgbClr val="2C2C2C"/>
                </a:solidFill>
              </a:rPr>
              <a:t> ne </a:t>
            </a:r>
            <a:r>
              <a:rPr lang="en-US" sz="2400" dirty="0" err="1">
                <a:solidFill>
                  <a:srgbClr val="2C2C2C"/>
                </a:solidFill>
              </a:rPr>
              <a:t>marchera</a:t>
            </a:r>
            <a:r>
              <a:rPr lang="en-US" sz="2400" dirty="0">
                <a:solidFill>
                  <a:srgbClr val="2C2C2C"/>
                </a:solidFill>
              </a:rPr>
              <a:t> pas.</a:t>
            </a:r>
            <a:br>
              <a:rPr lang="en-US" sz="2400" dirty="0">
                <a:solidFill>
                  <a:srgbClr val="2C2C2C"/>
                </a:solidFill>
              </a:rPr>
            </a:br>
            <a:br>
              <a:rPr lang="en-US" sz="2400" dirty="0">
                <a:solidFill>
                  <a:srgbClr val="2C2C2C"/>
                </a:solidFill>
              </a:rPr>
            </a:br>
            <a:r>
              <a:rPr lang="en-US" sz="2400" dirty="0" err="1">
                <a:solidFill>
                  <a:srgbClr val="2C2C2C"/>
                </a:solidFill>
              </a:rPr>
              <a:t>Mais</a:t>
            </a:r>
            <a:r>
              <a:rPr lang="en-US" sz="2400" dirty="0">
                <a:solidFill>
                  <a:srgbClr val="2C2C2C"/>
                </a:solidFill>
              </a:rPr>
              <a:t> </a:t>
            </a:r>
            <a:r>
              <a:rPr lang="en-US" sz="2400" dirty="0" err="1">
                <a:solidFill>
                  <a:srgbClr val="2C2C2C"/>
                </a:solidFill>
              </a:rPr>
              <a:t>s’il</a:t>
            </a:r>
            <a:r>
              <a:rPr lang="en-US" sz="2400" dirty="0">
                <a:solidFill>
                  <a:srgbClr val="2C2C2C"/>
                </a:solidFill>
              </a:rPr>
              <a:t> </a:t>
            </a:r>
            <a:r>
              <a:rPr lang="en-US" sz="2400" dirty="0" err="1">
                <a:solidFill>
                  <a:srgbClr val="2C2C2C"/>
                </a:solidFill>
              </a:rPr>
              <a:t>copie</a:t>
            </a:r>
            <a:r>
              <a:rPr lang="en-US" sz="2400" dirty="0">
                <a:solidFill>
                  <a:srgbClr val="2C2C2C"/>
                </a:solidFill>
              </a:rPr>
              <a:t> le lien Teams et le </a:t>
            </a:r>
            <a:r>
              <a:rPr lang="en-US" sz="2400" dirty="0" err="1">
                <a:solidFill>
                  <a:srgbClr val="2C2C2C"/>
                </a:solidFill>
              </a:rPr>
              <a:t>colle</a:t>
            </a:r>
            <a:r>
              <a:rPr lang="en-US" sz="2400" dirty="0">
                <a:solidFill>
                  <a:srgbClr val="2C2C2C"/>
                </a:solidFill>
              </a:rPr>
              <a:t> sur Firefox </a:t>
            </a:r>
            <a:r>
              <a:rPr lang="en-US" sz="2400" dirty="0" err="1">
                <a:solidFill>
                  <a:srgbClr val="2C2C2C"/>
                </a:solidFill>
              </a:rPr>
              <a:t>ou</a:t>
            </a:r>
            <a:r>
              <a:rPr lang="en-US" sz="2400" dirty="0">
                <a:solidFill>
                  <a:srgbClr val="2C2C2C"/>
                </a:solidFill>
              </a:rPr>
              <a:t> sur Chrome, miracle, </a:t>
            </a:r>
            <a:r>
              <a:rPr lang="en-US" sz="2400" dirty="0" err="1">
                <a:solidFill>
                  <a:srgbClr val="2C2C2C"/>
                </a:solidFill>
              </a:rPr>
              <a:t>ça</a:t>
            </a:r>
            <a:r>
              <a:rPr lang="en-US" sz="2400" dirty="0">
                <a:solidFill>
                  <a:srgbClr val="2C2C2C"/>
                </a:solidFill>
              </a:rPr>
              <a:t> </a:t>
            </a:r>
            <a:r>
              <a:rPr lang="en-US" sz="2400" dirty="0" err="1">
                <a:solidFill>
                  <a:srgbClr val="2C2C2C"/>
                </a:solidFill>
              </a:rPr>
              <a:t>fonctionne</a:t>
            </a:r>
            <a:r>
              <a:rPr lang="en-US" sz="2400" dirty="0">
                <a:solidFill>
                  <a:srgbClr val="2C2C2C"/>
                </a:solidFill>
              </a:rPr>
              <a:t> !</a:t>
            </a:r>
            <a:br>
              <a:rPr lang="en-US" sz="2400" dirty="0">
                <a:solidFill>
                  <a:srgbClr val="2C2C2C"/>
                </a:solidFill>
              </a:rPr>
            </a:br>
            <a:endParaRPr lang="en-US" sz="2400" dirty="0">
              <a:solidFill>
                <a:srgbClr val="2C2C2C"/>
              </a:solidFill>
            </a:endParaRP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pple iPhone 6S Plus - Notebookcheck.net External Reviews">
            <a:extLst>
              <a:ext uri="{FF2B5EF4-FFF2-40B4-BE49-F238E27FC236}">
                <a16:creationId xmlns:a16="http://schemas.microsoft.com/office/drawing/2014/main" id="{4D5A5503-C728-4D87-8525-A65ECAFFF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399" y="1104900"/>
            <a:ext cx="3561010" cy="2667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fari opens zip files - ProPhoto Support">
            <a:extLst>
              <a:ext uri="{FF2B5EF4-FFF2-40B4-BE49-F238E27FC236}">
                <a16:creationId xmlns:a16="http://schemas.microsoft.com/office/drawing/2014/main" id="{8465824B-F39D-4B8E-997E-5DA5624AA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493" y="1828800"/>
            <a:ext cx="2667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rome logo and symbol, meaning, history, PNG">
            <a:extLst>
              <a:ext uri="{FF2B5EF4-FFF2-40B4-BE49-F238E27FC236}">
                <a16:creationId xmlns:a16="http://schemas.microsoft.com/office/drawing/2014/main" id="{DC323347-CF84-4432-BEF0-404BD7EDF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246" y="4416315"/>
            <a:ext cx="1666875" cy="13574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refox – Wikipedja, wolna encyklopedia">
            <a:extLst>
              <a:ext uri="{FF2B5EF4-FFF2-40B4-BE49-F238E27FC236}">
                <a16:creationId xmlns:a16="http://schemas.microsoft.com/office/drawing/2014/main" id="{621DF77E-2706-45A7-A398-9F6943BCB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1252" y="4416315"/>
            <a:ext cx="1399032" cy="13990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paro – Digital Service Design » Blog Archiv » Teil 1 ...">
            <a:extLst>
              <a:ext uri="{FF2B5EF4-FFF2-40B4-BE49-F238E27FC236}">
                <a16:creationId xmlns:a16="http://schemas.microsoft.com/office/drawing/2014/main" id="{C675EFF0-F5B8-4D87-94CB-3374B08592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042" t="19193" r="12557" b="20410"/>
          <a:stretch/>
        </p:blipFill>
        <p:spPr bwMode="auto">
          <a:xfrm>
            <a:off x="8916998" y="887938"/>
            <a:ext cx="1191991" cy="110454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paro – Digital Service Design » Blog Archiv » Teil 1 ...">
            <a:extLst>
              <a:ext uri="{FF2B5EF4-FFF2-40B4-BE49-F238E27FC236}">
                <a16:creationId xmlns:a16="http://schemas.microsoft.com/office/drawing/2014/main" id="{F8F5DADE-4FB4-4ECB-B946-36A07B653C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936" t="14179" r="54503" b="16726"/>
          <a:stretch/>
        </p:blipFill>
        <p:spPr bwMode="auto">
          <a:xfrm>
            <a:off x="9001877" y="3494100"/>
            <a:ext cx="1171761" cy="92221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0EB9A32-F835-4D1E-9465-ABC25CD93820}"/>
              </a:ext>
            </a:extLst>
          </p:cNvPr>
          <p:cNvSpPr txBox="1"/>
          <p:nvPr/>
        </p:nvSpPr>
        <p:spPr>
          <a:xfrm>
            <a:off x="8445102" y="3616646"/>
            <a:ext cx="943792" cy="646331"/>
          </a:xfrm>
          <a:prstGeom prst="rect">
            <a:avLst/>
          </a:prstGeom>
          <a:noFill/>
        </p:spPr>
        <p:txBody>
          <a:bodyPr wrap="square" rtlCol="0">
            <a:spAutoFit/>
          </a:bodyPr>
          <a:lstStyle/>
          <a:p>
            <a:r>
              <a:rPr lang="fr-FR" sz="3600" b="1" dirty="0"/>
              <a:t>OK</a:t>
            </a:r>
          </a:p>
        </p:txBody>
      </p:sp>
      <p:sp>
        <p:nvSpPr>
          <p:cNvPr id="12" name="ZoneTexte 11">
            <a:extLst>
              <a:ext uri="{FF2B5EF4-FFF2-40B4-BE49-F238E27FC236}">
                <a16:creationId xmlns:a16="http://schemas.microsoft.com/office/drawing/2014/main" id="{5DB0886D-0EA7-4656-BCF4-62D355A8CBDB}"/>
              </a:ext>
            </a:extLst>
          </p:cNvPr>
          <p:cNvSpPr txBox="1"/>
          <p:nvPr/>
        </p:nvSpPr>
        <p:spPr>
          <a:xfrm>
            <a:off x="8355225" y="1058726"/>
            <a:ext cx="943792" cy="646331"/>
          </a:xfrm>
          <a:prstGeom prst="rect">
            <a:avLst/>
          </a:prstGeom>
          <a:noFill/>
        </p:spPr>
        <p:txBody>
          <a:bodyPr wrap="square" rtlCol="0">
            <a:spAutoFit/>
          </a:bodyPr>
          <a:lstStyle/>
          <a:p>
            <a:r>
              <a:rPr lang="fr-FR" sz="3600" b="1" dirty="0"/>
              <a:t>KO</a:t>
            </a:r>
          </a:p>
        </p:txBody>
      </p:sp>
    </p:spTree>
    <p:extLst>
      <p:ext uri="{BB962C8B-B14F-4D97-AF65-F5344CB8AC3E}">
        <p14:creationId xmlns:p14="http://schemas.microsoft.com/office/powerpoint/2010/main" val="206387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20D7CA-A199-4EF7-AA94-9680154C4319}"/>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2400" dirty="0" err="1">
                <a:solidFill>
                  <a:srgbClr val="2C2C2C"/>
                </a:solidFill>
              </a:rPr>
              <a:t>Dernière</a:t>
            </a:r>
            <a:r>
              <a:rPr lang="en-US" sz="2400" dirty="0">
                <a:solidFill>
                  <a:srgbClr val="2C2C2C"/>
                </a:solidFill>
              </a:rPr>
              <a:t> chose.</a:t>
            </a:r>
            <a:br>
              <a:rPr lang="en-US" sz="2400" dirty="0">
                <a:solidFill>
                  <a:srgbClr val="2C2C2C"/>
                </a:solidFill>
              </a:rPr>
            </a:br>
            <a:br>
              <a:rPr lang="en-US" sz="2400" dirty="0">
                <a:solidFill>
                  <a:srgbClr val="2C2C2C"/>
                </a:solidFill>
              </a:rPr>
            </a:br>
            <a:r>
              <a:rPr lang="en-US" sz="2400" dirty="0">
                <a:solidFill>
                  <a:srgbClr val="2C2C2C"/>
                </a:solidFill>
              </a:rPr>
              <a:t>IMPÉRATIF!</a:t>
            </a:r>
            <a:br>
              <a:rPr lang="en-US" sz="2400" dirty="0">
                <a:solidFill>
                  <a:srgbClr val="2C2C2C"/>
                </a:solidFill>
              </a:rPr>
            </a:br>
            <a:br>
              <a:rPr lang="en-US" sz="2400" dirty="0">
                <a:solidFill>
                  <a:srgbClr val="2C2C2C"/>
                </a:solidFill>
              </a:rPr>
            </a:br>
            <a:r>
              <a:rPr lang="en-US" sz="2400" dirty="0" err="1">
                <a:solidFill>
                  <a:srgbClr val="2C2C2C"/>
                </a:solidFill>
              </a:rPr>
              <a:t>Sélectionner</a:t>
            </a:r>
            <a:r>
              <a:rPr lang="en-US" sz="2400" dirty="0">
                <a:solidFill>
                  <a:srgbClr val="2C2C2C"/>
                </a:solidFill>
              </a:rPr>
              <a:t> “Par </a:t>
            </a:r>
            <a:r>
              <a:rPr lang="en-US" sz="2400" dirty="0" err="1">
                <a:solidFill>
                  <a:srgbClr val="2C2C2C"/>
                </a:solidFill>
              </a:rPr>
              <a:t>visio</a:t>
            </a:r>
            <a:r>
              <a:rPr lang="en-US" sz="2400" dirty="0">
                <a:solidFill>
                  <a:srgbClr val="2C2C2C"/>
                </a:solidFill>
              </a:rPr>
              <a:t>” dans la zone “Type de </a:t>
            </a:r>
            <a:r>
              <a:rPr lang="en-US" sz="2400" dirty="0" err="1">
                <a:solidFill>
                  <a:srgbClr val="2C2C2C"/>
                </a:solidFill>
              </a:rPr>
              <a:t>rdv</a:t>
            </a:r>
            <a:r>
              <a:rPr lang="en-US" sz="2400" dirty="0">
                <a:solidFill>
                  <a:srgbClr val="2C2C2C"/>
                </a:solidFill>
              </a:rPr>
              <a:t>” de la GRC</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CE545DC7-363D-4F45-9874-FFE3CFC9CE6F}"/>
              </a:ext>
            </a:extLst>
          </p:cNvPr>
          <p:cNvPicPr>
            <a:picLocks noChangeAspect="1"/>
          </p:cNvPicPr>
          <p:nvPr/>
        </p:nvPicPr>
        <p:blipFill>
          <a:blip r:embed="rId2"/>
          <a:stretch>
            <a:fillRect/>
          </a:stretch>
        </p:blipFill>
        <p:spPr>
          <a:xfrm>
            <a:off x="4673662" y="518188"/>
            <a:ext cx="5289488" cy="5690588"/>
          </a:xfrm>
          <a:prstGeom prst="rect">
            <a:avLst/>
          </a:prstGeom>
        </p:spPr>
      </p:pic>
    </p:spTree>
    <p:extLst>
      <p:ext uri="{BB962C8B-B14F-4D97-AF65-F5344CB8AC3E}">
        <p14:creationId xmlns:p14="http://schemas.microsoft.com/office/powerpoint/2010/main" val="62323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54AD1F-CBCB-4317-8DD9-C5B6CF73A68C}"/>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err="1">
                <a:solidFill>
                  <a:srgbClr val="2C2C2C"/>
                </a:solidFill>
              </a:rPr>
              <a:t>Vous</a:t>
            </a:r>
            <a:r>
              <a:rPr lang="en-US" sz="3600" dirty="0">
                <a:solidFill>
                  <a:srgbClr val="2C2C2C"/>
                </a:solidFill>
              </a:rPr>
              <a:t> </a:t>
            </a:r>
            <a:r>
              <a:rPr lang="en-US" sz="3600" dirty="0" err="1">
                <a:solidFill>
                  <a:srgbClr val="2C2C2C"/>
                </a:solidFill>
              </a:rPr>
              <a:t>êtes</a:t>
            </a:r>
            <a:r>
              <a:rPr lang="en-US" sz="3600" dirty="0">
                <a:solidFill>
                  <a:srgbClr val="2C2C2C"/>
                </a:solidFill>
              </a:rPr>
              <a:t> </a:t>
            </a:r>
            <a:r>
              <a:rPr lang="en-US" sz="3600" dirty="0" err="1">
                <a:solidFill>
                  <a:srgbClr val="2C2C2C"/>
                </a:solidFill>
              </a:rPr>
              <a:t>prêts</a:t>
            </a:r>
            <a:r>
              <a:rPr lang="en-US" sz="3600" dirty="0">
                <a:solidFill>
                  <a:srgbClr val="2C2C2C"/>
                </a:solidFill>
              </a:rPr>
              <a:t> ;-)</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Espace réservé du contenu 19">
            <a:extLst>
              <a:ext uri="{FF2B5EF4-FFF2-40B4-BE49-F238E27FC236}">
                <a16:creationId xmlns:a16="http://schemas.microsoft.com/office/drawing/2014/main" id="{9D30C7C4-ED32-40A1-8726-63C264E5E54B}"/>
              </a:ext>
            </a:extLst>
          </p:cNvPr>
          <p:cNvPicPr>
            <a:picLocks noGrp="1" noChangeAspect="1"/>
          </p:cNvPicPr>
          <p:nvPr>
            <p:ph idx="1"/>
          </p:nvPr>
        </p:nvPicPr>
        <p:blipFill>
          <a:blip r:embed="rId2"/>
          <a:stretch>
            <a:fillRect/>
          </a:stretch>
        </p:blipFill>
        <p:spPr>
          <a:xfrm>
            <a:off x="3580067" y="977392"/>
            <a:ext cx="8129016" cy="4583176"/>
          </a:xfrm>
          <a:prstGeom prst="rect">
            <a:avLst/>
          </a:prstGeom>
        </p:spPr>
      </p:pic>
    </p:spTree>
    <p:extLst>
      <p:ext uri="{BB962C8B-B14F-4D97-AF65-F5344CB8AC3E}">
        <p14:creationId xmlns:p14="http://schemas.microsoft.com/office/powerpoint/2010/main" val="270774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387720-1D33-47E0-9D1F-265E8964FE56}"/>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err="1">
                <a:solidFill>
                  <a:srgbClr val="2C2C2C"/>
                </a:solidFill>
              </a:rPr>
              <a:t>Choisir</a:t>
            </a:r>
            <a:r>
              <a:rPr lang="en-US" sz="3600" dirty="0">
                <a:solidFill>
                  <a:srgbClr val="2C2C2C"/>
                </a:solidFill>
              </a:rPr>
              <a:t> sur </a:t>
            </a:r>
            <a:r>
              <a:rPr lang="en-US" sz="3600" dirty="0" err="1">
                <a:solidFill>
                  <a:srgbClr val="2C2C2C"/>
                </a:solidFill>
              </a:rPr>
              <a:t>l’agenda</a:t>
            </a:r>
            <a:r>
              <a:rPr lang="en-US" sz="3600" dirty="0">
                <a:solidFill>
                  <a:srgbClr val="2C2C2C"/>
                </a:solidFill>
              </a:rPr>
              <a:t> outlook le jour et </a:t>
            </a:r>
            <a:r>
              <a:rPr lang="en-US" sz="3600" dirty="0" err="1">
                <a:solidFill>
                  <a:srgbClr val="2C2C2C"/>
                </a:solidFill>
              </a:rPr>
              <a:t>créneau</a:t>
            </a:r>
            <a:r>
              <a:rPr lang="en-US" sz="3600" dirty="0">
                <a:solidFill>
                  <a:srgbClr val="2C2C2C"/>
                </a:solidFill>
              </a:rPr>
              <a:t> </a:t>
            </a:r>
            <a:r>
              <a:rPr lang="en-US" sz="3600" dirty="0" err="1">
                <a:solidFill>
                  <a:srgbClr val="2C2C2C"/>
                </a:solidFill>
              </a:rPr>
              <a:t>horaire</a:t>
            </a:r>
            <a:r>
              <a:rPr lang="en-US" sz="3600" dirty="0">
                <a:solidFill>
                  <a:srgbClr val="2C2C2C"/>
                </a:solidFill>
              </a:rPr>
              <a:t> du </a:t>
            </a:r>
            <a:r>
              <a:rPr lang="en-US" sz="3600" dirty="0" err="1">
                <a:solidFill>
                  <a:srgbClr val="2C2C2C"/>
                </a:solidFill>
              </a:rPr>
              <a:t>rendez</a:t>
            </a:r>
            <a:r>
              <a:rPr lang="en-US" sz="3600" dirty="0">
                <a:solidFill>
                  <a:srgbClr val="2C2C2C"/>
                </a:solidFill>
              </a:rPr>
              <a:t> </a:t>
            </a:r>
            <a:r>
              <a:rPr lang="en-US" sz="3600" dirty="0" err="1">
                <a:solidFill>
                  <a:srgbClr val="2C2C2C"/>
                </a:solidFill>
              </a:rPr>
              <a:t>vous</a:t>
            </a:r>
            <a:r>
              <a:rPr lang="en-US" sz="3600" dirty="0">
                <a:solidFill>
                  <a:srgbClr val="2C2C2C"/>
                </a:solidFill>
              </a:rPr>
              <a:t>.</a:t>
            </a:r>
          </a:p>
        </p:txBody>
      </p:sp>
      <p:sp>
        <p:nvSpPr>
          <p:cNvPr id="18"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D868D643-5E41-4BD9-8ED7-0F6C2F9B7B93}"/>
              </a:ext>
            </a:extLst>
          </p:cNvPr>
          <p:cNvPicPr>
            <a:picLocks noGrp="1" noChangeAspect="1"/>
          </p:cNvPicPr>
          <p:nvPr>
            <p:ph idx="1"/>
          </p:nvPr>
        </p:nvPicPr>
        <p:blipFill rotWithShape="1">
          <a:blip r:embed="rId2"/>
          <a:srcRect r="4281" b="-2"/>
          <a:stretch/>
        </p:blipFill>
        <p:spPr>
          <a:xfrm>
            <a:off x="4062964" y="942538"/>
            <a:ext cx="7163222" cy="4808332"/>
          </a:xfrm>
          <a:prstGeom prst="rect">
            <a:avLst/>
          </a:prstGeom>
          <a:effectLst/>
        </p:spPr>
      </p:pic>
    </p:spTree>
    <p:extLst>
      <p:ext uri="{BB962C8B-B14F-4D97-AF65-F5344CB8AC3E}">
        <p14:creationId xmlns:p14="http://schemas.microsoft.com/office/powerpoint/2010/main" val="219291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387720-1D33-47E0-9D1F-265E8964FE56}"/>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Cliquer sur Réunion Teams</a:t>
            </a:r>
          </a:p>
        </p:txBody>
      </p:sp>
      <p:sp>
        <p:nvSpPr>
          <p:cNvPr id="18"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D868D643-5E41-4BD9-8ED7-0F6C2F9B7B93}"/>
              </a:ext>
            </a:extLst>
          </p:cNvPr>
          <p:cNvPicPr>
            <a:picLocks noGrp="1" noChangeAspect="1"/>
          </p:cNvPicPr>
          <p:nvPr>
            <p:ph idx="1"/>
          </p:nvPr>
        </p:nvPicPr>
        <p:blipFill rotWithShape="1">
          <a:blip r:embed="rId2"/>
          <a:srcRect r="4281" b="-2"/>
          <a:stretch/>
        </p:blipFill>
        <p:spPr>
          <a:xfrm>
            <a:off x="4062964" y="942538"/>
            <a:ext cx="7163222" cy="4808332"/>
          </a:xfrm>
          <a:prstGeom prst="rect">
            <a:avLst/>
          </a:prstGeom>
          <a:effectLst/>
        </p:spPr>
      </p:pic>
      <p:sp>
        <p:nvSpPr>
          <p:cNvPr id="3" name="Ellipse 2">
            <a:extLst>
              <a:ext uri="{FF2B5EF4-FFF2-40B4-BE49-F238E27FC236}">
                <a16:creationId xmlns:a16="http://schemas.microsoft.com/office/drawing/2014/main" id="{CD931CC1-8BC7-4DA3-95A6-880831AFCF3B}"/>
              </a:ext>
            </a:extLst>
          </p:cNvPr>
          <p:cNvSpPr/>
          <p:nvPr/>
        </p:nvSpPr>
        <p:spPr>
          <a:xfrm>
            <a:off x="6391922" y="1322773"/>
            <a:ext cx="719092" cy="63919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7B5B92C6-9525-450A-A44C-DAE6EF021947}"/>
              </a:ext>
            </a:extLst>
          </p:cNvPr>
          <p:cNvCxnSpPr/>
          <p:nvPr/>
        </p:nvCxnSpPr>
        <p:spPr>
          <a:xfrm flipH="1" flipV="1">
            <a:off x="6951216" y="1961965"/>
            <a:ext cx="527272" cy="10475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04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9592347-3D18-4C32-B9A0-A4C5E6598C9E}"/>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Le lien </a:t>
            </a:r>
            <a:r>
              <a:rPr lang="en-US" sz="3600" dirty="0" err="1">
                <a:solidFill>
                  <a:srgbClr val="2C2C2C"/>
                </a:solidFill>
              </a:rPr>
              <a:t>apparait</a:t>
            </a:r>
            <a:r>
              <a:rPr lang="en-US" sz="3600" dirty="0">
                <a:solidFill>
                  <a:srgbClr val="2C2C2C"/>
                </a:solidFill>
              </a:rPr>
              <a:t> dans le corps du </a:t>
            </a:r>
            <a:r>
              <a:rPr lang="en-US" sz="3600" dirty="0" err="1">
                <a:solidFill>
                  <a:srgbClr val="2C2C2C"/>
                </a:solidFill>
              </a:rPr>
              <a:t>rendez</a:t>
            </a:r>
            <a:r>
              <a:rPr lang="en-US" sz="3600" dirty="0">
                <a:solidFill>
                  <a:srgbClr val="2C2C2C"/>
                </a:solidFill>
              </a:rPr>
              <a:t>- </a:t>
            </a:r>
            <a:r>
              <a:rPr lang="en-US" sz="3600" dirty="0" err="1">
                <a:solidFill>
                  <a:srgbClr val="2C2C2C"/>
                </a:solidFill>
              </a:rPr>
              <a:t>vous</a:t>
            </a:r>
            <a:endParaRPr lang="en-US" sz="3600" dirty="0">
              <a:solidFill>
                <a:srgbClr val="2C2C2C"/>
              </a:solidFill>
            </a:endParaRP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36BE5FAF-A732-49A9-8E67-200FDDB1B58F}"/>
              </a:ext>
            </a:extLst>
          </p:cNvPr>
          <p:cNvPicPr>
            <a:picLocks noGrp="1" noChangeAspect="1"/>
          </p:cNvPicPr>
          <p:nvPr>
            <p:ph idx="1"/>
          </p:nvPr>
        </p:nvPicPr>
        <p:blipFill rotWithShape="1">
          <a:blip r:embed="rId2"/>
          <a:srcRect r="4281" b="-2"/>
          <a:stretch/>
        </p:blipFill>
        <p:spPr>
          <a:xfrm>
            <a:off x="4062964" y="942538"/>
            <a:ext cx="7163222" cy="4808332"/>
          </a:xfrm>
          <a:prstGeom prst="rect">
            <a:avLst/>
          </a:prstGeom>
          <a:effectLst/>
        </p:spPr>
      </p:pic>
    </p:spTree>
    <p:extLst>
      <p:ext uri="{BB962C8B-B14F-4D97-AF65-F5344CB8AC3E}">
        <p14:creationId xmlns:p14="http://schemas.microsoft.com/office/powerpoint/2010/main" val="24129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F10C09-0D3D-408C-8012-54D1E4896890}"/>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err="1">
                <a:solidFill>
                  <a:srgbClr val="2C2C2C"/>
                </a:solidFill>
              </a:rPr>
              <a:t>Inscrire</a:t>
            </a:r>
            <a:r>
              <a:rPr lang="en-US" sz="3600" dirty="0">
                <a:solidFill>
                  <a:srgbClr val="2C2C2C"/>
                </a:solidFill>
              </a:rPr>
              <a:t> le mail de </a:t>
            </a:r>
            <a:r>
              <a:rPr lang="en-US" sz="3600" dirty="0" err="1">
                <a:solidFill>
                  <a:srgbClr val="2C2C2C"/>
                </a:solidFill>
              </a:rPr>
              <a:t>l’adhérent</a:t>
            </a:r>
            <a:r>
              <a:rPr lang="en-US" sz="3600" dirty="0">
                <a:solidFill>
                  <a:srgbClr val="2C2C2C"/>
                </a:solidFill>
              </a:rPr>
              <a:t>.</a:t>
            </a:r>
            <a:br>
              <a:rPr lang="en-US" sz="3600" dirty="0">
                <a:solidFill>
                  <a:srgbClr val="2C2C2C"/>
                </a:solidFill>
              </a:rPr>
            </a:br>
            <a:r>
              <a:rPr lang="en-US" sz="3600" dirty="0" err="1">
                <a:solidFill>
                  <a:srgbClr val="2C2C2C"/>
                </a:solidFill>
              </a:rPr>
              <a:t>Compléter</a:t>
            </a:r>
            <a:r>
              <a:rPr lang="en-US" sz="3600" dirty="0">
                <a:solidFill>
                  <a:srgbClr val="2C2C2C"/>
                </a:solidFill>
              </a:rPr>
              <a:t> </a:t>
            </a:r>
            <a:r>
              <a:rPr lang="en-US" sz="3600" dirty="0" err="1">
                <a:solidFill>
                  <a:srgbClr val="2C2C2C"/>
                </a:solidFill>
              </a:rPr>
              <a:t>l’objet</a:t>
            </a:r>
            <a:r>
              <a:rPr lang="en-US" sz="3600" dirty="0">
                <a:solidFill>
                  <a:srgbClr val="2C2C2C"/>
                </a:solidFill>
              </a:rPr>
              <a:t> </a:t>
            </a:r>
            <a:br>
              <a:rPr lang="en-US" sz="3600" dirty="0">
                <a:solidFill>
                  <a:srgbClr val="2C2C2C"/>
                </a:solidFill>
              </a:rPr>
            </a:br>
            <a:r>
              <a:rPr lang="en-US" sz="3600" dirty="0">
                <a:solidFill>
                  <a:srgbClr val="2C2C2C"/>
                </a:solidFill>
              </a:rPr>
              <a:t>“ Notre </a:t>
            </a:r>
            <a:r>
              <a:rPr lang="en-US" sz="3600" dirty="0" err="1">
                <a:solidFill>
                  <a:srgbClr val="2C2C2C"/>
                </a:solidFill>
              </a:rPr>
              <a:t>rdv</a:t>
            </a:r>
            <a:r>
              <a:rPr lang="en-US" sz="3600" dirty="0">
                <a:solidFill>
                  <a:srgbClr val="2C2C2C"/>
                </a:solidFill>
              </a:rPr>
              <a:t> …”</a:t>
            </a:r>
            <a:br>
              <a:rPr lang="en-US" sz="3600" dirty="0">
                <a:solidFill>
                  <a:srgbClr val="2C2C2C"/>
                </a:solidFill>
              </a:rPr>
            </a:br>
            <a:r>
              <a:rPr lang="en-US" sz="3600" dirty="0" err="1">
                <a:solidFill>
                  <a:srgbClr val="2C2C2C"/>
                </a:solidFill>
              </a:rPr>
              <a:t>Puis</a:t>
            </a:r>
            <a:r>
              <a:rPr lang="en-US" sz="3600" dirty="0">
                <a:solidFill>
                  <a:srgbClr val="2C2C2C"/>
                </a:solidFill>
              </a:rPr>
              <a:t> </a:t>
            </a:r>
            <a:r>
              <a:rPr lang="en-US" sz="3600" dirty="0" err="1">
                <a:solidFill>
                  <a:srgbClr val="2C2C2C"/>
                </a:solidFill>
              </a:rPr>
              <a:t>cliquer</a:t>
            </a:r>
            <a:r>
              <a:rPr lang="en-US" sz="3600" dirty="0">
                <a:solidFill>
                  <a:srgbClr val="2C2C2C"/>
                </a:solidFill>
              </a:rPr>
              <a:t> sur </a:t>
            </a:r>
            <a:r>
              <a:rPr lang="en-US" sz="3600" dirty="0" err="1">
                <a:solidFill>
                  <a:srgbClr val="2C2C2C"/>
                </a:solidFill>
              </a:rPr>
              <a:t>envoyer</a:t>
            </a:r>
            <a:endParaRPr lang="en-US" sz="3600" dirty="0">
              <a:solidFill>
                <a:srgbClr val="2C2C2C"/>
              </a:solidFill>
            </a:endParaRP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6B19CE85-4B18-498B-9B03-0E4C59BDB781}"/>
              </a:ext>
            </a:extLst>
          </p:cNvPr>
          <p:cNvPicPr>
            <a:picLocks noGrp="1" noChangeAspect="1"/>
          </p:cNvPicPr>
          <p:nvPr>
            <p:ph idx="1"/>
          </p:nvPr>
        </p:nvPicPr>
        <p:blipFill rotWithShape="1">
          <a:blip r:embed="rId2"/>
          <a:srcRect r="4281" b="-2"/>
          <a:stretch/>
        </p:blipFill>
        <p:spPr>
          <a:xfrm>
            <a:off x="4062964" y="942538"/>
            <a:ext cx="7163222" cy="4808332"/>
          </a:xfrm>
          <a:prstGeom prst="rect">
            <a:avLst/>
          </a:prstGeom>
          <a:effectLst/>
        </p:spPr>
      </p:pic>
    </p:spTree>
    <p:extLst>
      <p:ext uri="{BB962C8B-B14F-4D97-AF65-F5344CB8AC3E}">
        <p14:creationId xmlns:p14="http://schemas.microsoft.com/office/powerpoint/2010/main" val="15204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F10C09-0D3D-408C-8012-54D1E4896890}"/>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err="1">
                <a:solidFill>
                  <a:srgbClr val="2C2C2C"/>
                </a:solidFill>
              </a:rPr>
              <a:t>L’adhérent</a:t>
            </a:r>
            <a:r>
              <a:rPr lang="en-US" sz="3600" dirty="0">
                <a:solidFill>
                  <a:srgbClr val="2C2C2C"/>
                </a:solidFill>
              </a:rPr>
              <a:t> </a:t>
            </a:r>
            <a:r>
              <a:rPr lang="en-US" sz="3600" dirty="0" err="1">
                <a:solidFill>
                  <a:srgbClr val="2C2C2C"/>
                </a:solidFill>
              </a:rPr>
              <a:t>va</a:t>
            </a:r>
            <a:r>
              <a:rPr lang="en-US" sz="3600" dirty="0">
                <a:solidFill>
                  <a:srgbClr val="2C2C2C"/>
                </a:solidFill>
              </a:rPr>
              <a:t> </a:t>
            </a:r>
            <a:r>
              <a:rPr lang="en-US" sz="3600" dirty="0" err="1">
                <a:solidFill>
                  <a:srgbClr val="2C2C2C"/>
                </a:solidFill>
              </a:rPr>
              <a:t>recevoir</a:t>
            </a:r>
            <a:r>
              <a:rPr lang="en-US" sz="3600" dirty="0">
                <a:solidFill>
                  <a:srgbClr val="2C2C2C"/>
                </a:solidFill>
              </a:rPr>
              <a:t> </a:t>
            </a:r>
            <a:r>
              <a:rPr lang="en-US" sz="3600" dirty="0" err="1">
                <a:solidFill>
                  <a:srgbClr val="2C2C2C"/>
                </a:solidFill>
              </a:rPr>
              <a:t>ce</a:t>
            </a:r>
            <a:r>
              <a:rPr lang="en-US" sz="3600" dirty="0">
                <a:solidFill>
                  <a:srgbClr val="2C2C2C"/>
                </a:solidFill>
              </a:rPr>
              <a:t> mail avec le lien pour </a:t>
            </a:r>
            <a:r>
              <a:rPr lang="en-US" sz="3600" dirty="0" err="1">
                <a:solidFill>
                  <a:srgbClr val="2C2C2C"/>
                </a:solidFill>
              </a:rPr>
              <a:t>participer</a:t>
            </a:r>
            <a:r>
              <a:rPr lang="en-US" sz="3600" dirty="0">
                <a:solidFill>
                  <a:srgbClr val="2C2C2C"/>
                </a:solidFill>
              </a:rPr>
              <a:t> à la visio.</a:t>
            </a:r>
            <a:br>
              <a:rPr lang="en-US" sz="3600" dirty="0">
                <a:solidFill>
                  <a:srgbClr val="2C2C2C"/>
                </a:solidFill>
              </a:rPr>
            </a:br>
            <a:br>
              <a:rPr lang="en-US" sz="3600" dirty="0">
                <a:solidFill>
                  <a:srgbClr val="2C2C2C"/>
                </a:solidFill>
              </a:rPr>
            </a:br>
            <a:endParaRPr lang="en-US" sz="3600" dirty="0">
              <a:solidFill>
                <a:srgbClr val="2C2C2C"/>
              </a:solidFill>
            </a:endParaRP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a:extLst>
              <a:ext uri="{FF2B5EF4-FFF2-40B4-BE49-F238E27FC236}">
                <a16:creationId xmlns:a16="http://schemas.microsoft.com/office/drawing/2014/main" id="{BAEDA2F2-E845-43E5-8CC3-912D6DE7BF48}"/>
              </a:ext>
            </a:extLst>
          </p:cNvPr>
          <p:cNvPicPr>
            <a:picLocks noGrp="1" noChangeAspect="1"/>
          </p:cNvPicPr>
          <p:nvPr>
            <p:ph idx="1"/>
          </p:nvPr>
        </p:nvPicPr>
        <p:blipFill>
          <a:blip r:embed="rId2"/>
          <a:stretch>
            <a:fillRect/>
          </a:stretch>
        </p:blipFill>
        <p:spPr>
          <a:xfrm>
            <a:off x="3847546" y="887316"/>
            <a:ext cx="7594058" cy="5083367"/>
          </a:xfrm>
          <a:prstGeom prst="rect">
            <a:avLst/>
          </a:prstGeom>
        </p:spPr>
      </p:pic>
    </p:spTree>
    <p:extLst>
      <p:ext uri="{BB962C8B-B14F-4D97-AF65-F5344CB8AC3E}">
        <p14:creationId xmlns:p14="http://schemas.microsoft.com/office/powerpoint/2010/main" val="367520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F10C09-0D3D-408C-8012-54D1E4896890}"/>
              </a:ext>
            </a:extLst>
          </p:cNvPr>
          <p:cNvSpPr>
            <a:spLocks noGrp="1"/>
          </p:cNvSpPr>
          <p:nvPr>
            <p:ph type="title"/>
          </p:nvPr>
        </p:nvSpPr>
        <p:spPr>
          <a:xfrm>
            <a:off x="603938" y="640081"/>
            <a:ext cx="2694154" cy="5257799"/>
          </a:xfrm>
        </p:spPr>
        <p:txBody>
          <a:bodyPr vert="horz" lIns="91440" tIns="45720" rIns="91440" bIns="45720" rtlCol="0" anchor="ctr">
            <a:normAutofit/>
          </a:bodyPr>
          <a:lstStyle/>
          <a:p>
            <a:r>
              <a:rPr lang="en-US" sz="3600" dirty="0">
                <a:solidFill>
                  <a:srgbClr val="2C2C2C"/>
                </a:solidFill>
              </a:rPr>
              <a:t>A </a:t>
            </a:r>
            <a:r>
              <a:rPr lang="en-US" sz="3600" dirty="0" err="1">
                <a:solidFill>
                  <a:srgbClr val="2C2C2C"/>
                </a:solidFill>
              </a:rPr>
              <a:t>l’heure</a:t>
            </a:r>
            <a:r>
              <a:rPr lang="en-US" sz="3600" dirty="0">
                <a:solidFill>
                  <a:srgbClr val="2C2C2C"/>
                </a:solidFill>
              </a:rPr>
              <a:t> du </a:t>
            </a:r>
            <a:r>
              <a:rPr lang="en-US" sz="3600" dirty="0" err="1">
                <a:solidFill>
                  <a:srgbClr val="2C2C2C"/>
                </a:solidFill>
              </a:rPr>
              <a:t>rendez-vous</a:t>
            </a:r>
            <a:r>
              <a:rPr lang="en-US" sz="3600" dirty="0">
                <a:solidFill>
                  <a:srgbClr val="2C2C2C"/>
                </a:solidFill>
              </a:rPr>
              <a:t>, </a:t>
            </a:r>
            <a:r>
              <a:rPr lang="en-US" sz="3600" dirty="0" err="1">
                <a:solidFill>
                  <a:srgbClr val="2C2C2C"/>
                </a:solidFill>
              </a:rPr>
              <a:t>votre</a:t>
            </a:r>
            <a:r>
              <a:rPr lang="en-US" sz="3600" dirty="0">
                <a:solidFill>
                  <a:srgbClr val="2C2C2C"/>
                </a:solidFill>
              </a:rPr>
              <a:t> </a:t>
            </a:r>
            <a:r>
              <a:rPr lang="en-US" sz="3600" dirty="0" err="1">
                <a:solidFill>
                  <a:srgbClr val="2C2C2C"/>
                </a:solidFill>
              </a:rPr>
              <a:t>adhérent</a:t>
            </a:r>
            <a:r>
              <a:rPr lang="en-US" sz="3600" dirty="0">
                <a:solidFill>
                  <a:srgbClr val="2C2C2C"/>
                </a:solidFill>
              </a:rPr>
              <a:t> et </a:t>
            </a:r>
            <a:r>
              <a:rPr lang="en-US" sz="3600" dirty="0" err="1">
                <a:solidFill>
                  <a:srgbClr val="2C2C2C"/>
                </a:solidFill>
              </a:rPr>
              <a:t>vous</a:t>
            </a:r>
            <a:r>
              <a:rPr lang="en-US" sz="3600" dirty="0">
                <a:solidFill>
                  <a:srgbClr val="2C2C2C"/>
                </a:solidFill>
              </a:rPr>
              <a:t>, </a:t>
            </a:r>
            <a:r>
              <a:rPr lang="en-US" sz="3600" dirty="0" err="1">
                <a:solidFill>
                  <a:srgbClr val="2C2C2C"/>
                </a:solidFill>
              </a:rPr>
              <a:t>devez</a:t>
            </a:r>
            <a:r>
              <a:rPr lang="en-US" sz="3600" dirty="0">
                <a:solidFill>
                  <a:srgbClr val="2C2C2C"/>
                </a:solidFill>
              </a:rPr>
              <a:t> </a:t>
            </a:r>
            <a:r>
              <a:rPr lang="en-US" sz="3600" dirty="0" err="1">
                <a:solidFill>
                  <a:srgbClr val="2C2C2C"/>
                </a:solidFill>
              </a:rPr>
              <a:t>cliquer</a:t>
            </a:r>
            <a:r>
              <a:rPr lang="en-US" sz="3600" dirty="0">
                <a:solidFill>
                  <a:srgbClr val="2C2C2C"/>
                </a:solidFill>
              </a:rPr>
              <a:t> sur le lien.</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6B19CE85-4B18-498B-9B03-0E4C59BDB781}"/>
              </a:ext>
            </a:extLst>
          </p:cNvPr>
          <p:cNvPicPr>
            <a:picLocks noGrp="1" noChangeAspect="1"/>
          </p:cNvPicPr>
          <p:nvPr>
            <p:ph idx="1"/>
          </p:nvPr>
        </p:nvPicPr>
        <p:blipFill rotWithShape="1">
          <a:blip r:embed="rId2"/>
          <a:srcRect r="4281" b="-2"/>
          <a:stretch/>
        </p:blipFill>
        <p:spPr>
          <a:xfrm>
            <a:off x="4062964" y="942538"/>
            <a:ext cx="7163222" cy="4808332"/>
          </a:xfrm>
          <a:prstGeom prst="rect">
            <a:avLst/>
          </a:prstGeom>
          <a:effectLst/>
        </p:spPr>
      </p:pic>
      <p:cxnSp>
        <p:nvCxnSpPr>
          <p:cNvPr id="5" name="Connecteur droit avec flèche 4">
            <a:extLst>
              <a:ext uri="{FF2B5EF4-FFF2-40B4-BE49-F238E27FC236}">
                <a16:creationId xmlns:a16="http://schemas.microsoft.com/office/drawing/2014/main" id="{52751111-CF4B-4AEB-8093-68DB290C89A5}"/>
              </a:ext>
            </a:extLst>
          </p:cNvPr>
          <p:cNvCxnSpPr/>
          <p:nvPr/>
        </p:nvCxnSpPr>
        <p:spPr>
          <a:xfrm flipH="1" flipV="1">
            <a:off x="5681709" y="4110361"/>
            <a:ext cx="1402672" cy="488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81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F10C09-0D3D-408C-8012-54D1E4896890}"/>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Une </a:t>
            </a:r>
            <a:r>
              <a:rPr lang="en-US" sz="3600" dirty="0" err="1">
                <a:solidFill>
                  <a:srgbClr val="2C2C2C"/>
                </a:solidFill>
              </a:rPr>
              <a:t>fenêtre</a:t>
            </a:r>
            <a:r>
              <a:rPr lang="en-US" sz="3600" dirty="0">
                <a:solidFill>
                  <a:srgbClr val="2C2C2C"/>
                </a:solidFill>
              </a:rPr>
              <a:t> </a:t>
            </a:r>
            <a:r>
              <a:rPr lang="en-US" sz="3600" dirty="0" err="1">
                <a:solidFill>
                  <a:srgbClr val="2C2C2C"/>
                </a:solidFill>
              </a:rPr>
              <a:t>apparaît</a:t>
            </a:r>
            <a:r>
              <a:rPr lang="en-US" sz="3600" dirty="0">
                <a:solidFill>
                  <a:srgbClr val="2C2C2C"/>
                </a:solidFill>
              </a:rPr>
              <a:t>, </a:t>
            </a:r>
            <a:r>
              <a:rPr lang="en-US" sz="3600" dirty="0" err="1">
                <a:solidFill>
                  <a:srgbClr val="2C2C2C"/>
                </a:solidFill>
              </a:rPr>
              <a:t>cliquer</a:t>
            </a:r>
            <a:r>
              <a:rPr lang="en-US" sz="3600" dirty="0">
                <a:solidFill>
                  <a:srgbClr val="2C2C2C"/>
                </a:solidFill>
              </a:rPr>
              <a:t> sur </a:t>
            </a:r>
            <a:r>
              <a:rPr lang="en-US" sz="3600" dirty="0" err="1">
                <a:solidFill>
                  <a:srgbClr val="2C2C2C"/>
                </a:solidFill>
              </a:rPr>
              <a:t>ouvrir</a:t>
            </a:r>
            <a:r>
              <a:rPr lang="en-US" sz="3600" dirty="0">
                <a:solidFill>
                  <a:srgbClr val="2C2C2C"/>
                </a:solidFill>
              </a:rPr>
              <a:t> le lien </a:t>
            </a:r>
            <a:r>
              <a:rPr lang="en-US" sz="3600" dirty="0" err="1">
                <a:solidFill>
                  <a:srgbClr val="2C2C2C"/>
                </a:solidFill>
              </a:rPr>
              <a:t>ou</a:t>
            </a:r>
            <a:r>
              <a:rPr lang="en-US" sz="3600" dirty="0">
                <a:solidFill>
                  <a:srgbClr val="2C2C2C"/>
                </a:solidFill>
              </a:rPr>
              <a:t> </a:t>
            </a:r>
            <a:r>
              <a:rPr lang="en-US" sz="3600" dirty="0" err="1">
                <a:solidFill>
                  <a:srgbClr val="2C2C2C"/>
                </a:solidFill>
              </a:rPr>
              <a:t>ouvrir</a:t>
            </a:r>
            <a:r>
              <a:rPr lang="en-US" sz="3600" dirty="0">
                <a:solidFill>
                  <a:srgbClr val="2C2C2C"/>
                </a:solidFill>
              </a:rPr>
              <a:t> Teams pour </a:t>
            </a:r>
            <a:r>
              <a:rPr lang="en-US" sz="3600" dirty="0" err="1">
                <a:solidFill>
                  <a:srgbClr val="2C2C2C"/>
                </a:solidFill>
              </a:rPr>
              <a:t>vôtre</a:t>
            </a:r>
            <a:r>
              <a:rPr lang="en-US" sz="3600" dirty="0">
                <a:solidFill>
                  <a:srgbClr val="2C2C2C"/>
                </a:solidFill>
              </a:rPr>
              <a:t> </a:t>
            </a:r>
            <a:r>
              <a:rPr lang="en-US" sz="3600" dirty="0" err="1">
                <a:solidFill>
                  <a:srgbClr val="2C2C2C"/>
                </a:solidFill>
              </a:rPr>
              <a:t>adhérent</a:t>
            </a:r>
            <a:r>
              <a:rPr lang="en-US" sz="3600" dirty="0">
                <a:solidFill>
                  <a:srgbClr val="2C2C2C"/>
                </a:solidFill>
              </a:rPr>
              <a:t>.</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a:extLst>
              <a:ext uri="{FF2B5EF4-FFF2-40B4-BE49-F238E27FC236}">
                <a16:creationId xmlns:a16="http://schemas.microsoft.com/office/drawing/2014/main" id="{44EBE5BE-FBDD-415F-9699-29E29BF2F769}"/>
              </a:ext>
            </a:extLst>
          </p:cNvPr>
          <p:cNvPicPr>
            <a:picLocks noGrp="1" noChangeAspect="1"/>
          </p:cNvPicPr>
          <p:nvPr>
            <p:ph idx="1"/>
          </p:nvPr>
        </p:nvPicPr>
        <p:blipFill>
          <a:blip r:embed="rId2"/>
          <a:stretch>
            <a:fillRect/>
          </a:stretch>
        </p:blipFill>
        <p:spPr>
          <a:xfrm>
            <a:off x="3695423" y="484632"/>
            <a:ext cx="3733800" cy="4086225"/>
          </a:xfrm>
          <a:prstGeom prst="rect">
            <a:avLst/>
          </a:prstGeom>
        </p:spPr>
      </p:pic>
      <p:sp>
        <p:nvSpPr>
          <p:cNvPr id="7" name="Ellipse 6">
            <a:extLst>
              <a:ext uri="{FF2B5EF4-FFF2-40B4-BE49-F238E27FC236}">
                <a16:creationId xmlns:a16="http://schemas.microsoft.com/office/drawing/2014/main" id="{011C500F-0223-4A0E-B949-9565E40D6D95}"/>
              </a:ext>
            </a:extLst>
          </p:cNvPr>
          <p:cNvSpPr/>
          <p:nvPr/>
        </p:nvSpPr>
        <p:spPr>
          <a:xfrm>
            <a:off x="5893386" y="3973754"/>
            <a:ext cx="1535837" cy="843379"/>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1D8ACE52-2A8B-46D1-93FE-C2B19EFD7CCD}"/>
              </a:ext>
            </a:extLst>
          </p:cNvPr>
          <p:cNvPicPr>
            <a:picLocks noChangeAspect="1"/>
          </p:cNvPicPr>
          <p:nvPr/>
        </p:nvPicPr>
        <p:blipFill>
          <a:blip r:embed="rId3"/>
          <a:stretch>
            <a:fillRect/>
          </a:stretch>
        </p:blipFill>
        <p:spPr>
          <a:xfrm>
            <a:off x="7544580" y="1084689"/>
            <a:ext cx="3952428" cy="5124088"/>
          </a:xfrm>
          <a:prstGeom prst="rect">
            <a:avLst/>
          </a:prstGeom>
        </p:spPr>
      </p:pic>
      <p:sp>
        <p:nvSpPr>
          <p:cNvPr id="5" name="Ellipse 4">
            <a:extLst>
              <a:ext uri="{FF2B5EF4-FFF2-40B4-BE49-F238E27FC236}">
                <a16:creationId xmlns:a16="http://schemas.microsoft.com/office/drawing/2014/main" id="{4F67C8D0-D3C3-4487-85BF-3A9EF15EFED1}"/>
              </a:ext>
            </a:extLst>
          </p:cNvPr>
          <p:cNvSpPr/>
          <p:nvPr/>
        </p:nvSpPr>
        <p:spPr>
          <a:xfrm>
            <a:off x="9286875" y="1847850"/>
            <a:ext cx="781050" cy="6381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0589DDBC-B25B-4781-8811-18A0FF7BD88C}"/>
              </a:ext>
            </a:extLst>
          </p:cNvPr>
          <p:cNvSpPr txBox="1"/>
          <p:nvPr/>
        </p:nvSpPr>
        <p:spPr>
          <a:xfrm>
            <a:off x="5104660" y="5031691"/>
            <a:ext cx="718658" cy="369332"/>
          </a:xfrm>
          <a:prstGeom prst="rect">
            <a:avLst/>
          </a:prstGeom>
          <a:noFill/>
        </p:spPr>
        <p:txBody>
          <a:bodyPr wrap="none" rtlCol="0">
            <a:spAutoFit/>
          </a:bodyPr>
          <a:lstStyle/>
          <a:p>
            <a:r>
              <a:rPr lang="fr-FR" dirty="0"/>
              <a:t>VOUS</a:t>
            </a:r>
          </a:p>
        </p:txBody>
      </p:sp>
      <p:sp>
        <p:nvSpPr>
          <p:cNvPr id="10" name="ZoneTexte 9">
            <a:extLst>
              <a:ext uri="{FF2B5EF4-FFF2-40B4-BE49-F238E27FC236}">
                <a16:creationId xmlns:a16="http://schemas.microsoft.com/office/drawing/2014/main" id="{A1F6D803-69FF-4695-85CA-6BF35007CD14}"/>
              </a:ext>
            </a:extLst>
          </p:cNvPr>
          <p:cNvSpPr txBox="1"/>
          <p:nvPr/>
        </p:nvSpPr>
        <p:spPr>
          <a:xfrm>
            <a:off x="8731275" y="829294"/>
            <a:ext cx="1892249" cy="369332"/>
          </a:xfrm>
          <a:prstGeom prst="rect">
            <a:avLst/>
          </a:prstGeom>
          <a:noFill/>
        </p:spPr>
        <p:txBody>
          <a:bodyPr wrap="none" rtlCol="0">
            <a:spAutoFit/>
          </a:bodyPr>
          <a:lstStyle/>
          <a:p>
            <a:r>
              <a:rPr lang="fr-FR" dirty="0"/>
              <a:t>VOTRE ADHERENT</a:t>
            </a:r>
          </a:p>
        </p:txBody>
      </p:sp>
    </p:spTree>
    <p:extLst>
      <p:ext uri="{BB962C8B-B14F-4D97-AF65-F5344CB8AC3E}">
        <p14:creationId xmlns:p14="http://schemas.microsoft.com/office/powerpoint/2010/main" val="6759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1C51EC-CA90-46F4-8B00-3B45518B9CCB}"/>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Cliquer sur </a:t>
            </a:r>
            <a:r>
              <a:rPr lang="en-US" sz="3600" dirty="0" err="1">
                <a:solidFill>
                  <a:srgbClr val="2C2C2C"/>
                </a:solidFill>
              </a:rPr>
              <a:t>Rejoindre</a:t>
            </a:r>
            <a:r>
              <a:rPr lang="en-US" sz="3600" dirty="0">
                <a:solidFill>
                  <a:srgbClr val="2C2C2C"/>
                </a:solidFill>
              </a:rPr>
              <a:t> </a:t>
            </a:r>
            <a:r>
              <a:rPr lang="en-US" sz="3600" dirty="0" err="1">
                <a:solidFill>
                  <a:srgbClr val="2C2C2C"/>
                </a:solidFill>
              </a:rPr>
              <a:t>maintenant</a:t>
            </a:r>
            <a:r>
              <a:rPr lang="en-US" sz="3600" dirty="0">
                <a:solidFill>
                  <a:srgbClr val="2C2C2C"/>
                </a:solidFill>
              </a:rPr>
              <a:t>.</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0847D32B-2320-4793-900B-273FCFE89CDC}"/>
              </a:ext>
            </a:extLst>
          </p:cNvPr>
          <p:cNvPicPr>
            <a:picLocks noGrp="1" noChangeAspect="1"/>
          </p:cNvPicPr>
          <p:nvPr>
            <p:ph idx="1"/>
          </p:nvPr>
        </p:nvPicPr>
        <p:blipFill rotWithShape="1">
          <a:blip r:embed="rId2"/>
          <a:srcRect l="6518" r="2" b="2"/>
          <a:stretch/>
        </p:blipFill>
        <p:spPr>
          <a:xfrm>
            <a:off x="4062964" y="942538"/>
            <a:ext cx="7163222" cy="4808332"/>
          </a:xfrm>
          <a:prstGeom prst="rect">
            <a:avLst/>
          </a:prstGeom>
          <a:effectLst/>
        </p:spPr>
      </p:pic>
    </p:spTree>
    <p:extLst>
      <p:ext uri="{BB962C8B-B14F-4D97-AF65-F5344CB8AC3E}">
        <p14:creationId xmlns:p14="http://schemas.microsoft.com/office/powerpoint/2010/main" val="16695511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117</Words>
  <Application>Microsoft Office PowerPoint</Application>
  <PresentationFormat>Grand écran</PresentationFormat>
  <Paragraphs>19</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RDV VISIO</vt:lpstr>
      <vt:lpstr>Choisir sur l’agenda outlook le jour et créneau horaire du rendez vous.</vt:lpstr>
      <vt:lpstr>Cliquer sur Réunion Teams</vt:lpstr>
      <vt:lpstr>Le lien apparait dans le corps du rendez- vous</vt:lpstr>
      <vt:lpstr>Inscrire le mail de l’adhérent. Compléter l’objet  “ Notre rdv …” Puis cliquer sur envoyer</vt:lpstr>
      <vt:lpstr>L’adhérent va recevoir ce mail avec le lien pour participer à la visio.  </vt:lpstr>
      <vt:lpstr>A l’heure du rendez-vous, votre adhérent et vous, devez cliquer sur le lien.</vt:lpstr>
      <vt:lpstr>Une fenêtre apparaît, cliquer sur ouvrir le lien ou ouvrir Teams pour vôtre adhérent.</vt:lpstr>
      <vt:lpstr>Cliquer sur Rejoindre maintenant.</vt:lpstr>
      <vt:lpstr>Penser à activer le son.   Et si le son n’est pas bon ? Coupez le son Teams et échangez via vos telephones respectifs.</vt:lpstr>
      <vt:lpstr>Cliquer pour activer la caméra</vt:lpstr>
      <vt:lpstr>Et si mon adhérent est sur iphone ?  Il y a de fortes chances pour qu’il utilise Safari comme navigateur web, et ça ne marchera pas.  Mais s’il copie le lien Teams et le colle sur Firefox ou sur Chrome, miracle, ça fonctionne ! </vt:lpstr>
      <vt:lpstr>Dernière chose.  IMPÉRATIF!  Sélectionner “Par visio” dans la zone “Type de rdv” de la GRC</vt:lpstr>
      <vt:lpstr>Vous êtes prêts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RDV VISIO</dc:title>
  <dc:creator>Duputel Helene</dc:creator>
  <cp:lastModifiedBy>Lacroix Olivier</cp:lastModifiedBy>
  <cp:revision>14</cp:revision>
  <dcterms:created xsi:type="dcterms:W3CDTF">2020-11-13T09:12:09Z</dcterms:created>
  <dcterms:modified xsi:type="dcterms:W3CDTF">2021-06-25T06:59:20Z</dcterms:modified>
</cp:coreProperties>
</file>