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25"/>
  </p:notesMasterIdLst>
  <p:sldIdLst>
    <p:sldId id="441" r:id="rId6"/>
    <p:sldId id="447" r:id="rId7"/>
    <p:sldId id="494" r:id="rId8"/>
    <p:sldId id="256" r:id="rId9"/>
    <p:sldId id="496" r:id="rId10"/>
    <p:sldId id="490" r:id="rId11"/>
    <p:sldId id="498" r:id="rId12"/>
    <p:sldId id="502" r:id="rId13"/>
    <p:sldId id="500" r:id="rId14"/>
    <p:sldId id="501" r:id="rId15"/>
    <p:sldId id="503" r:id="rId16"/>
    <p:sldId id="495" r:id="rId17"/>
    <p:sldId id="499" r:id="rId18"/>
    <p:sldId id="477" r:id="rId19"/>
    <p:sldId id="485" r:id="rId20"/>
    <p:sldId id="504" r:id="rId21"/>
    <p:sldId id="486" r:id="rId22"/>
    <p:sldId id="463" r:id="rId23"/>
    <p:sldId id="461" r:id="rId24"/>
  </p:sldIdLst>
  <p:sldSz cx="18288000" cy="10285413"/>
  <p:notesSz cx="6797675" cy="9926638"/>
  <p:defaultTextStyle>
    <a:defPPr>
      <a:defRPr lang="en-US"/>
    </a:defPPr>
    <a:lvl1pPr marL="0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22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450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65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898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1099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5343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9545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3794" algn="l" defTabSz="136845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8" autoAdjust="0"/>
    <p:restoredTop sz="82726" autoAdjust="0"/>
  </p:normalViewPr>
  <p:slideViewPr>
    <p:cSldViewPr snapToGrid="0" showGuides="1">
      <p:cViewPr varScale="1">
        <p:scale>
          <a:sx n="63" d="100"/>
          <a:sy n="63" d="100"/>
        </p:scale>
        <p:origin x="1092" y="90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153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293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68450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4598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0729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36898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3026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49179" algn="l" defTabSz="91229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450E2E-0B9E-4FE2-AA41-2486F7489ED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6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u="sng" dirty="0"/>
          </a:p>
          <a:p>
            <a:r>
              <a:rPr lang="fr-FR" sz="1200" b="1" u="sng" dirty="0"/>
              <a:t>PRINCIPE : </a:t>
            </a:r>
            <a:r>
              <a:rPr lang="fr-FR" sz="1200" dirty="0"/>
              <a:t>Une silhouette ou/ une personne physique </a:t>
            </a:r>
            <a:r>
              <a:rPr lang="fr-FR" sz="1200" i="1" dirty="0"/>
              <a:t>(parlons Horizon</a:t>
            </a:r>
            <a:r>
              <a:rPr lang="fr-FR" sz="1200" dirty="0"/>
              <a:t> </a:t>
            </a:r>
            <a:r>
              <a:rPr lang="fr-FR" sz="1200" i="1" dirty="0"/>
              <a:t>) </a:t>
            </a:r>
            <a:r>
              <a:rPr lang="fr-FR" sz="1200" b="1" dirty="0"/>
              <a:t>souhaite vendre son bien</a:t>
            </a:r>
            <a:r>
              <a:rPr lang="fr-FR" sz="1200" dirty="0"/>
              <a:t>. </a:t>
            </a:r>
          </a:p>
          <a:p>
            <a:r>
              <a:rPr lang="fr-FR" sz="1200" dirty="0"/>
              <a:t>Le CSF s’occupe de la </a:t>
            </a:r>
            <a:r>
              <a:rPr lang="fr-FR" sz="1200" b="1" dirty="0"/>
              <a:t>mise en relation et confie la silhouette ou la personne physique </a:t>
            </a:r>
            <a:r>
              <a:rPr lang="fr-FR" sz="1200" dirty="0"/>
              <a:t>à l’un de ses partenaires signataires d’une convention de « Mandat de vente ». </a:t>
            </a:r>
          </a:p>
          <a:p>
            <a:r>
              <a:rPr lang="fr-FR" sz="1200" b="1" dirty="0"/>
              <a:t>Le bien est vendu par l’agence Immobilière</a:t>
            </a:r>
            <a:r>
              <a:rPr lang="fr-FR" sz="1200" dirty="0"/>
              <a:t> qui verse en </a:t>
            </a:r>
            <a:r>
              <a:rPr lang="fr-FR" sz="1200" b="1" dirty="0"/>
              <a:t>contrepartie au CSF un pourcentage</a:t>
            </a:r>
            <a:r>
              <a:rPr lang="fr-FR" sz="1200" dirty="0"/>
              <a:t> de sa « commission agence ». Nous vous rappelons que le minimum de la commission que nous pouvons percevoir est à </a:t>
            </a:r>
            <a:r>
              <a:rPr lang="fr-FR" sz="1200" b="1" dirty="0"/>
              <a:t>12% HT</a:t>
            </a:r>
            <a:r>
              <a:rPr lang="fr-FR" sz="1200" dirty="0"/>
              <a:t>. </a:t>
            </a:r>
            <a:r>
              <a:rPr lang="fr-FR" sz="1200" b="1" dirty="0"/>
              <a:t>A vous de négocier la meilleure rémunération qui soit. 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55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Attention AGENT CO// MANDATAIRE</a:t>
            </a:r>
          </a:p>
          <a:p>
            <a:pPr marL="0" marR="0" lvl="0" indent="0" algn="l" defTabSz="912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Travaillent sous délégation de carte T</a:t>
            </a:r>
          </a:p>
          <a:p>
            <a:pPr marL="0" marR="0" lvl="0" indent="0" algn="l" defTabSz="912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L’encaissement de la vente se fait par l’agent immobilier, puis est reversé au mandataire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Tout intermédiaire souhaitant réaliser des transactions immobilières doit avoir le statut d’Agent Immobilier et donc posséder une carte professionnelle de transaction (dite carte 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Carte de transaction immobilière = donne l’aptitude professionnelle </a:t>
            </a:r>
          </a:p>
          <a:p>
            <a:pPr marL="0" marR="0" lvl="0" indent="0" algn="l" defTabSz="912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Pour l’obtenir ils doivent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Respecter un niveau d’étude ou avoir une expérience encadrée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Avoir une Casier vierge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Une Assurance RCP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Une Garantie Financière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Ouvrir un compte séquestre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Se former en continu ( loi Alur)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dirty="0"/>
              <a:t>Les garanties</a:t>
            </a:r>
          </a:p>
          <a:p>
            <a:r>
              <a:rPr lang="fr-FR" dirty="0"/>
              <a:t>Il faut également justifier de garanties pour avoir le droit d'exercer en tant qu'agent immobilier :</a:t>
            </a:r>
          </a:p>
          <a:p>
            <a:r>
              <a:rPr lang="fr-FR" dirty="0"/>
              <a:t>Casier judiciaire vierge de toute infraction économique, escroquerie, abus de confiance Etc. Ce casier, dit « B2 » peut être demandé en préfecture.</a:t>
            </a:r>
          </a:p>
          <a:p>
            <a:r>
              <a:rPr lang="fr-FR" b="1" dirty="0"/>
              <a:t>La garantie financière</a:t>
            </a:r>
            <a:r>
              <a:rPr lang="fr-FR" dirty="0"/>
              <a:t>, qui vise à  couvrir les sommes que pourraient percevoir l'agent dans le cadre d'une transaction.</a:t>
            </a:r>
          </a:p>
          <a:p>
            <a:r>
              <a:rPr lang="fr-FR" dirty="0"/>
              <a:t>La </a:t>
            </a:r>
            <a:r>
              <a:rPr lang="fr-FR" b="1" dirty="0"/>
              <a:t>Responsabilité civile professionnelle</a:t>
            </a:r>
            <a:r>
              <a:rPr lang="fr-FR" dirty="0"/>
              <a:t> (RC Pro) vise à  couvrir les erreurs « normales » que pourraient commettre l'agent immobilier.</a:t>
            </a:r>
          </a:p>
          <a:p>
            <a:r>
              <a:rPr lang="fr-FR" b="1" dirty="0"/>
              <a:t>Le compte séquestre</a:t>
            </a:r>
            <a:r>
              <a:rPr lang="fr-FR" dirty="0"/>
              <a:t>, qui est utilisé pour conserver les acomptes versés par les acquéreurs. Ce compte est obligatoire en cas de perception de fonds.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2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0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*Calculs : Montant moyen dossier G 2020 sur les Partenaires Prescripteurs agences immobilières au CSF = 180K€. </a:t>
            </a:r>
            <a:endParaRPr kumimoji="1"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D’après SeLoger.com, le pourcentage de frais d’agence moyen est de 5.7 %. Mais cela reste très variable.</a:t>
            </a:r>
            <a:endParaRPr kumimoji="1"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5.7% de frais d’agence HT si 12% de rétrocession CSF alors  1231€ ou 30% de rétrocession CSF  alors 3078€. </a:t>
            </a:r>
            <a:endParaRPr kumimoji="1"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Fourchette haute : 7% de frais d’agence HT si 12% de rétrocession CSF  alors  1512€ ou 30% de rétrocession CSF  alors 3780€. </a:t>
            </a:r>
            <a:endParaRPr kumimoji="1"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73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19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Agents </a:t>
            </a:r>
            <a:r>
              <a:rPr lang="fr-FR" dirty="0" err="1"/>
              <a:t>co</a:t>
            </a:r>
            <a:r>
              <a:rPr lang="fr-FR" dirty="0"/>
              <a:t> extrait d’immatriculation de moins de 3 mois non valable. Sauf s’il détient en son nom une carte de transaction et Assurance responsabilité civil professionnelle.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36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EDA</a:t>
            </a:r>
          </a:p>
          <a:p>
            <a:r>
              <a:rPr lang="fr-FR" dirty="0"/>
              <a:t>Lien vers </a:t>
            </a:r>
            <a:r>
              <a:rPr lang="fr-FR" dirty="0" err="1"/>
              <a:t>Interservice</a:t>
            </a:r>
            <a:r>
              <a:rPr lang="fr-FR" dirty="0"/>
              <a:t> pour les conseillers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7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94738CD-4869-4B5E-B858-8B960FC64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43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80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37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37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8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60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749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749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6" y="319868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70" y="262960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41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41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4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37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37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60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749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749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6" y="6455909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70" y="5886836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80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37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37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8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749" y="342288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749" y="2433512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6" y="319868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70" y="262960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41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41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37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37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749" y="6680117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749" y="569074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6" y="6455909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70" y="5886836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55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5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31" y="28447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55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5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31" y="6101973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06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617" y="3723833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617" y="2807028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6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3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45" y="3218260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617" y="574632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61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45" y="5240755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617" y="7768808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61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71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7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45" y="72632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319" y="3723833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319" y="2807028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6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3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91" y="3218260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319" y="574632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319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91" y="5240755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319" y="7768808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319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71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7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91" y="726324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06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4383390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5882868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3681774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5181255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37" y="6680733"/>
            <a:ext cx="328998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79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37" y="2892532"/>
            <a:ext cx="328998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37" y="4392011"/>
            <a:ext cx="328998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79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79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37" y="5891490"/>
            <a:ext cx="328998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79" y="575106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37" y="7390969"/>
            <a:ext cx="328998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79" y="725054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79"/>
            <a:ext cx="8747052" cy="6777939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23" y="5779324"/>
            <a:ext cx="9045122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23" y="4659374"/>
            <a:ext cx="904512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4" y="549711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23" y="5779324"/>
            <a:ext cx="9045122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23" y="4659374"/>
            <a:ext cx="904512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4" y="549711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6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79"/>
            <a:ext cx="8747052" cy="6777939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2"/>
            <a:ext cx="437648" cy="438274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9"/>
            <a:ext cx="437648" cy="438274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6" y="7118596"/>
            <a:ext cx="437648" cy="438274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8" y="6964217"/>
            <a:ext cx="892925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95" y="2450474"/>
            <a:ext cx="3378566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107" y="6304855"/>
            <a:ext cx="717550" cy="7185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31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75" y="6368208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107" y="7212845"/>
            <a:ext cx="717550" cy="7185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31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75" y="7276198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107" y="8149977"/>
            <a:ext cx="717550" cy="7185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31" y="8242415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75" y="8213329"/>
            <a:ext cx="2603866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81" y="3647410"/>
            <a:ext cx="5781890" cy="188900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81" y="2267232"/>
            <a:ext cx="578189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4" y="3465525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81" y="2838437"/>
            <a:ext cx="5781890" cy="61048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99" y="2616870"/>
            <a:ext cx="2" cy="77049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59"/>
            <a:ext cx="0" cy="10908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99" y="6725260"/>
            <a:ext cx="2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1011" y="2353630"/>
            <a:ext cx="417178" cy="417179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901" y="3387417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901" y="4863639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901" y="633986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901" y="7816085"/>
            <a:ext cx="385398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9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9" y="3336431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9" y="3823746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9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9" y="5280867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9" y="6250670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9" y="6737987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9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9" y="8201482"/>
            <a:ext cx="5634586" cy="874265"/>
          </a:xfrm>
        </p:spPr>
        <p:txBody>
          <a:bodyPr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49" y="5718581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49" y="6205843"/>
            <a:ext cx="5777098" cy="1143436"/>
          </a:xfrm>
        </p:spPr>
        <p:txBody>
          <a:bodyPr numCol="2"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49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49" y="7962338"/>
            <a:ext cx="5777098" cy="1150651"/>
          </a:xfrm>
        </p:spPr>
        <p:txBody>
          <a:bodyPr numCol="2">
            <a:normAutofit/>
          </a:bodyPr>
          <a:lstStyle>
            <a:lvl1pPr marL="285107" indent="-285107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6" y="3821642"/>
            <a:ext cx="13643812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6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6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10" y="6555903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4" y="2731742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742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6" y="2731742"/>
            <a:ext cx="2888232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742"/>
            <a:ext cx="2888232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8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8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2" y="6555903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112"/>
            <a:ext cx="368974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00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138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8" y="2119138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138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2" y="2119138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2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2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200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622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8" y="5859622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622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2" y="5859622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2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742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742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742"/>
            <a:ext cx="2888232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112"/>
            <a:ext cx="4510968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9" y="2684403"/>
            <a:ext cx="18287642" cy="4413137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684403"/>
            <a:ext cx="8186056" cy="4413137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3904396"/>
            <a:ext cx="7104744" cy="285931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90" y="2684403"/>
            <a:ext cx="5827868" cy="6357137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2" y="3031958"/>
            <a:ext cx="5086112" cy="566286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1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39" y="2684403"/>
            <a:ext cx="18287642" cy="6357137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9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801" y="6157574"/>
            <a:ext cx="13506450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20" y="2684464"/>
            <a:ext cx="6100764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801" y="7289077"/>
            <a:ext cx="13506450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99" y="3532887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7" y="3458130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2" y="2684516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8" y="2684516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99" y="4668717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7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99" y="5804548"/>
            <a:ext cx="618990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7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3" y="3713168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8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89" y="3776112"/>
            <a:ext cx="5030710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89" y="2786736"/>
            <a:ext cx="5030710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2" y="355190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6" y="323690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43" y="7001582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4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4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89" y="7001582"/>
            <a:ext cx="5030710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89" y="6012208"/>
            <a:ext cx="5030710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2" y="677737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6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3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97" y="3165491"/>
            <a:ext cx="3055622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5"/>
            <a:ext cx="6069156" cy="83405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41" y="3713168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41" y="2723793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8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4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419" y="3776112"/>
            <a:ext cx="4250598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419" y="2786736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2" y="355190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6" y="323690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41" y="7001582"/>
            <a:ext cx="425059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41" y="6012208"/>
            <a:ext cx="425059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4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419" y="7001582"/>
            <a:ext cx="4250598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419" y="6012208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2" y="677737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6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5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5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6" y="2520949"/>
            <a:ext cx="9776572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2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523" y="7643027"/>
            <a:ext cx="6400610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523" y="6701777"/>
            <a:ext cx="640061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10" y="741881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35" y="7643027"/>
            <a:ext cx="6400610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35" y="6701777"/>
            <a:ext cx="640061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75"/>
            <a:ext cx="8877300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5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7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2" y="2579010"/>
            <a:ext cx="2888232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129"/>
            <a:ext cx="8877300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90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2" y="5986665"/>
            <a:ext cx="2888232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39" y="2895603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9" y="6358979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7" y="1878849"/>
            <a:ext cx="3758482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80" y="2858786"/>
            <a:ext cx="3201896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19" y="6390801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6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6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8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90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4" y="2244696"/>
            <a:ext cx="3178176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51" y="6593539"/>
            <a:ext cx="3178630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9001" y="6593539"/>
            <a:ext cx="3178630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31" y="6593539"/>
            <a:ext cx="3178630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61" y="6593539"/>
            <a:ext cx="3178630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45" y="6593539"/>
            <a:ext cx="3178630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6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6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5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43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87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509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6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6"/>
            <a:ext cx="3715276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4" y="5605597"/>
            <a:ext cx="3729564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5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87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917" y="2185383"/>
            <a:ext cx="8782950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30" y="6084869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8" y="6084867"/>
            <a:ext cx="3497944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4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0" y="7602578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8" y="7717604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8" y="6864198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30" y="758123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2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0" y="537113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8" y="5486161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8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30" y="5349795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4"/>
            <a:ext cx="5556584" cy="11180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0" y="3114525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8" y="3250894"/>
            <a:ext cx="5556584" cy="111808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8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30" y="3114525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4" y="7259106"/>
            <a:ext cx="876756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5" y="7046287"/>
            <a:ext cx="732790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5" y="5006271"/>
            <a:ext cx="732790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5" y="2771001"/>
            <a:ext cx="732790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4" y="5027608"/>
            <a:ext cx="876756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4" y="2771003"/>
            <a:ext cx="876756" cy="18344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7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70" y="6049011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8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70" y="4461524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70" y="7636497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714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51" y="6731355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4" y="5928642"/>
            <a:ext cx="1919704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71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51" y="5143214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5"/>
            <a:ext cx="1919704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90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73" y="3493233"/>
            <a:ext cx="1200150" cy="1200149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41" y="7234737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41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31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33" y="5420767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33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61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41" y="3712943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41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77" y="3234593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2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1" y="3992994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1" y="3003670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50" y="3768838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21" y="3992994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21" y="3003670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37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37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2" y="6529597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21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21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31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6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77" y="5764433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2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317" y="5762795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6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7" y="2741675"/>
            <a:ext cx="2736850" cy="3170215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9" y="5051500"/>
            <a:ext cx="2736850" cy="3170215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7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21" y="3357427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21" y="2368104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2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5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5" y="6230156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2" y="699532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1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1" y="6230156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50" y="6995322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1" y="3357427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1" y="2368104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50" y="313327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307" y="4698915"/>
            <a:ext cx="7484302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307" y="3578967"/>
            <a:ext cx="748430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5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55" y="4701003"/>
            <a:ext cx="7484302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55" y="3581054"/>
            <a:ext cx="748430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2" cy="5660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01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30" y="4364211"/>
            <a:ext cx="4173972" cy="5660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02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2" cy="56605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03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80" y="4364209"/>
            <a:ext cx="4173972" cy="566058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r>
              <a:rPr kumimoji="1" lang="en-US" altLang="ja-JP" sz="2900" dirty="0">
                <a:solidFill>
                  <a:schemeClr val="bg1"/>
                </a:solidFill>
              </a:rPr>
              <a:t>04</a:t>
            </a:r>
            <a:endParaRPr kumimoji="1" lang="ja-JP" altLang="en-US" sz="29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19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19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10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10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8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8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81" y="5083034"/>
            <a:ext cx="3928886" cy="3149249"/>
          </a:xfrm>
        </p:spPr>
        <p:txBody>
          <a:bodyPr>
            <a:normAutofit/>
          </a:bodyPr>
          <a:lstStyle>
            <a:lvl1pPr marL="342125" indent="-342125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81" y="2713223"/>
            <a:ext cx="3928886" cy="146480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521" y="5688868"/>
            <a:ext cx="1275010" cy="3502149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49" y="3023186"/>
            <a:ext cx="5998234" cy="590538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49" y="2191030"/>
            <a:ext cx="599823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4" y="2899046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40" y="3755997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40" y="5228215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45" y="5624559"/>
            <a:ext cx="4250598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45" y="4792405"/>
            <a:ext cx="42505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40" y="5500420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20" y="5223844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6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9" y="5620190"/>
            <a:ext cx="4250598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9" y="4788035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6" y="5496051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6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4" y="7611629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251" y="7753902"/>
            <a:ext cx="4250598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251" y="6921747"/>
            <a:ext cx="42505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3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2" y="7361665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59" y="7758011"/>
            <a:ext cx="4250598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59" y="6925858"/>
            <a:ext cx="4250598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8" y="7633871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8021" y="2238723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3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95" y="2447637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01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8021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20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95" y="3853967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02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8021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8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95" y="5260294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03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8021" y="6457705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95" y="6666621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04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8021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2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95" y="8072948"/>
            <a:ext cx="889394" cy="692271"/>
          </a:xfrm>
          <a:prstGeom prst="rect">
            <a:avLst/>
          </a:prstGeom>
          <a:noFill/>
        </p:spPr>
        <p:txBody>
          <a:bodyPr wrap="square" lIns="91239" tIns="45608" rIns="91239" bIns="45608" rtlCol="0" anchor="t">
            <a:spAutoFit/>
          </a:bodyPr>
          <a:lstStyle/>
          <a:p>
            <a:pPr algn="ctr"/>
            <a:r>
              <a:rPr kumimoji="1" lang="en-US" altLang="ja-JP" sz="3900" dirty="0">
                <a:solidFill>
                  <a:schemeClr val="bg1"/>
                </a:solidFill>
              </a:rPr>
              <a:t>05</a:t>
            </a:r>
            <a:endParaRPr kumimoji="1" lang="ja-JP" altLang="en-US" sz="39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929" y="2215248"/>
            <a:ext cx="6752494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92" y="1649343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62" y="472143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76" y="308907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88" y="6129707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29" y="1476740"/>
            <a:ext cx="5399384" cy="5190503"/>
            <a:chOff x="3326919" y="1476686"/>
            <a:chExt cx="5399383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8" y="3481545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109"/>
            <a:ext cx="5451974" cy="5190503"/>
            <a:chOff x="6811422" y="2903055"/>
            <a:chExt cx="5451973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2" y="4922453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77"/>
            <a:ext cx="5466578" cy="5190503"/>
            <a:chOff x="10295924" y="4329423"/>
            <a:chExt cx="5466578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44" y="2761114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87" y="3053187"/>
            <a:ext cx="4351468" cy="4128938"/>
            <a:chOff x="3326919" y="1476686"/>
            <a:chExt cx="547024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7" y="3291171"/>
              <a:ext cx="1417047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51" y="4578264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2" y="3077444"/>
            <a:ext cx="4351470" cy="4128938"/>
            <a:chOff x="3326919" y="1476686"/>
            <a:chExt cx="5470247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17047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7009" y="4602521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65" y="3077444"/>
            <a:ext cx="4351468" cy="4128938"/>
            <a:chOff x="3326919" y="1476686"/>
            <a:chExt cx="547024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1704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65" y="4602521"/>
            <a:ext cx="370502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220" y="2098677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808" y="308907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6" y="5435165"/>
            <a:ext cx="5249148" cy="2923077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611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5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633" y="2483604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90" y="4155756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524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2" y="4156524"/>
            <a:ext cx="5248200" cy="1626791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93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79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409" y="5092614"/>
            <a:ext cx="5124678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8" y="6015091"/>
            <a:ext cx="5249148" cy="2771775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48" y="2109216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6"/>
            <a:ext cx="7375598" cy="6827572"/>
            <a:chOff x="1612770" y="221114"/>
            <a:chExt cx="7375598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83" y="1637233"/>
            <a:ext cx="6654828" cy="6230468"/>
            <a:chOff x="5088923" y="1637232"/>
            <a:chExt cx="6654828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1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69" y="3001990"/>
            <a:ext cx="6058180" cy="5736187"/>
            <a:chOff x="8440954" y="3001937"/>
            <a:chExt cx="6058180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71" y="4392362"/>
            <a:ext cx="5399384" cy="5190503"/>
            <a:chOff x="11855133" y="4392308"/>
            <a:chExt cx="5399383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2"/>
              <a:ext cx="11272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62" y="1052071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312" y="3096794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4" y="3075686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7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3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20" y="6428277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124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2" y="5043975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96"/>
            <a:ext cx="3138384" cy="32342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35" y="7298905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99" y="8080423"/>
            <a:ext cx="2545787" cy="2288122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61" y="2583543"/>
            <a:ext cx="2200730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61" y="2583544"/>
            <a:ext cx="2200729" cy="6052458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61" y="2583544"/>
            <a:ext cx="2200729" cy="6052458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418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45" y="6297718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311" y="7165715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4" y="3343727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4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21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4" cy="17916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8" y="594282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4" y="6721686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4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71"/>
            <a:ext cx="2252560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427" y="5551231"/>
            <a:ext cx="517654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85" y="6105828"/>
            <a:ext cx="1035306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6" y="2500127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6" y="3138996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6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6" y="7191773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6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6" y="2504821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6" y="454442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6" y="5181777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6" y="5819122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6" y="6456471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6" y="2496554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6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6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6" y="7188201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6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6" y="2501250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6" y="4540857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6" y="5178203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6" y="5815551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6" y="6452900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6" y="2492935"/>
            <a:ext cx="4152900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6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6" y="4371935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6" y="7184580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6" y="3136498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6" y="2497630"/>
            <a:ext cx="4152900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6" y="453723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6" y="5174583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6" y="5811930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6" y="6449278"/>
            <a:ext cx="4152900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9" y="2500127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9" y="3138996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9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9" y="7191773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9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9" y="2504821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9" y="454442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9" y="5181777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9" y="5819122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9" y="645647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39" y="2496554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39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39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39" y="7188201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39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39" y="2501250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39" y="4540857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39" y="5178203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39" y="581555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39" y="645290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75" y="2492935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75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75" y="4371935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75" y="7184580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75" y="3136498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75" y="2497630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75" y="453723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75" y="5174583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75" y="581193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75" y="6449278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205" y="2497630"/>
            <a:ext cx="3867394" cy="64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205" y="3136499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205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205" y="7189276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205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205" y="2502325"/>
            <a:ext cx="3867394" cy="64800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205" y="4541931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205" y="5179280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205" y="5816626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205" y="6453974"/>
            <a:ext cx="3867394" cy="529193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90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90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5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6" y="4416705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900" y="4698915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900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5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507" y="3840023"/>
            <a:ext cx="1186762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39" y="7240469"/>
            <a:ext cx="1772574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39" y="7624159"/>
            <a:ext cx="1772574" cy="598273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79" y="2737514"/>
            <a:ext cx="1777378" cy="1596297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57" y="3840690"/>
            <a:ext cx="1186762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7"/>
            <a:ext cx="1736804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95" y="2736848"/>
            <a:ext cx="1777378" cy="1596297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4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39" tIns="45608" rIns="91239" bIns="456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9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60" y="4571965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6" y="580925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6" y="4566572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6" y="3206429"/>
            <a:ext cx="490896" cy="49089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3"/>
            <a:ext cx="6178124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4"/>
            <a:ext cx="6178124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8" y="6687854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441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92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8" y="4202080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80"/>
            <a:ext cx="4608972" cy="91363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4" y="2157466"/>
            <a:ext cx="4608972" cy="54446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2" y="2654880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6" y="4699069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9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62"/>
            <a:ext cx="4608972" cy="91363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8" y="6209819"/>
            <a:ext cx="4608972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32" y="2238375"/>
            <a:ext cx="776783" cy="1159326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6" y="4474311"/>
            <a:ext cx="897972" cy="3431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752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81" y="6054699"/>
            <a:ext cx="1559178" cy="4176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73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555" y="2439307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57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933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933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57" y="2959782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41" y="344356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3"/>
            <a:ext cx="4608972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4" y="5014144"/>
            <a:ext cx="4608972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6" y="2956518"/>
            <a:ext cx="4608972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6" y="5014144"/>
            <a:ext cx="4608972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43" y="5769004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43" y="344356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41" y="5780273"/>
            <a:ext cx="2439766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7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917" y="6213677"/>
            <a:ext cx="961810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10" y="6250592"/>
            <a:ext cx="1533780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99" y="7735217"/>
            <a:ext cx="614370" cy="6244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131" y="7738316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31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949" y="4921334"/>
            <a:ext cx="3785950" cy="378594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9"/>
            <a:ext cx="3090796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207" y="5014698"/>
            <a:ext cx="3557110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7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100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35" y="3223042"/>
            <a:ext cx="1029226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9" y="2370532"/>
            <a:ext cx="855530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715" y="7247023"/>
            <a:ext cx="742542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60" y="4532007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8" y="3719294"/>
            <a:ext cx="4608972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4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2" y="5382995"/>
            <a:ext cx="3167212" cy="122168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5"/>
            <a:ext cx="3936532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111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619" y="6648521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93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3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89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2" y="2890097"/>
            <a:ext cx="0" cy="11869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7005" y="2148831"/>
            <a:ext cx="614042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2" y="4462489"/>
            <a:ext cx="0" cy="147123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713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8" y="5557297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6" y="5752851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4" y="6694048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4" y="5752851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8" y="6469893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2" y="6319070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917" y="4269790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4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917" y="7927761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2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6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27" y="4077092"/>
            <a:ext cx="385398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5933724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27" y="773506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221651"/>
            <a:ext cx="16459200" cy="6484903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44732" y="10025032"/>
            <a:ext cx="691788" cy="36910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651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12604-775D-4538-B0E1-CFF019048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B6A268-0201-4BF9-B5A7-0FB4B601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F2C47-BA00-4C13-936C-913EFE0A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63A-8BDC-4A3B-B425-0C4CCC1DEA03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57579E-D5C7-4442-805F-B7BCC086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F1037-E38B-4D6A-9C0C-F1CE230D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E985-A27D-414C-A355-F575874B0D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2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617" y="4418124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5"/>
            <a:ext cx="8545864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4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67" y="2953659"/>
            <a:ext cx="1391650" cy="1117601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7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8" y="4969667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6" y="4969667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8"/>
            <a:ext cx="8545864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91" y="2732895"/>
            <a:ext cx="6574130" cy="214470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2"/>
            <a:ext cx="18287644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7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2" y="2162682"/>
            <a:ext cx="9211880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6" y="3609069"/>
            <a:ext cx="9211880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9"/>
            <a:ext cx="13021466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30" y="731882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83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83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9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8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9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9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4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63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63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2"/>
            <a:ext cx="18287644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83" y="1271839"/>
            <a:ext cx="6504962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2" y="2162682"/>
            <a:ext cx="9211880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6" y="3609069"/>
            <a:ext cx="9211880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9"/>
            <a:ext cx="13021466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30" y="731882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83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83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9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8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95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95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9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4" y="7572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63" y="7899207"/>
            <a:ext cx="399840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63" y="7315496"/>
            <a:ext cx="3998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417" y="352869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417" y="2539323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6" y="330448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69" y="352869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69" y="2539323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300" y="3304489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417" y="689361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417" y="5904244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6" y="6669410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69" y="6893618"/>
            <a:ext cx="7080406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69" y="5904244"/>
            <a:ext cx="708040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300" y="6669410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39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7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710"/>
            <a:ext cx="8167208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8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8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4"/>
            <a:ext cx="12572808" cy="69163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89"/>
            <a:ext cx="12572808" cy="735121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3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6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7"/>
            <a:ext cx="11401128" cy="1968287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1" y="53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6" y="4573590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6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95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95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200" y="4573590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9000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803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803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2" y="4573590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2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109" y="6821185"/>
            <a:ext cx="4594446" cy="211427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109" y="5892669"/>
            <a:ext cx="4594446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4" y="6658435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5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2" y="6641978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2"/>
            <a:ext cx="0" cy="19714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90" y="4430938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703" y="2164238"/>
            <a:ext cx="64977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8" y="1595112"/>
            <a:ext cx="1136516" cy="113814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6" y="1790667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4" y="2731863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4" y="1790667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90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2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1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90" y="8257503"/>
            <a:ext cx="18279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917" y="4080373"/>
            <a:ext cx="615458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3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917" y="7912639"/>
            <a:ext cx="615458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4"/>
            <a:ext cx="1136516" cy="113814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1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703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8" y="5427115"/>
            <a:ext cx="1136516" cy="1138144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6" y="5622670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4" y="6563866"/>
            <a:ext cx="4608972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4" y="5622670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9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93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71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7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27" y="3887675"/>
            <a:ext cx="385398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1971541"/>
            <a:ext cx="385398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27" y="7719941"/>
            <a:ext cx="385398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27" y="5803808"/>
            <a:ext cx="385398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25" y="2"/>
            <a:ext cx="2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4" y="2728662"/>
            <a:ext cx="4608972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4" y="1787468"/>
            <a:ext cx="4608972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4" y="2504508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736"/>
            <a:ext cx="0" cy="147123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4" y="4081115"/>
            <a:ext cx="601380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4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2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2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90" y="4424639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2" y="4273869"/>
            <a:ext cx="0" cy="174236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713" y="2161037"/>
            <a:ext cx="629766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8" y="1591912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6" y="1787468"/>
            <a:ext cx="117654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65" y="6016229"/>
            <a:ext cx="660122" cy="569071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239" tIns="45608" rIns="91239" bIns="456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23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2" y="7959433"/>
            <a:ext cx="8545864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2" y="6839485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65"/>
            <a:ext cx="6172200" cy="547603"/>
          </a:xfrm>
        </p:spPr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8" name="楕円 7"/>
          <p:cNvSpPr/>
          <p:nvPr userDrawn="1"/>
        </p:nvSpPr>
        <p:spPr>
          <a:xfrm>
            <a:off x="8951327" y="1968339"/>
            <a:ext cx="385398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27" y="3888473"/>
            <a:ext cx="385398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39" tIns="45608" rIns="91239" bIns="456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52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53"/>
            <a:ext cx="648000" cy="64800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239" tIns="45608" rIns="91239" bIns="456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73" y="2551909"/>
            <a:ext cx="7544342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4" y="2551909"/>
            <a:ext cx="7665488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5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4"/>
            <a:ext cx="3525808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71" y="1103086"/>
            <a:ext cx="942643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71" y="5274172"/>
            <a:ext cx="9426438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8" y="4023833"/>
            <a:ext cx="2611064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31" y="949979"/>
            <a:ext cx="5884222" cy="8366380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55" y="1738132"/>
            <a:ext cx="5089182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63" y="4737100"/>
            <a:ext cx="2160842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6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2"/>
            <a:ext cx="7657436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59" y="1103086"/>
            <a:ext cx="698725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59" y="5274172"/>
            <a:ext cx="6987258" cy="3051494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41" y="2800178"/>
            <a:ext cx="9177430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8" y="2279245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2" y="53"/>
            <a:ext cx="18287644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71" y="361381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3" y="1323763"/>
            <a:ext cx="3830770" cy="544671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3" y="2604815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55" y="3135125"/>
            <a:ext cx="1709738" cy="31051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2" y="631412"/>
            <a:ext cx="7335816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4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23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2" y="7959433"/>
            <a:ext cx="8545864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2" y="6839485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20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20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4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1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50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8" y="533225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60" y="317487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4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4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4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9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8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0" y="5332254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2" y="317487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715" y="-14514"/>
            <a:ext cx="6110514" cy="1029992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125" y="0"/>
            <a:ext cx="9811658" cy="1031444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53" y="2"/>
            <a:ext cx="6110514" cy="1029992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7" y="-43541"/>
            <a:ext cx="9506858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7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40" y="-3986780"/>
            <a:ext cx="10328957" cy="182880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6"/>
            <a:ext cx="10391462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40" y="-4001292"/>
            <a:ext cx="10328957" cy="1828800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2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40" y="-4001292"/>
            <a:ext cx="10328957" cy="182880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6015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1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6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6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6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71" y="0"/>
            <a:ext cx="6400802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6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6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65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66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66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65"/>
            <a:ext cx="648000" cy="648001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705" y="0"/>
            <a:ext cx="6400802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105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75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65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66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66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65"/>
            <a:ext cx="648000" cy="648001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4" y="5141966"/>
            <a:ext cx="6381144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23" y="53"/>
            <a:ext cx="5341258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3"/>
            <a:ext cx="7027856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65" y="53"/>
            <a:ext cx="9814598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21" y="5141966"/>
            <a:ext cx="10688026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903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68268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8" y="1311492"/>
            <a:ext cx="4085424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8" y="2278797"/>
            <a:ext cx="4085424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63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63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2" y="5332254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4" y="3174871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79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79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4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1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9000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505" y="5556409"/>
            <a:ext cx="4914494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505" y="4567088"/>
            <a:ext cx="491449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70" y="5332254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2" y="317487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4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2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2" y="0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2" y="25731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399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2"/>
            <a:ext cx="2617200" cy="2570399"/>
          </a:xfrm>
          <a:solidFill>
            <a:schemeClr val="accent5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399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2" y="7716602"/>
            <a:ext cx="2617200" cy="2570399"/>
          </a:xfrm>
          <a:solidFill>
            <a:schemeClr val="accent5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2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2" y="0"/>
            <a:ext cx="2617200" cy="2570399"/>
          </a:xfrm>
          <a:solidFill>
            <a:schemeClr val="accent4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2" y="2573102"/>
            <a:ext cx="2617200" cy="2570399"/>
          </a:xfrm>
          <a:solidFill>
            <a:schemeClr val="accent3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2" y="7716602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50" y="0"/>
            <a:ext cx="2617200" cy="2570399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50" y="2573102"/>
            <a:ext cx="2617200" cy="2570399"/>
          </a:xfrm>
          <a:solidFill>
            <a:schemeClr val="accent6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50" y="7716602"/>
            <a:ext cx="2617200" cy="2570399"/>
          </a:xfrm>
          <a:solidFill>
            <a:schemeClr val="accent2"/>
          </a:solidFill>
        </p:spPr>
        <p:txBody>
          <a:bodyPr/>
          <a:lstStyle>
            <a:lvl1pPr marL="0" marR="0" indent="0" algn="l" defTabSz="1628994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2" y="5143502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2" y="2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9" y="6247405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10" y="6411536"/>
            <a:ext cx="8545864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10" y="5408249"/>
            <a:ext cx="8545864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97" y="1103086"/>
            <a:ext cx="6987258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97" y="5274170"/>
            <a:ext cx="6987258" cy="4014209"/>
          </a:xfrm>
        </p:spPr>
        <p:txBody>
          <a:bodyPr>
            <a:normAutofit/>
          </a:bodyPr>
          <a:lstStyle>
            <a:lvl1pPr marL="342125" indent="-342125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415" y="349200"/>
            <a:ext cx="6987258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7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7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8" y="7266665"/>
            <a:ext cx="6133072" cy="1383303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6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8" y="6706652"/>
            <a:ext cx="6133072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66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65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41" y="6191603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602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603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603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602"/>
            <a:ext cx="648000" cy="648001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13" y="6751617"/>
            <a:ext cx="7972426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13" y="6191552"/>
            <a:ext cx="7972426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13" y="8480403"/>
            <a:ext cx="7972426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13" y="7920337"/>
            <a:ext cx="7972426" cy="6144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41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4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4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8" y="2908982"/>
            <a:ext cx="1239244" cy="1239242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83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1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2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77"/>
            <a:ext cx="648000" cy="6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102"/>
            <a:ext cx="648000" cy="6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4" y="2655374"/>
            <a:ext cx="4973184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561" y="2655374"/>
            <a:ext cx="7339694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75" y="3754944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500" y="5686478"/>
            <a:ext cx="7347352" cy="1942079"/>
          </a:xfrm>
        </p:spPr>
        <p:txBody>
          <a:bodyPr anchor="b"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500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8" y="2478587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9" y="2984780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9" y="2430198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8" y="4196977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9" y="4722253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9" y="4167672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8" y="5886325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9" y="6411601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9" y="5857021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8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9" y="8100950"/>
            <a:ext cx="7246698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9" y="7546367"/>
            <a:ext cx="724669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41" y="2614448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41" y="4332838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41" y="6022186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41" y="7711535"/>
            <a:ext cx="1112266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70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2" y="3173862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4" y="2604789"/>
            <a:ext cx="1136516" cy="11381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2" y="3398070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2" y="240869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2"/>
            <a:ext cx="18279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9"/>
            <a:ext cx="1136516" cy="113814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2" y="285886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91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2" y="6538782"/>
            <a:ext cx="18279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4" y="5969711"/>
            <a:ext cx="1136516" cy="113814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2" y="6762991"/>
            <a:ext cx="6427740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2" y="5773616"/>
            <a:ext cx="642774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90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11"/>
            <a:ext cx="1136516" cy="11381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2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8" y="3294877"/>
            <a:ext cx="8361788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8" y="2353629"/>
            <a:ext cx="836178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2" y="3070669"/>
            <a:ext cx="18279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8" y="6349466"/>
            <a:ext cx="8361788" cy="1716691"/>
          </a:xfrm>
        </p:spPr>
        <p:txBody>
          <a:bodyPr>
            <a:normAutofit/>
          </a:bodyPr>
          <a:lstStyle>
            <a:lvl1pPr marL="342125" indent="-34212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8" y="5408216"/>
            <a:ext cx="836178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2" y="6125258"/>
            <a:ext cx="182790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  <p:sldLayoutId id="2147483920" r:id="rId54"/>
    <p:sldLayoutId id="2147483921" r:id="rId5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27" y="348342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8" y="348342"/>
            <a:ext cx="8361788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27" y="2041741"/>
            <a:ext cx="17336022" cy="7222274"/>
          </a:xfrm>
          <a:prstGeom prst="rect">
            <a:avLst/>
          </a:prstGeom>
        </p:spPr>
        <p:txBody>
          <a:bodyPr vert="horz" lIns="91239" tIns="45608" rIns="91239" bIns="4560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65"/>
            <a:ext cx="6172200" cy="547603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6" cy="489036"/>
          </a:xfrm>
          <a:prstGeom prst="rect">
            <a:avLst/>
          </a:prstGeom>
        </p:spPr>
        <p:txBody>
          <a:bodyPr vert="horz" lIns="91239" tIns="45608" rIns="91239" bIns="45608" rtlCol="0" anchor="ctr"/>
          <a:lstStyle>
            <a:lvl1pPr algn="l">
              <a:defRPr sz="2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771" y="9516544"/>
            <a:ext cx="1129946" cy="7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08" rIns="91239" bIns="45608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68268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68268" rtl="0" eaLnBrk="1" latinLnBrk="0" hangingPunct="1">
        <a:lnSpc>
          <a:spcPct val="130000"/>
        </a:lnSpc>
        <a:spcBef>
          <a:spcPts val="1200"/>
        </a:spcBef>
        <a:buFontTx/>
        <a:buNone/>
        <a:defRPr sz="2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4133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6" indent="0" algn="l" defTabSz="1368268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718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853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984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101" indent="-342078" algn="l" defTabSz="13682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2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381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532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644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793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906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068" algn="l" defTabSz="136826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.webp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rv-ad-fic\Interservices\Boite%20&#224;%20outil\2.%20AIDE%20A%20LA%20PRESCRIPTION\Convention%20Signature%20Electronique" TargetMode="External"/><Relationship Id="rId7" Type="http://schemas.openxmlformats.org/officeDocument/2006/relationships/image" Target="../media/image31.png"/><Relationship Id="rId2" Type="http://schemas.openxmlformats.org/officeDocument/2006/relationships/hyperlink" Target="mailto:Prescripteurs@csf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Srv-ad-fic\Interservices\Boite%20&#224;%20outil\2.%20AIDE%20A%20LA%20PRESCRIPTION\KIT%20Mandat%20de%20vente%20(NOUVEAU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ntranet.csf.asso.fr/IntranetProd/jcms/t2_343931/emilie-de-andr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hyperlink" Target="tel:+33-6-87-70-70-1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eb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eb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8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5033186" cy="1028541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8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5412"/>
          </a:xfrm>
          <a:prstGeom prst="rect">
            <a:avLst/>
          </a:prstGeom>
        </p:spPr>
      </p:pic>
      <p:sp>
        <p:nvSpPr>
          <p:cNvPr id="4103" name="Titre 1"/>
          <p:cNvSpPr>
            <a:spLocks noGrp="1"/>
          </p:cNvSpPr>
          <p:nvPr>
            <p:ph type="title"/>
          </p:nvPr>
        </p:nvSpPr>
        <p:spPr>
          <a:xfrm>
            <a:off x="10208252" y="6057631"/>
            <a:ext cx="5623089" cy="1585023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altLang="fr-FR" sz="4800" b="1" dirty="0">
                <a:solidFill>
                  <a:schemeClr val="accent1">
                    <a:lumMod val="75000"/>
                  </a:schemeClr>
                </a:solidFill>
              </a:rPr>
              <a:t>Atelier</a:t>
            </a:r>
            <a:r>
              <a:rPr lang="en-US" altLang="fr-FR" sz="6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4800" b="1" dirty="0">
                <a:solidFill>
                  <a:schemeClr val="accent1">
                    <a:lumMod val="75000"/>
                  </a:schemeClr>
                </a:solidFill>
              </a:rPr>
              <a:t>LANCEMENT MANDAT DE VENTE</a:t>
            </a:r>
            <a:endParaRPr lang="en-US" altLang="fr-F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69962"/>
            <a:ext cx="6575189" cy="7929660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8" name="Freeform: Shape 8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9419" y="0"/>
            <a:ext cx="6277668" cy="4754411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I:\Boite à outil\2. AIDE A LA PRESCRIPTION\KIT Agence Immo_Constructeurs\2-Outils RDV Prescripteurs (AI)\Logo-Groupe-CSF-CRESERFI-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8" r="3" b="3"/>
          <a:stretch/>
        </p:blipFill>
        <p:spPr bwMode="auto">
          <a:xfrm>
            <a:off x="620993" y="3989190"/>
            <a:ext cx="4343896" cy="540802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10444" y="4307308"/>
            <a:ext cx="7002384" cy="4771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44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9AE9B-99E6-4FC4-96E9-7785E4E47879}"/>
              </a:ext>
            </a:extLst>
          </p:cNvPr>
          <p:cNvSpPr/>
          <p:nvPr/>
        </p:nvSpPr>
        <p:spPr>
          <a:xfrm>
            <a:off x="10208253" y="5531002"/>
            <a:ext cx="5623089" cy="2745895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C7681-47DF-4C04-8E6B-B47634E25399}"/>
              </a:ext>
            </a:extLst>
          </p:cNvPr>
          <p:cNvSpPr/>
          <p:nvPr/>
        </p:nvSpPr>
        <p:spPr>
          <a:xfrm>
            <a:off x="11480773" y="8471150"/>
            <a:ext cx="5623089" cy="149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Pour les Directeurs d’agences CSF</a:t>
            </a:r>
          </a:p>
          <a:p>
            <a:pPr algn="ctr"/>
            <a:r>
              <a:rPr kumimoji="1" lang="fr-FR" dirty="0"/>
              <a:t>Animé par : </a:t>
            </a:r>
          </a:p>
          <a:p>
            <a:pPr algn="ctr"/>
            <a:r>
              <a:rPr kumimoji="1" lang="fr-FR" dirty="0"/>
              <a:t>E.MARIOTTI &amp; E.DE ANDRADE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C755E24-9B4B-4F13-B9A0-684B1954B28D}"/>
              </a:ext>
            </a:extLst>
          </p:cNvPr>
          <p:cNvGrpSpPr/>
          <p:nvPr/>
        </p:nvGrpSpPr>
        <p:grpSpPr>
          <a:xfrm>
            <a:off x="8446186" y="-6628"/>
            <a:ext cx="4234017" cy="3662326"/>
            <a:chOff x="8446186" y="-6628"/>
            <a:chExt cx="4234017" cy="366232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EA24696-D040-46C6-8055-B9ABB844EDCD}"/>
                </a:ext>
              </a:extLst>
            </p:cNvPr>
            <p:cNvGrpSpPr/>
            <p:nvPr/>
          </p:nvGrpSpPr>
          <p:grpSpPr>
            <a:xfrm>
              <a:off x="8446186" y="-6628"/>
              <a:ext cx="3524132" cy="3662326"/>
              <a:chOff x="2164918" y="2527132"/>
              <a:chExt cx="1800771" cy="1800771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BB101BE-5A89-4AEF-B976-59C2256F3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4918" y="2527132"/>
                <a:ext cx="1800771" cy="180077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5FC5F2-560C-4B71-92BF-FAD750671C42}"/>
                  </a:ext>
                </a:extLst>
              </p:cNvPr>
              <p:cNvSpPr/>
              <p:nvPr/>
            </p:nvSpPr>
            <p:spPr>
              <a:xfrm rot="20823886">
                <a:off x="2834409" y="3109742"/>
                <a:ext cx="836015" cy="52129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600" b="1" dirty="0"/>
                  <a:t>VENDU</a:t>
                </a:r>
              </a:p>
            </p:txBody>
          </p:sp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97F572-1609-4091-878C-DA5EF1B05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803" y="789316"/>
              <a:ext cx="24384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48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EA2EC-AE1D-44B5-883C-188F1A85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TVA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E729D0-83E2-4901-B988-9D9170D83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651DC-6CDF-4394-B865-5165F8EEDD3D}"/>
              </a:ext>
            </a:extLst>
          </p:cNvPr>
          <p:cNvSpPr/>
          <p:nvPr/>
        </p:nvSpPr>
        <p:spPr>
          <a:xfrm>
            <a:off x="668740" y="5516591"/>
            <a:ext cx="5581935" cy="3042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Com facturée par CRESERFI : </a:t>
            </a:r>
          </a:p>
          <a:p>
            <a:pPr algn="ctr"/>
            <a:r>
              <a:rPr kumimoji="1" lang="fr-FR" b="1" dirty="0"/>
              <a:t>1440€HT</a:t>
            </a:r>
          </a:p>
          <a:p>
            <a:pPr algn="ctr"/>
            <a:r>
              <a:rPr kumimoji="1" lang="fr-FR" b="1" dirty="0"/>
              <a:t>+288€ (TVA 20%)</a:t>
            </a:r>
          </a:p>
          <a:p>
            <a:pPr algn="ctr"/>
            <a:r>
              <a:rPr kumimoji="1" lang="fr-FR" b="1" dirty="0"/>
              <a:t>=1728€HT</a:t>
            </a:r>
          </a:p>
          <a:p>
            <a:pPr algn="ctr"/>
            <a:r>
              <a:rPr kumimoji="1" lang="fr-FR" b="1" dirty="0"/>
              <a:t>Sera intégré dans la rentabilité de l’agence CSF = 1440€ puisque la TVA sera reversée à l’état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F0BB2-F4B8-4106-8998-9C1C6EF5409D}"/>
              </a:ext>
            </a:extLst>
          </p:cNvPr>
          <p:cNvSpPr/>
          <p:nvPr/>
        </p:nvSpPr>
        <p:spPr>
          <a:xfrm>
            <a:off x="12124485" y="5516597"/>
            <a:ext cx="5704764" cy="30423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  <a:p>
            <a:pPr algn="ctr"/>
            <a:r>
              <a:rPr kumimoji="1" lang="fr-FR" b="1" dirty="0"/>
              <a:t>Com facturé par CRESERFI 1440€HT</a:t>
            </a:r>
          </a:p>
          <a:p>
            <a:pPr algn="ctr"/>
            <a:endParaRPr kumimoji="1" lang="fr-FR" b="1" dirty="0"/>
          </a:p>
          <a:p>
            <a:pPr algn="ctr"/>
            <a:r>
              <a:rPr kumimoji="1" lang="fr-FR" b="1" dirty="0"/>
              <a:t>Sera intégré dans la rentabilité de l’agence CSF = 1440€ puisque la TVA sera reversée à l’état</a:t>
            </a:r>
          </a:p>
          <a:p>
            <a:pPr algn="ctr"/>
            <a:endParaRPr kumimoji="1"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573B9-ABDC-41DC-866F-E751CBB2D3E0}"/>
              </a:ext>
            </a:extLst>
          </p:cNvPr>
          <p:cNvSpPr/>
          <p:nvPr/>
        </p:nvSpPr>
        <p:spPr>
          <a:xfrm>
            <a:off x="651679" y="4391000"/>
            <a:ext cx="5595582" cy="957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2800" b="1" dirty="0"/>
              <a:t>Votre partenaire est assujettis à la TVA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194171-0CAC-49B3-8D44-90CBD0E110AE}"/>
              </a:ext>
            </a:extLst>
          </p:cNvPr>
          <p:cNvSpPr/>
          <p:nvPr/>
        </p:nvSpPr>
        <p:spPr>
          <a:xfrm>
            <a:off x="12124485" y="4422942"/>
            <a:ext cx="5650173" cy="9597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Votre partenaire n’est pas assujettis à la TVA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F8089-AE96-47DD-8E36-0761ADB6B96D}"/>
              </a:ext>
            </a:extLst>
          </p:cNvPr>
          <p:cNvSpPr/>
          <p:nvPr/>
        </p:nvSpPr>
        <p:spPr>
          <a:xfrm>
            <a:off x="6705600" y="2652277"/>
            <a:ext cx="4802099" cy="28351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Com agence : 12 000€HT</a:t>
            </a:r>
          </a:p>
          <a:p>
            <a:pPr algn="ctr"/>
            <a:r>
              <a:rPr kumimoji="1" lang="fr-FR" b="1" dirty="0"/>
              <a:t>%</a:t>
            </a:r>
            <a:r>
              <a:rPr kumimoji="1" lang="fr-FR" b="1" dirty="0" err="1"/>
              <a:t>age</a:t>
            </a:r>
            <a:r>
              <a:rPr kumimoji="1" lang="fr-FR" b="1" dirty="0"/>
              <a:t> de rémunération HT : 12%</a:t>
            </a:r>
          </a:p>
          <a:p>
            <a:pPr algn="ctr"/>
            <a:r>
              <a:rPr kumimoji="1" lang="fr-FR" b="1" u="sng" dirty="0"/>
              <a:t>Soit 1140€HT</a:t>
            </a:r>
          </a:p>
          <a:p>
            <a:pPr algn="ctr"/>
            <a:endParaRPr kumimoji="1" lang="fr-FR" b="1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A143A6A-48D5-44FA-812E-9E450B074936}"/>
              </a:ext>
            </a:extLst>
          </p:cNvPr>
          <p:cNvCxnSpPr>
            <a:cxnSpLocks/>
          </p:cNvCxnSpPr>
          <p:nvPr/>
        </p:nvCxnSpPr>
        <p:spPr>
          <a:xfrm>
            <a:off x="668740" y="8734567"/>
            <a:ext cx="5595582" cy="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38DF179-A754-4D01-927C-293F335E4D47}"/>
              </a:ext>
            </a:extLst>
          </p:cNvPr>
          <p:cNvCxnSpPr>
            <a:cxnSpLocks/>
          </p:cNvCxnSpPr>
          <p:nvPr/>
        </p:nvCxnSpPr>
        <p:spPr>
          <a:xfrm>
            <a:off x="12124485" y="8734567"/>
            <a:ext cx="5677469" cy="0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usse de TVA au 1er janvier 2014">
            <a:extLst>
              <a:ext uri="{FF2B5EF4-FFF2-40B4-BE49-F238E27FC236}">
                <a16:creationId xmlns:a16="http://schemas.microsoft.com/office/drawing/2014/main" id="{A182492E-433C-4D5C-960F-8FCC0AD6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4" y="2467961"/>
            <a:ext cx="2017242" cy="17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usse de TVA au 1er janvier 2014">
            <a:extLst>
              <a:ext uri="{FF2B5EF4-FFF2-40B4-BE49-F238E27FC236}">
                <a16:creationId xmlns:a16="http://schemas.microsoft.com/office/drawing/2014/main" id="{B8DE9C36-A359-4C04-8BB1-428A659A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014" y="2508130"/>
            <a:ext cx="2017242" cy="17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D36BD42-F889-4187-A86B-E0C9CBF93885}"/>
              </a:ext>
            </a:extLst>
          </p:cNvPr>
          <p:cNvCxnSpPr>
            <a:cxnSpLocks/>
          </p:cNvCxnSpPr>
          <p:nvPr/>
        </p:nvCxnSpPr>
        <p:spPr>
          <a:xfrm>
            <a:off x="14197014" y="2652277"/>
            <a:ext cx="2017242" cy="16598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3F0F620-61BB-4286-90C9-0C665CD2ADB6}"/>
              </a:ext>
            </a:extLst>
          </p:cNvPr>
          <p:cNvCxnSpPr>
            <a:cxnSpLocks/>
          </p:cNvCxnSpPr>
          <p:nvPr/>
        </p:nvCxnSpPr>
        <p:spPr>
          <a:xfrm flipH="1">
            <a:off x="14197015" y="2652277"/>
            <a:ext cx="2017241" cy="15950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F4B48F9-58B1-455A-A4DC-6CCE2DA5AB4E}"/>
              </a:ext>
            </a:extLst>
          </p:cNvPr>
          <p:cNvSpPr/>
          <p:nvPr/>
        </p:nvSpPr>
        <p:spPr>
          <a:xfrm>
            <a:off x="6982264" y="7316975"/>
            <a:ext cx="4248770" cy="2835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Le CSF quant à lui est UNIQUEMENT collecteur lorsqu’il y a une TVA</a:t>
            </a:r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id="{A7A08D9D-DEAD-4E89-A006-39E5E170B94D}"/>
              </a:ext>
            </a:extLst>
          </p:cNvPr>
          <p:cNvSpPr/>
          <p:nvPr/>
        </p:nvSpPr>
        <p:spPr>
          <a:xfrm flipH="1">
            <a:off x="5006029" y="9123143"/>
            <a:ext cx="2165567" cy="965948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015B0314-6FFF-4F5D-BDDD-073A1CA4DB36}"/>
              </a:ext>
            </a:extLst>
          </p:cNvPr>
          <p:cNvSpPr/>
          <p:nvPr/>
        </p:nvSpPr>
        <p:spPr>
          <a:xfrm>
            <a:off x="10942369" y="9163356"/>
            <a:ext cx="2379735" cy="965948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C8747E-09E1-4CEB-8930-0F8EB2BDEF9B}"/>
              </a:ext>
            </a:extLst>
          </p:cNvPr>
          <p:cNvSpPr txBox="1"/>
          <p:nvPr/>
        </p:nvSpPr>
        <p:spPr>
          <a:xfrm>
            <a:off x="5625217" y="9246220"/>
            <a:ext cx="114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Collecte</a:t>
            </a:r>
          </a:p>
          <a:p>
            <a:pPr algn="ctr"/>
            <a:r>
              <a:rPr lang="fr-FR" sz="2000" b="1" dirty="0"/>
              <a:t>288€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EC7C65E-7CE6-4CE3-AA9C-A4CE451AD48B}"/>
              </a:ext>
            </a:extLst>
          </p:cNvPr>
          <p:cNvSpPr txBox="1"/>
          <p:nvPr/>
        </p:nvSpPr>
        <p:spPr>
          <a:xfrm>
            <a:off x="11296024" y="9280293"/>
            <a:ext cx="164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Ne collecte pas</a:t>
            </a:r>
          </a:p>
        </p:txBody>
      </p:sp>
    </p:spTree>
    <p:extLst>
      <p:ext uri="{BB962C8B-B14F-4D97-AF65-F5344CB8AC3E}">
        <p14:creationId xmlns:p14="http://schemas.microsoft.com/office/powerpoint/2010/main" val="149708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8DECA7-288E-4D89-AA5B-8FE47D1C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E985-A27D-414C-A355-F575874B0D61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048E27-8F29-4F13-9BAD-89FE4871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33" y="4663988"/>
            <a:ext cx="11041567" cy="500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DAF877-DFB6-44DF-87D4-7FF4B74D040A}"/>
              </a:ext>
            </a:extLst>
          </p:cNvPr>
          <p:cNvSpPr/>
          <p:nvPr/>
        </p:nvSpPr>
        <p:spPr>
          <a:xfrm>
            <a:off x="12879620" y="0"/>
            <a:ext cx="5408024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Si vous avez le moindre doute :</a:t>
            </a:r>
          </a:p>
          <a:p>
            <a:pPr algn="ctr"/>
            <a:r>
              <a:rPr kumimoji="1" lang="fr-FR" dirty="0"/>
              <a:t>CONSEIL 1 : Exigez les documents CONSEIL 2 : Changez de crémerie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98ED049-5C14-4D27-964F-8EA0A881F706}"/>
              </a:ext>
            </a:extLst>
          </p:cNvPr>
          <p:cNvSpPr txBox="1">
            <a:spLocks/>
          </p:cNvSpPr>
          <p:nvPr/>
        </p:nvSpPr>
        <p:spPr>
          <a:xfrm>
            <a:off x="475989" y="-14097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b">
            <a:normAutofit/>
          </a:bodyPr>
          <a:lstStyle>
            <a:lvl1pPr algn="ctr" defTabSz="1368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Les éléments à réunir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942C1F7-7130-4384-95F2-399056030761}"/>
              </a:ext>
            </a:extLst>
          </p:cNvPr>
          <p:cNvSpPr/>
          <p:nvPr/>
        </p:nvSpPr>
        <p:spPr>
          <a:xfrm>
            <a:off x="220133" y="1659467"/>
            <a:ext cx="7774256" cy="3483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kumimoji="1" lang="fr-FR" dirty="0"/>
              <a:t>KBIS de - de 3 mois</a:t>
            </a:r>
          </a:p>
          <a:p>
            <a:pPr marL="457200" indent="-457200">
              <a:buFontTx/>
              <a:buChar char="-"/>
            </a:pPr>
            <a:r>
              <a:rPr kumimoji="1" lang="fr-FR" dirty="0"/>
              <a:t>NOM/PRENOM/ADRESSE EMAIL/ TEL MOBILE</a:t>
            </a:r>
          </a:p>
          <a:p>
            <a:pPr marL="457200" indent="-457200">
              <a:buFontTx/>
              <a:buChar char="-"/>
            </a:pPr>
            <a:r>
              <a:rPr kumimoji="1" lang="fr-FR" dirty="0"/>
              <a:t>N° de Transaction de la carte T et par qui a-t-elle été délivrée</a:t>
            </a:r>
          </a:p>
          <a:p>
            <a:pPr marL="457200" indent="-457200">
              <a:buFontTx/>
              <a:buChar char="-"/>
            </a:pPr>
            <a:r>
              <a:rPr kumimoji="1" lang="fr-FR" dirty="0"/>
              <a:t>Par qui a été délivrée l’assurance responsabilité civile. </a:t>
            </a:r>
          </a:p>
          <a:p>
            <a:pPr marL="457200" indent="-457200">
              <a:buFontTx/>
              <a:buChar char="-"/>
            </a:pPr>
            <a:r>
              <a:rPr kumimoji="1" lang="fr-FR" dirty="0"/>
              <a:t>FICHE INFO MANDAT DE VENTE</a:t>
            </a:r>
          </a:p>
        </p:txBody>
      </p:sp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38A9EC2D-F4B1-46BD-9328-A96D813693B3}"/>
              </a:ext>
            </a:extLst>
          </p:cNvPr>
          <p:cNvSpPr/>
          <p:nvPr/>
        </p:nvSpPr>
        <p:spPr>
          <a:xfrm rot="5400000">
            <a:off x="4412988" y="5371307"/>
            <a:ext cx="2556933" cy="2099733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340974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61931A-69A9-4305-92C5-7C533C66FBFC}"/>
              </a:ext>
            </a:extLst>
          </p:cNvPr>
          <p:cNvSpPr/>
          <p:nvPr/>
        </p:nvSpPr>
        <p:spPr>
          <a:xfrm>
            <a:off x="600892" y="2328521"/>
            <a:ext cx="8543108" cy="1280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C7D817-1269-4BCB-BDE2-21129AB9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Process en simple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B56BF-E250-417E-963E-80993622D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E1DAD6-3849-48AA-8974-05E1E983A854}"/>
              </a:ext>
            </a:extLst>
          </p:cNvPr>
          <p:cNvSpPr/>
          <p:nvPr/>
        </p:nvSpPr>
        <p:spPr>
          <a:xfrm>
            <a:off x="9144000" y="3608561"/>
            <a:ext cx="8543108" cy="1280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439C9-6F07-47BA-BF54-C07A3C13071B}"/>
              </a:ext>
            </a:extLst>
          </p:cNvPr>
          <p:cNvSpPr/>
          <p:nvPr/>
        </p:nvSpPr>
        <p:spPr>
          <a:xfrm>
            <a:off x="600892" y="4899240"/>
            <a:ext cx="8543108" cy="1280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4714C-D498-40C0-B0E4-54C59DF9CCBF}"/>
              </a:ext>
            </a:extLst>
          </p:cNvPr>
          <p:cNvSpPr/>
          <p:nvPr/>
        </p:nvSpPr>
        <p:spPr>
          <a:xfrm>
            <a:off x="9144000" y="6176308"/>
            <a:ext cx="8543108" cy="1280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4F1D77-863E-485F-B10E-B6D493FE0F42}"/>
              </a:ext>
            </a:extLst>
          </p:cNvPr>
          <p:cNvSpPr/>
          <p:nvPr/>
        </p:nvSpPr>
        <p:spPr>
          <a:xfrm>
            <a:off x="600892" y="7464015"/>
            <a:ext cx="8543108" cy="1280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9181F-39B8-4D79-AC49-4EFDE4C43660}"/>
              </a:ext>
            </a:extLst>
          </p:cNvPr>
          <p:cNvSpPr/>
          <p:nvPr/>
        </p:nvSpPr>
        <p:spPr>
          <a:xfrm>
            <a:off x="618130" y="2328521"/>
            <a:ext cx="1511116" cy="128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5400" b="1" dirty="0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0D5B37-9EF2-44E5-BD3F-E1EB16E721ED}"/>
              </a:ext>
            </a:extLst>
          </p:cNvPr>
          <p:cNvSpPr txBox="1"/>
          <p:nvPr/>
        </p:nvSpPr>
        <p:spPr>
          <a:xfrm>
            <a:off x="10618521" y="3614420"/>
            <a:ext cx="71741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D.A envoi la </a:t>
            </a:r>
            <a:r>
              <a:rPr lang="fr-FR" b="1" dirty="0">
                <a:solidFill>
                  <a:schemeClr val="accent3"/>
                </a:solidFill>
              </a:rPr>
              <a:t>FICHE MANDAT DE VENTE </a:t>
            </a:r>
            <a:r>
              <a:rPr lang="fr-FR" dirty="0"/>
              <a:t>et les informations relatives à la signature à </a:t>
            </a:r>
            <a:r>
              <a:rPr lang="fr-FR" b="1" u="sng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Prescripteurs@csf.fr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94A97B-D46E-4C2D-80F2-16042E6298F2}"/>
              </a:ext>
            </a:extLst>
          </p:cNvPr>
          <p:cNvSpPr txBox="1"/>
          <p:nvPr/>
        </p:nvSpPr>
        <p:spPr>
          <a:xfrm>
            <a:off x="2176279" y="2353591"/>
            <a:ext cx="68621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D.A complète la </a:t>
            </a:r>
            <a:r>
              <a:rPr lang="fr-FR" b="1" dirty="0">
                <a:solidFill>
                  <a:schemeClr val="accent3"/>
                </a:solidFill>
              </a:rPr>
              <a:t>FICHE INFO MANDAT DE VENTE </a:t>
            </a:r>
            <a:r>
              <a:rPr lang="fr-FR" dirty="0"/>
              <a:t>et récupère les informations relatives à la signature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41669D-EEB5-4293-B6AB-2FC2BF0ABC6B}"/>
              </a:ext>
            </a:extLst>
          </p:cNvPr>
          <p:cNvSpPr txBox="1"/>
          <p:nvPr/>
        </p:nvSpPr>
        <p:spPr>
          <a:xfrm>
            <a:off x="2112008" y="5077595"/>
            <a:ext cx="742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Service Juridique complète la convention et envoie au partenaire pour </a:t>
            </a:r>
            <a:r>
              <a:rPr lang="fr-FR" b="1" dirty="0">
                <a:solidFill>
                  <a:schemeClr val="accent3"/>
                </a:solidFill>
              </a:rPr>
              <a:t>signature électronique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B6A61A-AA92-4220-B1A1-D0495B899471}"/>
              </a:ext>
            </a:extLst>
          </p:cNvPr>
          <p:cNvSpPr/>
          <p:nvPr/>
        </p:nvSpPr>
        <p:spPr>
          <a:xfrm>
            <a:off x="618130" y="4924396"/>
            <a:ext cx="1511116" cy="128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5400" b="1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464642-F087-4BFA-A871-A02FF013FB4E}"/>
              </a:ext>
            </a:extLst>
          </p:cNvPr>
          <p:cNvSpPr/>
          <p:nvPr/>
        </p:nvSpPr>
        <p:spPr>
          <a:xfrm>
            <a:off x="9144000" y="3600894"/>
            <a:ext cx="1511116" cy="128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5400" b="1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AF3CDF-4D13-46B4-8717-357E77F6722B}"/>
              </a:ext>
            </a:extLst>
          </p:cNvPr>
          <p:cNvSpPr/>
          <p:nvPr/>
        </p:nvSpPr>
        <p:spPr>
          <a:xfrm>
            <a:off x="9161238" y="6168641"/>
            <a:ext cx="1511116" cy="128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5400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119D7-9701-4900-B23B-D14226D20D8E}"/>
              </a:ext>
            </a:extLst>
          </p:cNvPr>
          <p:cNvSpPr/>
          <p:nvPr/>
        </p:nvSpPr>
        <p:spPr>
          <a:xfrm>
            <a:off x="600892" y="7489171"/>
            <a:ext cx="1511116" cy="128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5400" b="1" dirty="0"/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DF48CAF-24C4-4C6D-B40E-A33C1A3D7F0A}"/>
              </a:ext>
            </a:extLst>
          </p:cNvPr>
          <p:cNvSpPr txBox="1"/>
          <p:nvPr/>
        </p:nvSpPr>
        <p:spPr>
          <a:xfrm>
            <a:off x="10689592" y="6117520"/>
            <a:ext cx="70319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partenaire </a:t>
            </a:r>
            <a:r>
              <a:rPr lang="fr-FR" b="1" dirty="0">
                <a:solidFill>
                  <a:schemeClr val="accent3"/>
                </a:solidFill>
              </a:rPr>
              <a:t>reçoit un lien </a:t>
            </a:r>
            <a:r>
              <a:rPr lang="fr-FR" dirty="0"/>
              <a:t>sur lequel il devra cliquer puis </a:t>
            </a:r>
            <a:r>
              <a:rPr lang="fr-FR" b="1" dirty="0">
                <a:solidFill>
                  <a:schemeClr val="accent3"/>
                </a:solidFill>
              </a:rPr>
              <a:t>renseigne le code reçu par SMS </a:t>
            </a:r>
            <a:r>
              <a:rPr lang="fr-FR" dirty="0"/>
              <a:t>pour </a:t>
            </a:r>
            <a:r>
              <a:rPr lang="fr-FR" b="1" dirty="0">
                <a:solidFill>
                  <a:schemeClr val="accent3"/>
                </a:solidFill>
              </a:rPr>
              <a:t>valider la signature électronique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80F0D2-D975-4D93-8DFA-0ADFF4DC36A5}"/>
              </a:ext>
            </a:extLst>
          </p:cNvPr>
          <p:cNvSpPr txBox="1"/>
          <p:nvPr/>
        </p:nvSpPr>
        <p:spPr>
          <a:xfrm>
            <a:off x="2129246" y="7596277"/>
            <a:ext cx="693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convention sera archivée dans Boite à outils (1 dossier par agence) </a:t>
            </a:r>
            <a:r>
              <a:rPr lang="fr-FR" b="1" dirty="0">
                <a:solidFill>
                  <a:schemeClr val="accent3"/>
                </a:solidFill>
                <a:hlinkClick r:id="rId3" action="ppaction://hlinkfile"/>
              </a:rPr>
              <a:t>ICI</a:t>
            </a:r>
            <a:endParaRPr lang="fr-FR" b="1" dirty="0">
              <a:solidFill>
                <a:schemeClr val="accent3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BC1FFF5-A5A4-4705-B1BA-6ECCF68E9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868" y="1583545"/>
            <a:ext cx="1164310" cy="2173379"/>
          </a:xfrm>
          <a:prstGeom prst="rect">
            <a:avLst/>
          </a:prstGeom>
        </p:spPr>
      </p:pic>
      <p:sp>
        <p:nvSpPr>
          <p:cNvPr id="25" name="Bulle narrative : rectangle 24">
            <a:extLst>
              <a:ext uri="{FF2B5EF4-FFF2-40B4-BE49-F238E27FC236}">
                <a16:creationId xmlns:a16="http://schemas.microsoft.com/office/drawing/2014/main" id="{15A408B5-A9C5-4E54-B96D-72B6DE05FE1A}"/>
              </a:ext>
            </a:extLst>
          </p:cNvPr>
          <p:cNvSpPr/>
          <p:nvPr/>
        </p:nvSpPr>
        <p:spPr>
          <a:xfrm>
            <a:off x="13677948" y="1149388"/>
            <a:ext cx="3213463" cy="1658127"/>
          </a:xfrm>
          <a:prstGeom prst="wedgeRectCallout">
            <a:avLst>
              <a:gd name="adj1" fmla="val 52338"/>
              <a:gd name="adj2" fmla="val 64288"/>
            </a:avLst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4000" b="1" dirty="0"/>
              <a:t>PHASE TEST</a:t>
            </a:r>
          </a:p>
          <a:p>
            <a:pPr algn="ctr"/>
            <a:r>
              <a:rPr kumimoji="1" lang="fr-FR" sz="2400" b="1" dirty="0"/>
              <a:t>Pour le process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CA308B-1F51-4303-9DEA-64FEDA6FCB4B}"/>
              </a:ext>
            </a:extLst>
          </p:cNvPr>
          <p:cNvGrpSpPr/>
          <p:nvPr/>
        </p:nvGrpSpPr>
        <p:grpSpPr>
          <a:xfrm>
            <a:off x="8469603" y="1486032"/>
            <a:ext cx="1787708" cy="1393591"/>
            <a:chOff x="6152197" y="1350992"/>
            <a:chExt cx="1787708" cy="1393591"/>
          </a:xfrm>
        </p:grpSpPr>
        <p:pic>
          <p:nvPicPr>
            <p:cNvPr id="26" name="Image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B1D973C5-4673-4FF8-BA0A-10CCF9D0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97" y="1350992"/>
              <a:ext cx="1393591" cy="1393591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F8BA425-C3CA-44A9-A157-D7D765CC0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837" y="1583545"/>
              <a:ext cx="725068" cy="725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35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96686-732E-4C68-90C3-EB406DC4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 MANDAT DE VENTE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6BEBFE-7EAF-4300-A03A-AB64DC31C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35E44-8FD4-402E-A431-4E02CE3A473B}"/>
              </a:ext>
            </a:extLst>
          </p:cNvPr>
          <p:cNvSpPr/>
          <p:nvPr/>
        </p:nvSpPr>
        <p:spPr>
          <a:xfrm>
            <a:off x="4817892" y="1738859"/>
            <a:ext cx="6897187" cy="255153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573A5-4328-4944-B495-4633314164B8}"/>
              </a:ext>
            </a:extLst>
          </p:cNvPr>
          <p:cNvSpPr/>
          <p:nvPr/>
        </p:nvSpPr>
        <p:spPr>
          <a:xfrm>
            <a:off x="5267597" y="5876144"/>
            <a:ext cx="6645410" cy="2670311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9FEF6-9F57-4550-9C9B-AD6D72A8E9FD}"/>
              </a:ext>
            </a:extLst>
          </p:cNvPr>
          <p:cNvSpPr/>
          <p:nvPr/>
        </p:nvSpPr>
        <p:spPr>
          <a:xfrm>
            <a:off x="1798593" y="2391393"/>
            <a:ext cx="2812654" cy="1580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INFORMATIONS</a:t>
            </a:r>
          </a:p>
          <a:p>
            <a:pPr algn="ctr"/>
            <a:r>
              <a:rPr kumimoji="1" lang="fr-FR" dirty="0"/>
              <a:t>VISIBLES DANS LE KBIS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F634D0-9468-4DA3-9E81-E21A40485AD5}"/>
              </a:ext>
            </a:extLst>
          </p:cNvPr>
          <p:cNvSpPr/>
          <p:nvPr/>
        </p:nvSpPr>
        <p:spPr>
          <a:xfrm>
            <a:off x="355590" y="6086470"/>
            <a:ext cx="4820865" cy="1502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2000" dirty="0"/>
              <a:t>Vous devez indiquer en signataire, un interlocuteur décisionnaire qui représente la structure et donc autorisé à signer ce type de document.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31F070-81E9-4E71-BAC7-6F8C8FF9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4" y="4620120"/>
            <a:ext cx="4540398" cy="1264320"/>
          </a:xfrm>
          <a:prstGeom prst="rect">
            <a:avLst/>
          </a:prstGeom>
        </p:spPr>
      </p:pic>
      <p:sp>
        <p:nvSpPr>
          <p:cNvPr id="19" name="Signe Plus 18">
            <a:extLst>
              <a:ext uri="{FF2B5EF4-FFF2-40B4-BE49-F238E27FC236}">
                <a16:creationId xmlns:a16="http://schemas.microsoft.com/office/drawing/2014/main" id="{2E4B6029-2138-4ACE-8DC6-8A7102A54146}"/>
              </a:ext>
            </a:extLst>
          </p:cNvPr>
          <p:cNvSpPr/>
          <p:nvPr/>
        </p:nvSpPr>
        <p:spPr>
          <a:xfrm>
            <a:off x="9260017" y="5689838"/>
            <a:ext cx="809897" cy="806736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0" name="Flèche : double flèche verticale 19">
            <a:extLst>
              <a:ext uri="{FF2B5EF4-FFF2-40B4-BE49-F238E27FC236}">
                <a16:creationId xmlns:a16="http://schemas.microsoft.com/office/drawing/2014/main" id="{B3F2B070-BD54-4923-A8A1-32252BEB44F9}"/>
              </a:ext>
            </a:extLst>
          </p:cNvPr>
          <p:cNvSpPr/>
          <p:nvPr/>
        </p:nvSpPr>
        <p:spPr>
          <a:xfrm>
            <a:off x="8451669" y="5689838"/>
            <a:ext cx="509451" cy="8067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FE103-AE27-49B7-BDF9-8AC92BAB4909}"/>
              </a:ext>
            </a:extLst>
          </p:cNvPr>
          <p:cNvSpPr/>
          <p:nvPr/>
        </p:nvSpPr>
        <p:spPr>
          <a:xfrm>
            <a:off x="13165885" y="69344"/>
            <a:ext cx="3944983" cy="13991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CETTE FICHE DOIT ETRE </a:t>
            </a:r>
            <a:r>
              <a:rPr kumimoji="1" lang="fr-FR" u="sng" dirty="0"/>
              <a:t>INTEGRALEMENT</a:t>
            </a:r>
            <a:r>
              <a:rPr kumimoji="1" lang="fr-FR" dirty="0"/>
              <a:t> COMPLETEE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4CD4E0-956F-47A0-BE98-512596721A50}"/>
              </a:ext>
            </a:extLst>
          </p:cNvPr>
          <p:cNvSpPr/>
          <p:nvPr/>
        </p:nvSpPr>
        <p:spPr>
          <a:xfrm>
            <a:off x="6454969" y="4290398"/>
            <a:ext cx="6645410" cy="159404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2B65FE-C1A9-4891-9177-C1C315C4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58" y="1628382"/>
            <a:ext cx="5859284" cy="8378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2E1948-17F7-49F4-A119-496D2D50D7B9}"/>
              </a:ext>
            </a:extLst>
          </p:cNvPr>
          <p:cNvSpPr/>
          <p:nvPr/>
        </p:nvSpPr>
        <p:spPr>
          <a:xfrm>
            <a:off x="13223352" y="4422785"/>
            <a:ext cx="4228675" cy="1394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Information transmise par le partenaire  </a:t>
            </a:r>
          </a:p>
        </p:txBody>
      </p:sp>
    </p:spTree>
    <p:extLst>
      <p:ext uri="{BB962C8B-B14F-4D97-AF65-F5344CB8AC3E}">
        <p14:creationId xmlns:p14="http://schemas.microsoft.com/office/powerpoint/2010/main" val="137694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C526E9-FC2D-4B99-967A-1E7CEA07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OUTILS/ KIT MV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B8CDF7-FBC9-4E69-BE3E-778F8C03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6054CD5-87A0-439A-B750-88B75A85C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61030"/>
              </p:ext>
            </p:extLst>
          </p:nvPr>
        </p:nvGraphicFramePr>
        <p:xfrm>
          <a:off x="392602" y="2846774"/>
          <a:ext cx="1777369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782">
                  <a:extLst>
                    <a:ext uri="{9D8B030D-6E8A-4147-A177-3AD203B41FA5}">
                      <a16:colId xmlns:a16="http://schemas.microsoft.com/office/drawing/2014/main" val="2598988572"/>
                    </a:ext>
                  </a:extLst>
                </a:gridCol>
                <a:gridCol w="10284913">
                  <a:extLst>
                    <a:ext uri="{9D8B030D-6E8A-4147-A177-3AD203B41FA5}">
                      <a16:colId xmlns:a16="http://schemas.microsoft.com/office/drawing/2014/main" val="273338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Documents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4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Convention « Indication d’affaires Agence </a:t>
                      </a:r>
                      <a:r>
                        <a:rPr lang="fr-FR" sz="27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Immo</a:t>
                      </a:r>
                      <a:r>
                        <a:rPr lang="fr-FR" sz="2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SPECIMEN dans la mesure où le SJ la complète directement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1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Fiche Info MV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Fiche à remplir par le D.A elle devra être complète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0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Fiche process signature convention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Process détaillé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4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Schéma de mandat de 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Slide expliquant le principe du MV pour vos équipes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2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Support de présentation du MV </a:t>
                      </a:r>
                      <a:r>
                        <a:rPr lang="fr-FR" b="1" i="1" dirty="0"/>
                        <a:t>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Celui-ci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1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Support de présentation du CSF </a:t>
                      </a:r>
                      <a:r>
                        <a:rPr lang="fr-FR" b="1" i="1" dirty="0"/>
                        <a:t>Externe</a:t>
                      </a:r>
                      <a:r>
                        <a:rPr lang="fr-FR" b="1" dirty="0"/>
                        <a:t> et remodelé </a:t>
                      </a:r>
                      <a:r>
                        <a:rPr lang="fr-FR" b="1" u="sng" dirty="0"/>
                        <a:t>avec</a:t>
                      </a:r>
                      <a:r>
                        <a:rPr lang="fr-FR" b="1" dirty="0"/>
                        <a:t> le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Support dédié au nouveau partenaire lors du rendez-vous de découverte interlocuteurs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2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Un 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 nous allons compléter au file des demandes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51613"/>
                  </a:ext>
                </a:extLst>
              </a:tr>
            </a:tbl>
          </a:graphicData>
        </a:graphic>
      </p:graphicFrame>
      <p:pic>
        <p:nvPicPr>
          <p:cNvPr id="2050" name="Picture 2" descr="30 août 2019 : Où placez-vous le bouton &quot;Cliquez ici&quot; ? - France Adresses  30 août 2019 : Où placez-vous le bouton &quot;Cliquez ici&quot; ?">
            <a:hlinkClick r:id="rId3" action="ppaction://hlinkfile"/>
            <a:extLst>
              <a:ext uri="{FF2B5EF4-FFF2-40B4-BE49-F238E27FC236}">
                <a16:creationId xmlns:a16="http://schemas.microsoft.com/office/drawing/2014/main" id="{A4087E5B-7948-4C12-97CF-4D8C5BEB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2" y="1064640"/>
            <a:ext cx="3404832" cy="15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1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F89EA-13E3-4E82-87AE-3E646FCE8CEC}"/>
              </a:ext>
            </a:extLst>
          </p:cNvPr>
          <p:cNvSpPr/>
          <p:nvPr/>
        </p:nvSpPr>
        <p:spPr>
          <a:xfrm>
            <a:off x="2891782" y="5199268"/>
            <a:ext cx="12927337" cy="2293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8266" y="0"/>
            <a:ext cx="12342495" cy="171423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accords Nationaux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EC7C-0CC5-4F32-A84B-BB20FD2307C2}" type="slidenum">
              <a:rPr lang="fr-FR" smtClean="0">
                <a:solidFill>
                  <a:prstClr val="white"/>
                </a:solidFill>
              </a:rPr>
              <a:pPr/>
              <a:t>15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3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AF460822-4444-4306-9159-A2AF1C9DB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26442"/>
          <a:stretch/>
        </p:blipFill>
        <p:spPr bwMode="auto">
          <a:xfrm>
            <a:off x="14289206" y="-1367"/>
            <a:ext cx="3674981" cy="39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5BF424A-8052-43C1-B328-0743C5E69A77}"/>
              </a:ext>
            </a:extLst>
          </p:cNvPr>
          <p:cNvSpPr txBox="1"/>
          <p:nvPr/>
        </p:nvSpPr>
        <p:spPr>
          <a:xfrm>
            <a:off x="3103233" y="5507874"/>
            <a:ext cx="125044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La convention est en cours d’étude auprès de leur service juridique. Nous sommes les premiers à leur soumettre une convention de ce type.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12306F-B89A-4BC1-9FD3-A75004F52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91" y="2537071"/>
            <a:ext cx="3094695" cy="1402191"/>
          </a:xfrm>
          <a:prstGeom prst="rect">
            <a:avLst/>
          </a:prstGeom>
        </p:spPr>
      </p:pic>
      <p:pic>
        <p:nvPicPr>
          <p:cNvPr id="3074" name="Picture 2" descr="TRAIN DE MARCHANDISES AVEC LUMIERE">
            <a:extLst>
              <a:ext uri="{FF2B5EF4-FFF2-40B4-BE49-F238E27FC236}">
                <a16:creationId xmlns:a16="http://schemas.microsoft.com/office/drawing/2014/main" id="{B0A42DB0-EDEB-4341-BE2B-7B643762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2" y="7562413"/>
            <a:ext cx="2722999" cy="27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0059FFA2-5BA2-489A-AE37-EF765296E2CF}"/>
              </a:ext>
            </a:extLst>
          </p:cNvPr>
          <p:cNvSpPr/>
          <p:nvPr/>
        </p:nvSpPr>
        <p:spPr>
          <a:xfrm>
            <a:off x="301162" y="6306532"/>
            <a:ext cx="3213463" cy="1658127"/>
          </a:xfrm>
          <a:prstGeom prst="wedgeRectCallout">
            <a:avLst>
              <a:gd name="adj1" fmla="val 6894"/>
              <a:gd name="adj2" fmla="val 79104"/>
            </a:avLst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2400" b="1" dirty="0"/>
              <a:t>Sur ce coup là il semblerait bien que nous ayons un wagon d’avance :</a:t>
            </a:r>
          </a:p>
        </p:txBody>
      </p:sp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FF857E99-E8E7-4658-BD62-5E2295221823}"/>
              </a:ext>
            </a:extLst>
          </p:cNvPr>
          <p:cNvSpPr/>
          <p:nvPr/>
        </p:nvSpPr>
        <p:spPr>
          <a:xfrm>
            <a:off x="518160" y="493103"/>
            <a:ext cx="5188155" cy="3268171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Nouvelle rémunération signée</a:t>
            </a:r>
          </a:p>
        </p:txBody>
      </p:sp>
    </p:spTree>
    <p:extLst>
      <p:ext uri="{BB962C8B-B14F-4D97-AF65-F5344CB8AC3E}">
        <p14:creationId xmlns:p14="http://schemas.microsoft.com/office/powerpoint/2010/main" val="36400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439BC1-F790-4D5F-884A-2C4DDB84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38" y="1870922"/>
            <a:ext cx="16459200" cy="746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5400" dirty="0">
                <a:solidFill>
                  <a:srgbClr val="0A64B6"/>
                </a:solidFill>
                <a:latin typeface="+mj-lt"/>
                <a:ea typeface="+mj-ea"/>
                <a:cs typeface="+mj-cs"/>
              </a:rPr>
              <a:t>Vous n’hésiterez plus….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BA14AF-E3FF-4532-839A-1FF978D2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vous hésitez encore…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C83FFC-5D61-45DB-B491-D2CBBCB0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095CA-0628-4FFE-A569-7BE6F83DE6F9}"/>
              </a:ext>
            </a:extLst>
          </p:cNvPr>
          <p:cNvSpPr/>
          <p:nvPr/>
        </p:nvSpPr>
        <p:spPr>
          <a:xfrm>
            <a:off x="7512148" y="4487594"/>
            <a:ext cx="4009292" cy="3404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3200" dirty="0"/>
              <a:t>AGENCE CSF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9069D-8DD5-400A-847E-41F91BD84A3D}"/>
              </a:ext>
            </a:extLst>
          </p:cNvPr>
          <p:cNvSpPr/>
          <p:nvPr/>
        </p:nvSpPr>
        <p:spPr>
          <a:xfrm>
            <a:off x="914400" y="5142706"/>
            <a:ext cx="3671668" cy="1873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Indication d’affaire ou PTZ CSF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862D1-1E77-49BE-9B72-A76346A83240}"/>
              </a:ext>
            </a:extLst>
          </p:cNvPr>
          <p:cNvSpPr/>
          <p:nvPr/>
        </p:nvSpPr>
        <p:spPr>
          <a:xfrm>
            <a:off x="14567094" y="5059474"/>
            <a:ext cx="3671668" cy="1873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Mandat de vente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C62B4-B0CC-485D-A8B5-8AD73150FA70}"/>
              </a:ext>
            </a:extLst>
          </p:cNvPr>
          <p:cNvSpPr/>
          <p:nvPr/>
        </p:nvSpPr>
        <p:spPr>
          <a:xfrm>
            <a:off x="7512149" y="8051569"/>
            <a:ext cx="4009291" cy="1195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CRESERFI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92A57B-AC78-49A2-9E21-67A1EC8045E2}"/>
              </a:ext>
            </a:extLst>
          </p:cNvPr>
          <p:cNvSpPr txBox="1"/>
          <p:nvPr/>
        </p:nvSpPr>
        <p:spPr>
          <a:xfrm>
            <a:off x="4212926" y="3105372"/>
            <a:ext cx="1055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3"/>
                </a:solidFill>
              </a:rPr>
              <a:t>100% BENEF</a:t>
            </a:r>
          </a:p>
          <a:p>
            <a:pPr algn="ctr"/>
            <a:r>
              <a:rPr lang="fr-FR" b="1" i="1" dirty="0">
                <a:solidFill>
                  <a:schemeClr val="accent3"/>
                </a:solidFill>
              </a:rPr>
              <a:t>Beurre, argent du beurre, la crèmerie </a:t>
            </a:r>
            <a:r>
              <a:rPr lang="fr-FR" b="1" i="1" dirty="0" err="1">
                <a:solidFill>
                  <a:schemeClr val="accent3"/>
                </a:solidFill>
              </a:rPr>
              <a:t>ect</a:t>
            </a:r>
            <a:r>
              <a:rPr lang="fr-FR" b="1" i="1" dirty="0">
                <a:solidFill>
                  <a:schemeClr val="accent3"/>
                </a:solidFill>
              </a:rPr>
              <a:t>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D387B3-894D-4170-90C6-F1778BED20A8}"/>
              </a:ext>
            </a:extLst>
          </p:cNvPr>
          <p:cNvSpPr txBox="1"/>
          <p:nvPr/>
        </p:nvSpPr>
        <p:spPr>
          <a:xfrm>
            <a:off x="11939954" y="5920701"/>
            <a:ext cx="28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Commission%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C0CCA5-47E1-424A-B5AF-400A923AABD0}"/>
              </a:ext>
            </a:extLst>
          </p:cNvPr>
          <p:cNvCxnSpPr>
            <a:cxnSpLocks/>
          </p:cNvCxnSpPr>
          <p:nvPr/>
        </p:nvCxnSpPr>
        <p:spPr>
          <a:xfrm flipH="1">
            <a:off x="11676185" y="6382366"/>
            <a:ext cx="2825847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9D77111-FA03-4AF6-8F5B-2A2BA868269A}"/>
              </a:ext>
            </a:extLst>
          </p:cNvPr>
          <p:cNvCxnSpPr>
            <a:cxnSpLocks/>
          </p:cNvCxnSpPr>
          <p:nvPr/>
        </p:nvCxnSpPr>
        <p:spPr>
          <a:xfrm>
            <a:off x="11676185" y="5550028"/>
            <a:ext cx="2825847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2D25F01-D6EE-4364-AB6A-BEC36F45CEBA}"/>
              </a:ext>
            </a:extLst>
          </p:cNvPr>
          <p:cNvSpPr txBox="1"/>
          <p:nvPr/>
        </p:nvSpPr>
        <p:spPr>
          <a:xfrm>
            <a:off x="11834686" y="5035481"/>
            <a:ext cx="273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Adhérent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80DFE0F-5BA5-4AFA-AB83-FDB632FCF979}"/>
              </a:ext>
            </a:extLst>
          </p:cNvPr>
          <p:cNvCxnSpPr>
            <a:cxnSpLocks/>
          </p:cNvCxnSpPr>
          <p:nvPr/>
        </p:nvCxnSpPr>
        <p:spPr>
          <a:xfrm>
            <a:off x="4686300" y="5550028"/>
            <a:ext cx="2825847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DE31C3D-695E-4B12-9230-C5F32FC1E6B3}"/>
              </a:ext>
            </a:extLst>
          </p:cNvPr>
          <p:cNvSpPr txBox="1"/>
          <p:nvPr/>
        </p:nvSpPr>
        <p:spPr>
          <a:xfrm>
            <a:off x="4586068" y="5019941"/>
            <a:ext cx="273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Contact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9BDB56-DC39-44E3-B4B1-C94D126AFB5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586069" y="7044246"/>
            <a:ext cx="2926080" cy="1605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C34D58E-46B2-4748-96A3-1E12A7257044}"/>
              </a:ext>
            </a:extLst>
          </p:cNvPr>
          <p:cNvSpPr txBox="1"/>
          <p:nvPr/>
        </p:nvSpPr>
        <p:spPr>
          <a:xfrm rot="1662595">
            <a:off x="4804414" y="7449651"/>
            <a:ext cx="28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Commission%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B61C223-39F2-4C78-A364-674394ACF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84" y="6488398"/>
            <a:ext cx="1375483" cy="11920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6231850-F70A-442A-93E6-201DFBB2E620}"/>
              </a:ext>
            </a:extLst>
          </p:cNvPr>
          <p:cNvSpPr/>
          <p:nvPr/>
        </p:nvSpPr>
        <p:spPr>
          <a:xfrm>
            <a:off x="2560320" y="3041109"/>
            <a:ext cx="14517858" cy="1022929"/>
          </a:xfrm>
          <a:prstGeom prst="rect">
            <a:avLst/>
          </a:prstGeom>
          <a:noFill/>
          <a:ln>
            <a:solidFill>
              <a:schemeClr val="accent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29122F3-CF72-4BE2-852C-CE5FEFA14792}"/>
              </a:ext>
            </a:extLst>
          </p:cNvPr>
          <p:cNvCxnSpPr>
            <a:cxnSpLocks/>
          </p:cNvCxnSpPr>
          <p:nvPr/>
        </p:nvCxnSpPr>
        <p:spPr>
          <a:xfrm flipH="1">
            <a:off x="11676185" y="6818712"/>
            <a:ext cx="2825847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53C1605-B95F-43AE-9A9F-A37A427D4052}"/>
              </a:ext>
            </a:extLst>
          </p:cNvPr>
          <p:cNvSpPr txBox="1"/>
          <p:nvPr/>
        </p:nvSpPr>
        <p:spPr>
          <a:xfrm>
            <a:off x="11996226" y="6382366"/>
            <a:ext cx="28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Prêt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BEAEA14-F523-45F9-B09C-81837FC83C45}"/>
              </a:ext>
            </a:extLst>
          </p:cNvPr>
          <p:cNvCxnSpPr>
            <a:cxnSpLocks/>
          </p:cNvCxnSpPr>
          <p:nvPr/>
        </p:nvCxnSpPr>
        <p:spPr>
          <a:xfrm>
            <a:off x="4686300" y="6189784"/>
            <a:ext cx="2825847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022BCCC-5DD9-40C8-AC22-DB776C177624}"/>
              </a:ext>
            </a:extLst>
          </p:cNvPr>
          <p:cNvSpPr txBox="1"/>
          <p:nvPr/>
        </p:nvSpPr>
        <p:spPr>
          <a:xfrm>
            <a:off x="4529798" y="5747146"/>
            <a:ext cx="28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Prêt</a:t>
            </a:r>
          </a:p>
        </p:txBody>
      </p:sp>
    </p:spTree>
    <p:extLst>
      <p:ext uri="{BB962C8B-B14F-4D97-AF65-F5344CB8AC3E}">
        <p14:creationId xmlns:p14="http://schemas.microsoft.com/office/powerpoint/2010/main" val="210961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C3D51-7D24-449D-8F70-C8A6F764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FAQ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D9547A-9AFD-40A1-94CD-27C1D3080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Rémunération variable : Quelles clauses faire apparaître sur le contrat de  vos collaborateurs ?">
            <a:extLst>
              <a:ext uri="{FF2B5EF4-FFF2-40B4-BE49-F238E27FC236}">
                <a16:creationId xmlns:a16="http://schemas.microsoft.com/office/drawing/2014/main" id="{04F111B1-39E7-4B49-B3F5-2AACBFFB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" y="108002"/>
            <a:ext cx="3158836" cy="21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0EBAE4-8200-4952-8E5C-5A2E4DBB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dirty="0"/>
              <a:t>FSM : Comment procéder lorsque le bien à vendre est hors secteur ?</a:t>
            </a:r>
          </a:p>
          <a:p>
            <a:pPr marL="342900" indent="-342900">
              <a:buFontTx/>
              <a:buChar char="-"/>
            </a:pPr>
            <a:r>
              <a:rPr lang="fr-FR"/>
              <a:t>KR </a:t>
            </a:r>
            <a:r>
              <a:rPr lang="fr-FR" dirty="0"/>
              <a:t>: Que pouvons nous intégrer comme items dans l’article rémunération ? </a:t>
            </a:r>
          </a:p>
        </p:txBody>
      </p:sp>
    </p:spTree>
    <p:extLst>
      <p:ext uri="{BB962C8B-B14F-4D97-AF65-F5344CB8AC3E}">
        <p14:creationId xmlns:p14="http://schemas.microsoft.com/office/powerpoint/2010/main" val="12166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interlocutrices </a:t>
            </a:r>
            <a:r>
              <a:rPr lang="fr-FR" b="1" u="sng" dirty="0"/>
              <a:t>siège</a:t>
            </a:r>
            <a:r>
              <a:rPr lang="fr-FR" dirty="0"/>
              <a:t> CSF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2" name="Picture 4" descr="Emilie De Andra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81" y="3392064"/>
            <a:ext cx="2289219" cy="258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ZoneTexte 5"/>
          <p:cNvSpPr txBox="1"/>
          <p:nvPr/>
        </p:nvSpPr>
        <p:spPr>
          <a:xfrm>
            <a:off x="3689130" y="3918280"/>
            <a:ext cx="81340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Elisabeth MARIOTTI</a:t>
            </a:r>
          </a:p>
          <a:p>
            <a:pPr fontAlgn="ctr"/>
            <a:r>
              <a:rPr lang="fr-FR" dirty="0"/>
              <a:t>mariotti@csf.asso.fr </a:t>
            </a:r>
          </a:p>
          <a:p>
            <a:pPr fontAlgn="ctr"/>
            <a:r>
              <a:rPr lang="fr-FR" dirty="0"/>
              <a:t>Responsable National Pôle Prescription</a:t>
            </a:r>
          </a:p>
          <a:p>
            <a:pPr fontAlgn="ctr"/>
            <a:r>
              <a:rPr lang="fr-FR" dirty="0">
                <a:hlinkClick r:id="rId4" tooltip="0687707012"/>
              </a:rPr>
              <a:t>+33 6 87 70 70 12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762215" y="3821073"/>
            <a:ext cx="8134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Emilie DE ANDRADE</a:t>
            </a:r>
          </a:p>
          <a:p>
            <a:pPr fontAlgn="ctr"/>
            <a:r>
              <a:rPr lang="fr-FR" dirty="0"/>
              <a:t>deandrade@csf.fr </a:t>
            </a:r>
          </a:p>
          <a:p>
            <a:pPr fontAlgn="ctr"/>
            <a:r>
              <a:rPr lang="fr-FR" dirty="0"/>
              <a:t>Animatrice National </a:t>
            </a:r>
          </a:p>
          <a:p>
            <a:pPr fontAlgn="ctr"/>
            <a:r>
              <a:rPr lang="fr-FR" dirty="0"/>
              <a:t>Pôle Prescription</a:t>
            </a:r>
          </a:p>
          <a:p>
            <a:pPr fontAlgn="ctr"/>
            <a:r>
              <a:rPr lang="fr-FR" u="sng" dirty="0">
                <a:solidFill>
                  <a:schemeClr val="accent1"/>
                </a:solidFill>
              </a:rPr>
              <a:t>+33 6 85 78 98 81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A45D6B-D262-4C0E-8E9E-32E54CB46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1" y="3219450"/>
            <a:ext cx="2430346" cy="287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14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/>
              <a:t>Happy End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Résultat de recherche d'images pour &quot;merci de votre atten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04" y="1877134"/>
            <a:ext cx="6832078" cy="683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591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91055" y="5375564"/>
            <a:ext cx="180109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5753"/>
          <a:stretch>
            <a:fillRect/>
          </a:stretch>
        </p:blipFill>
        <p:spPr>
          <a:xfrm>
            <a:off x="0" y="1494167"/>
            <a:ext cx="8747125" cy="6777038"/>
          </a:xfrm>
        </p:spPr>
      </p:pic>
      <p:sp>
        <p:nvSpPr>
          <p:cNvPr id="9" name="ZoneTexte 8"/>
          <p:cNvSpPr txBox="1"/>
          <p:nvPr/>
        </p:nvSpPr>
        <p:spPr>
          <a:xfrm>
            <a:off x="6899564" y="3530693"/>
            <a:ext cx="1015538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4064" y="431469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ctr">
            <a:normAutofit/>
          </a:bodyPr>
          <a:lstStyle>
            <a:lvl1pPr algn="ctr" defTabSz="1368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/>
                </a:solidFill>
              </a:rPr>
              <a:t>ORDRE DU JOUR</a:t>
            </a:r>
          </a:p>
        </p:txBody>
      </p:sp>
      <p:pic>
        <p:nvPicPr>
          <p:cNvPr id="21" name="Picture 2" descr="I:\Boite à outil\2. AIDE A LA PRESCRIPTION\KIT Agence Immo_Constructeurs\2-Outils RDV Prescripteurs (AI)\Logo-Groupe-CSF-CRESERFI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0" y="96982"/>
            <a:ext cx="1411347" cy="1997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3880" y="3604257"/>
            <a:ext cx="10292013" cy="40395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14186" y="3530693"/>
            <a:ext cx="1092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Eléments de contexte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Schéma du mandat de vente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Partenaires concernés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Convention 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Process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Système de rémunération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Les outils à votre disposition</a:t>
            </a:r>
          </a:p>
          <a:p>
            <a:pPr marL="342900" indent="-342900">
              <a:buFontTx/>
              <a:buChar char="-"/>
            </a:pPr>
            <a:r>
              <a:rPr lang="fr-FR" sz="3200" b="1" dirty="0">
                <a:solidFill>
                  <a:schemeClr val="accent3"/>
                </a:solidFill>
              </a:rPr>
              <a:t>FAQ</a:t>
            </a:r>
            <a:endParaRPr lang="fr-FR" sz="2400" b="1" dirty="0">
              <a:solidFill>
                <a:schemeClr val="accent3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3" name="AutoShape 2" descr="Résultat de recherche d'images pour &quot;cheval de troie png&quot;">
            <a:extLst>
              <a:ext uri="{FF2B5EF4-FFF2-40B4-BE49-F238E27FC236}">
                <a16:creationId xmlns:a16="http://schemas.microsoft.com/office/drawing/2014/main" id="{C3275502-7468-43F9-BFE3-6876653BE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89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82FE4B-FB8E-42D8-BA0A-B2BDBFAE7B71}"/>
              </a:ext>
            </a:extLst>
          </p:cNvPr>
          <p:cNvSpPr/>
          <p:nvPr/>
        </p:nvSpPr>
        <p:spPr>
          <a:xfrm>
            <a:off x="6663047" y="3369395"/>
            <a:ext cx="5567053" cy="286158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0855BD-E0D1-4C91-853D-9025C7D4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Eléments de contexte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D83C6E-2C07-4243-9095-2BC4AE800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2C160644-7530-4732-9B65-08DBD0D51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26442"/>
          <a:stretch/>
        </p:blipFill>
        <p:spPr bwMode="auto">
          <a:xfrm>
            <a:off x="11043771" y="795234"/>
            <a:ext cx="7791415" cy="83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44551F-0997-4870-A123-F357ED846C8E}"/>
              </a:ext>
            </a:extLst>
          </p:cNvPr>
          <p:cNvSpPr txBox="1"/>
          <p:nvPr/>
        </p:nvSpPr>
        <p:spPr>
          <a:xfrm>
            <a:off x="7276870" y="3494458"/>
            <a:ext cx="52631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Le CSF c’est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544585-D8F4-4DA2-ACA4-D2ACD30803FF}"/>
              </a:ext>
            </a:extLst>
          </p:cNvPr>
          <p:cNvSpPr txBox="1"/>
          <p:nvPr/>
        </p:nvSpPr>
        <p:spPr>
          <a:xfrm>
            <a:off x="8440898" y="5270622"/>
            <a:ext cx="399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+ de 800 prêts relais en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7A0585-59CF-44BA-BE22-3ABFED96B1E3}"/>
              </a:ext>
            </a:extLst>
          </p:cNvPr>
          <p:cNvSpPr txBox="1"/>
          <p:nvPr/>
        </p:nvSpPr>
        <p:spPr>
          <a:xfrm>
            <a:off x="8311477" y="6419557"/>
            <a:ext cx="45773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Nos partenaires prescripteurs  sont en recherche de biens à vendre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084A5C-DF6E-4231-9D96-6DE948251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0" y="2465842"/>
            <a:ext cx="5962650" cy="46005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39BB6AE-A500-4B0A-853B-B1C8D854DDF0}"/>
              </a:ext>
            </a:extLst>
          </p:cNvPr>
          <p:cNvSpPr txBox="1"/>
          <p:nvPr/>
        </p:nvSpPr>
        <p:spPr>
          <a:xfrm>
            <a:off x="8714954" y="3972946"/>
            <a:ext cx="351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vivier de + de 600 vendeurs potentiels/an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281373E-8686-4616-B7C4-963F0199DBDE}"/>
              </a:ext>
            </a:extLst>
          </p:cNvPr>
          <p:cNvSpPr/>
          <p:nvPr/>
        </p:nvSpPr>
        <p:spPr>
          <a:xfrm>
            <a:off x="6779623" y="3551398"/>
            <a:ext cx="464607" cy="5934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85BC960-86C0-43F9-90B7-C501D007BD86}"/>
              </a:ext>
            </a:extLst>
          </p:cNvPr>
          <p:cNvSpPr/>
          <p:nvPr/>
        </p:nvSpPr>
        <p:spPr>
          <a:xfrm rot="10800000">
            <a:off x="13058019" y="6792255"/>
            <a:ext cx="464607" cy="5934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81E203-D63E-4B5C-ACC2-A163FD6F2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64" y="4037171"/>
            <a:ext cx="923330" cy="9233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D9CE710-8ED3-4D75-BF3C-395DB1995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64" y="5104929"/>
            <a:ext cx="923330" cy="9233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1C8AF9-8F6D-4CB2-BB90-8FF260577E4B}"/>
              </a:ext>
            </a:extLst>
          </p:cNvPr>
          <p:cNvSpPr/>
          <p:nvPr/>
        </p:nvSpPr>
        <p:spPr>
          <a:xfrm>
            <a:off x="566280" y="1841863"/>
            <a:ext cx="596265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POURQUOI LE MANDAT DE VENTE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F9D294-5282-4C94-8D0A-363E72DD0ABD}"/>
              </a:ext>
            </a:extLst>
          </p:cNvPr>
          <p:cNvSpPr/>
          <p:nvPr/>
        </p:nvSpPr>
        <p:spPr>
          <a:xfrm>
            <a:off x="8474430" y="6460581"/>
            <a:ext cx="5280759" cy="14863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170947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359E8E2-7AC1-4721-949E-988B2787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6" y="2885195"/>
            <a:ext cx="4351013" cy="37873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6455D13-90E4-41D0-8AA3-DE36B8453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55" y="1854869"/>
            <a:ext cx="2371133" cy="2371133"/>
          </a:xfrm>
          <a:prstGeom prst="rect">
            <a:avLst/>
          </a:prstGeom>
        </p:spPr>
      </p:pic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E21763FC-98C8-4117-AA1B-225914E5ECAD}"/>
              </a:ext>
            </a:extLst>
          </p:cNvPr>
          <p:cNvSpPr/>
          <p:nvPr/>
        </p:nvSpPr>
        <p:spPr>
          <a:xfrm>
            <a:off x="6193437" y="3968655"/>
            <a:ext cx="4959163" cy="10598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49"/>
          </a:p>
        </p:txBody>
      </p:sp>
      <p:pic>
        <p:nvPicPr>
          <p:cNvPr id="1026" name="Picture 2" descr="L'agence Immo Amiens : vente et location immobilière Amiens et métropole  d'Amiens">
            <a:extLst>
              <a:ext uri="{FF2B5EF4-FFF2-40B4-BE49-F238E27FC236}">
                <a16:creationId xmlns:a16="http://schemas.microsoft.com/office/drawing/2014/main" id="{355B9E5E-B54A-4F78-846F-65E7C0BF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767" y="3170063"/>
            <a:ext cx="4322235" cy="29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37345564-131B-4820-A98E-ACE7659936D3}"/>
              </a:ext>
            </a:extLst>
          </p:cNvPr>
          <p:cNvSpPr/>
          <p:nvPr/>
        </p:nvSpPr>
        <p:spPr>
          <a:xfrm rot="10800000">
            <a:off x="6193436" y="5333372"/>
            <a:ext cx="4959163" cy="10598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49"/>
          </a:p>
        </p:txBody>
      </p:sp>
      <p:pic>
        <p:nvPicPr>
          <p:cNvPr id="1030" name="Picture 6" descr="Icône Euro - Téléchargement gratuit en PNG et vecteurs">
            <a:extLst>
              <a:ext uri="{FF2B5EF4-FFF2-40B4-BE49-F238E27FC236}">
                <a16:creationId xmlns:a16="http://schemas.microsoft.com/office/drawing/2014/main" id="{E1030EF5-8B2F-487A-B726-ABBFB2A9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12" y="6452231"/>
            <a:ext cx="2108952" cy="21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cône Euro - Téléchargement gratuit en PNG et vecteurs">
            <a:extLst>
              <a:ext uri="{FF2B5EF4-FFF2-40B4-BE49-F238E27FC236}">
                <a16:creationId xmlns:a16="http://schemas.microsoft.com/office/drawing/2014/main" id="{B755C3B7-7BF0-4323-8360-6DEE0A0B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229" y="5943035"/>
            <a:ext cx="1056164" cy="8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EF1C6F3-7E75-44D9-AB4B-33430EF40A24}"/>
              </a:ext>
            </a:extLst>
          </p:cNvPr>
          <p:cNvSpPr txBox="1"/>
          <p:nvPr/>
        </p:nvSpPr>
        <p:spPr>
          <a:xfrm>
            <a:off x="9708514" y="6297486"/>
            <a:ext cx="1127904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999" dirty="0"/>
              <a:t>%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8B0DE26-D206-4005-8DBB-1B9F03ACD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6" y="242094"/>
            <a:ext cx="1535157" cy="237113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1D07219E-D96C-41BB-A0DC-66394A64C9E8}"/>
              </a:ext>
            </a:extLst>
          </p:cNvPr>
          <p:cNvSpPr txBox="1">
            <a:spLocks/>
          </p:cNvSpPr>
          <p:nvPr/>
        </p:nvSpPr>
        <p:spPr>
          <a:xfrm>
            <a:off x="475989" y="-58800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b">
            <a:normAutofit/>
          </a:bodyPr>
          <a:lstStyle>
            <a:lvl1pPr algn="ctr" defTabSz="1368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Schéma du Mandat de vente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1A4BFE5-33B3-4CEF-9B89-79B2ECC0D4D0}"/>
              </a:ext>
            </a:extLst>
          </p:cNvPr>
          <p:cNvGrpSpPr/>
          <p:nvPr/>
        </p:nvGrpSpPr>
        <p:grpSpPr>
          <a:xfrm>
            <a:off x="13038931" y="5992533"/>
            <a:ext cx="2531995" cy="2108952"/>
            <a:chOff x="8446186" y="-6628"/>
            <a:chExt cx="4234017" cy="366232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A11CAE2-2EB1-4AC0-BFAC-BBB8D882AD94}"/>
                </a:ext>
              </a:extLst>
            </p:cNvPr>
            <p:cNvGrpSpPr/>
            <p:nvPr/>
          </p:nvGrpSpPr>
          <p:grpSpPr>
            <a:xfrm>
              <a:off x="8446186" y="-6628"/>
              <a:ext cx="3524132" cy="3662326"/>
              <a:chOff x="2164918" y="2527132"/>
              <a:chExt cx="1800771" cy="1800771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03C9BDA4-312E-4B5D-AE12-72ED9B1BF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4918" y="2527132"/>
                <a:ext cx="1800771" cy="1800771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3B5160-256E-4E38-83D4-49D41F3F1F0A}"/>
                  </a:ext>
                </a:extLst>
              </p:cNvPr>
              <p:cNvSpPr/>
              <p:nvPr/>
            </p:nvSpPr>
            <p:spPr>
              <a:xfrm rot="20823886">
                <a:off x="2834409" y="3109742"/>
                <a:ext cx="836015" cy="52129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/>
                  <a:t>VENDU</a:t>
                </a:r>
              </a:p>
            </p:txBody>
          </p:sp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DED8F83-ECDD-4E7C-B731-43325E0E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803" y="789316"/>
              <a:ext cx="24384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89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08AE9E-4C76-4DD2-AF5D-0B5EDD01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E985-A27D-414C-A355-F575874B0D61}" type="slidenum">
              <a:rPr lang="fr-FR" smtClean="0"/>
              <a:t>5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B67F61-0397-4655-B96F-DA47C9D56056}"/>
              </a:ext>
            </a:extLst>
          </p:cNvPr>
          <p:cNvSpPr txBox="1">
            <a:spLocks/>
          </p:cNvSpPr>
          <p:nvPr/>
        </p:nvSpPr>
        <p:spPr>
          <a:xfrm>
            <a:off x="475989" y="-14097"/>
            <a:ext cx="17336022" cy="1280040"/>
          </a:xfrm>
          <a:prstGeom prst="rect">
            <a:avLst/>
          </a:prstGeom>
        </p:spPr>
        <p:txBody>
          <a:bodyPr vert="horz" lIns="91239" tIns="45608" rIns="91239" bIns="45608" rtlCol="0" anchor="b">
            <a:normAutofit/>
          </a:bodyPr>
          <a:lstStyle>
            <a:lvl1pPr algn="ctr" defTabSz="13682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9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Qui seront les signataires de cette convention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1AFC9E-3925-4934-9AEF-B9C4354C7193}"/>
              </a:ext>
            </a:extLst>
          </p:cNvPr>
          <p:cNvGrpSpPr/>
          <p:nvPr/>
        </p:nvGrpSpPr>
        <p:grpSpPr>
          <a:xfrm>
            <a:off x="2782387" y="2177243"/>
            <a:ext cx="12213772" cy="3541613"/>
            <a:chOff x="2783607" y="1966473"/>
            <a:chExt cx="11833729" cy="35416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589764-9484-47D0-BB0A-565A6F3D118A}"/>
                </a:ext>
              </a:extLst>
            </p:cNvPr>
            <p:cNvSpPr/>
            <p:nvPr/>
          </p:nvSpPr>
          <p:spPr>
            <a:xfrm>
              <a:off x="3670663" y="2647699"/>
              <a:ext cx="10946673" cy="2860387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fr-FR" b="1" u="sng" dirty="0"/>
                <a:t>Est en mesure de signer cette convention : </a:t>
              </a:r>
            </a:p>
            <a:p>
              <a:r>
                <a:rPr kumimoji="1" lang="fr-FR" dirty="0"/>
                <a:t>1 - Un agent immobilier</a:t>
              </a:r>
            </a:p>
            <a:p>
              <a:r>
                <a:rPr kumimoji="1" lang="fr-FR" dirty="0"/>
                <a:t>2 - Titulaire d’une carte de Transaction</a:t>
              </a:r>
            </a:p>
            <a:p>
              <a:r>
                <a:rPr kumimoji="1" lang="fr-FR" dirty="0"/>
                <a:t>3 - Titulaire d’assurance responsabilité civile</a:t>
              </a:r>
            </a:p>
            <a:p>
              <a:r>
                <a:rPr kumimoji="1" lang="fr-FR" dirty="0"/>
                <a:t>4 - Partenaire ou non du CSF</a:t>
              </a:r>
            </a:p>
            <a:p>
              <a:pPr algn="ctr"/>
              <a:r>
                <a:rPr kumimoji="1" lang="fr-FR" b="1" dirty="0">
                  <a:solidFill>
                    <a:schemeClr val="accent1"/>
                  </a:solidFill>
                </a:rPr>
                <a:t>Sont donc concernés : Les agences immobilières/ Réseaux de Mandataires/ Agents immobiliers indépendants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7820BC-EA45-488D-BE4B-FA9CCD52E863}"/>
                </a:ext>
              </a:extLst>
            </p:cNvPr>
            <p:cNvSpPr/>
            <p:nvPr/>
          </p:nvSpPr>
          <p:spPr>
            <a:xfrm>
              <a:off x="2783607" y="1966473"/>
              <a:ext cx="3344091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3600" b="1" dirty="0"/>
                <a:t>EN THEORIE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5336F3D-C892-4CE2-8819-323C0900C6D7}"/>
              </a:ext>
            </a:extLst>
          </p:cNvPr>
          <p:cNvGrpSpPr/>
          <p:nvPr/>
        </p:nvGrpSpPr>
        <p:grpSpPr>
          <a:xfrm>
            <a:off x="3675125" y="6003172"/>
            <a:ext cx="11987523" cy="3295377"/>
            <a:chOff x="3648444" y="2566255"/>
            <a:chExt cx="11678603" cy="32953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660504-9905-49CF-A89A-00644C6A1EB4}"/>
                </a:ext>
              </a:extLst>
            </p:cNvPr>
            <p:cNvSpPr/>
            <p:nvPr/>
          </p:nvSpPr>
          <p:spPr>
            <a:xfrm>
              <a:off x="3648444" y="3197188"/>
              <a:ext cx="10946673" cy="2664444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kumimoji="1" lang="fr-FR" dirty="0"/>
                <a:t>Dès lors où l’agent immobilier aura signé cette convention, tous les collaborateurs ou indépendants mandataires pourront de fait entrer dans cette intermédiation. </a:t>
              </a:r>
            </a:p>
            <a:p>
              <a:pPr algn="ctr"/>
              <a:r>
                <a:rPr kumimoji="1" lang="fr-FR" b="1" dirty="0">
                  <a:solidFill>
                    <a:schemeClr val="accent5"/>
                  </a:solidFill>
                </a:rPr>
                <a:t>Vos silhouettes/ Personnes physiques pourront donc être confiées aux mandataires, collaborateurs et Agent-Co.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49C4EC-2471-4D3B-B4E1-9F13F09D6174}"/>
                </a:ext>
              </a:extLst>
            </p:cNvPr>
            <p:cNvSpPr/>
            <p:nvPr/>
          </p:nvSpPr>
          <p:spPr>
            <a:xfrm>
              <a:off x="11982956" y="2566255"/>
              <a:ext cx="3344091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fr-FR" sz="3600" b="1" dirty="0"/>
                <a:t>EN PRATIQUE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556A9-9136-4963-BC5D-88930868DF72}"/>
              </a:ext>
            </a:extLst>
          </p:cNvPr>
          <p:cNvSpPr/>
          <p:nvPr/>
        </p:nvSpPr>
        <p:spPr>
          <a:xfrm>
            <a:off x="15369321" y="4178859"/>
            <a:ext cx="2011680" cy="1254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LE PAYEUR ET SIGNATAIRE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9C2CA-6C26-40E7-B0D6-6A5975DA8E74}"/>
              </a:ext>
            </a:extLst>
          </p:cNvPr>
          <p:cNvSpPr/>
          <p:nvPr/>
        </p:nvSpPr>
        <p:spPr>
          <a:xfrm>
            <a:off x="875211" y="7632323"/>
            <a:ext cx="2501432" cy="14855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b="1" dirty="0"/>
              <a:t>LA RELATION TERRAIN</a:t>
            </a:r>
          </a:p>
          <a:p>
            <a:pPr algn="ctr"/>
            <a:r>
              <a:rPr kumimoji="1" lang="fr-FR" b="1" u="sng" dirty="0">
                <a:solidFill>
                  <a:schemeClr val="bg1"/>
                </a:solidFill>
              </a:rPr>
              <a:t>UNIQUEMENT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0A1538F-BD2C-424A-B0B4-0DAAFEA20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194" y="2543003"/>
            <a:ext cx="1633807" cy="163380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38812D2-578C-4816-BDD7-FFA3EAAD9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7" y="5432998"/>
            <a:ext cx="2018010" cy="2018010"/>
          </a:xfrm>
          <a:prstGeom prst="rect">
            <a:avLst/>
          </a:prstGeom>
        </p:spPr>
      </p:pic>
      <p:sp>
        <p:nvSpPr>
          <p:cNvPr id="27" name="Interdiction 26">
            <a:extLst>
              <a:ext uri="{FF2B5EF4-FFF2-40B4-BE49-F238E27FC236}">
                <a16:creationId xmlns:a16="http://schemas.microsoft.com/office/drawing/2014/main" id="{8B91E8AA-61A1-46C4-834B-3E815066A79F}"/>
              </a:ext>
            </a:extLst>
          </p:cNvPr>
          <p:cNvSpPr/>
          <p:nvPr/>
        </p:nvSpPr>
        <p:spPr>
          <a:xfrm>
            <a:off x="1537538" y="5989502"/>
            <a:ext cx="1543331" cy="1461505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>
              <a:solidFill>
                <a:schemeClr val="tx1"/>
              </a:solidFill>
            </a:endParaRP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8BA992F6-034A-4CB5-9F39-A7059F6E95E9}"/>
              </a:ext>
            </a:extLst>
          </p:cNvPr>
          <p:cNvSpPr/>
          <p:nvPr/>
        </p:nvSpPr>
        <p:spPr>
          <a:xfrm>
            <a:off x="91438" y="923209"/>
            <a:ext cx="2999150" cy="2695202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1400" b="1" dirty="0"/>
              <a:t>UNIQUEMENT MANDAT DE VENTE</a:t>
            </a: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480B61E6-94D3-4F24-B76D-C7BEC53106BD}"/>
              </a:ext>
            </a:extLst>
          </p:cNvPr>
          <p:cNvSpPr/>
          <p:nvPr/>
        </p:nvSpPr>
        <p:spPr>
          <a:xfrm>
            <a:off x="13946374" y="2543003"/>
            <a:ext cx="1193477" cy="107540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193795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7D817-1269-4BCB-BDE2-21129AB9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de l’accord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B56BF-E250-417E-963E-80993622D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9E6FFB-F4B1-4AAE-BD2A-FF31D291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83" y="2398925"/>
            <a:ext cx="12163369" cy="4454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FA44B0-8A22-4494-AD9F-4910E82E8057}"/>
              </a:ext>
            </a:extLst>
          </p:cNvPr>
          <p:cNvSpPr/>
          <p:nvPr/>
        </p:nvSpPr>
        <p:spPr>
          <a:xfrm>
            <a:off x="2976483" y="5564777"/>
            <a:ext cx="12335034" cy="114003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61AC5B-75B8-47CE-8A8C-2CC76882F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7" y="4680486"/>
            <a:ext cx="1164310" cy="2173379"/>
          </a:xfrm>
          <a:prstGeom prst="rect">
            <a:avLst/>
          </a:prstGeom>
        </p:spPr>
      </p:pic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DCB607F0-A0E9-4F1E-A255-97FC19527226}"/>
              </a:ext>
            </a:extLst>
          </p:cNvPr>
          <p:cNvSpPr/>
          <p:nvPr/>
        </p:nvSpPr>
        <p:spPr>
          <a:xfrm>
            <a:off x="2677886" y="7093130"/>
            <a:ext cx="3213463" cy="1658127"/>
          </a:xfrm>
          <a:prstGeom prst="wedgeRectCallout">
            <a:avLst>
              <a:gd name="adj1" fmla="val -53353"/>
              <a:gd name="adj2" fmla="val -84608"/>
            </a:avLst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Pensez à bien suivre les contacts que vous envoyez en attendant </a:t>
            </a:r>
            <a:r>
              <a:rPr kumimoji="1" lang="fr-FR" b="1" u="sng" dirty="0"/>
              <a:t>HORIZON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E48139-BC44-43F1-BD78-F5AF6A851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425" y="8362939"/>
            <a:ext cx="714475" cy="68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7947C80-080E-42C0-A88F-89A2AC5D7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8373622"/>
            <a:ext cx="714476" cy="6645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97E415-21AB-49BD-A903-168973973449}"/>
              </a:ext>
            </a:extLst>
          </p:cNvPr>
          <p:cNvSpPr/>
          <p:nvPr/>
        </p:nvSpPr>
        <p:spPr>
          <a:xfrm>
            <a:off x="1502466" y="7093130"/>
            <a:ext cx="1072396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D.A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FD7F1FA-24F1-42F8-9246-88DA1008D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517" y="3274066"/>
            <a:ext cx="2173379" cy="21733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A0FD67-2407-4DC0-9734-0F515FCC30E6}"/>
              </a:ext>
            </a:extLst>
          </p:cNvPr>
          <p:cNvSpPr/>
          <p:nvPr/>
        </p:nvSpPr>
        <p:spPr>
          <a:xfrm>
            <a:off x="2976484" y="3630260"/>
            <a:ext cx="12335034" cy="114003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300789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738CB-FA09-4813-9568-DEA6D9D3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HORIZON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AB8A14-6ED0-4F96-8C77-4F646A4DB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45D75B-E146-4C68-8533-8C8EC70C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2" y="2171678"/>
            <a:ext cx="17839448" cy="32924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088CAB-2454-49BB-B4EB-74F912AB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40" y="5559012"/>
            <a:ext cx="15644912" cy="4605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D20F3-E577-4032-8AF2-D3FF3C8361CF}"/>
              </a:ext>
            </a:extLst>
          </p:cNvPr>
          <p:cNvSpPr/>
          <p:nvPr/>
        </p:nvSpPr>
        <p:spPr>
          <a:xfrm>
            <a:off x="16730133" y="3251200"/>
            <a:ext cx="1099116" cy="44026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AB64A28-C6AA-41CE-A2E6-BEC519D1ACB2}"/>
              </a:ext>
            </a:extLst>
          </p:cNvPr>
          <p:cNvCxnSpPr>
            <a:cxnSpLocks/>
          </p:cNvCxnSpPr>
          <p:nvPr/>
        </p:nvCxnSpPr>
        <p:spPr>
          <a:xfrm flipH="1">
            <a:off x="14037733" y="3691467"/>
            <a:ext cx="3073135" cy="2772039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3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02D8F-252D-4EA7-87E3-944CFCA7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HORIZON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C14EB2-BB06-4932-A30F-42CE842F1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8AD577-438F-4578-9B9A-723B857F8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1" y="2105634"/>
            <a:ext cx="8136281" cy="69999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5D46A-7C89-491E-907A-B3DAA942FF03}"/>
              </a:ext>
            </a:extLst>
          </p:cNvPr>
          <p:cNvSpPr/>
          <p:nvPr/>
        </p:nvSpPr>
        <p:spPr>
          <a:xfrm>
            <a:off x="5132351" y="8535791"/>
            <a:ext cx="1132982" cy="569821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258803-82E0-4035-AFBF-50AE4BC8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026" y="2189368"/>
            <a:ext cx="8583223" cy="14861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47D220-53B4-4643-BDF6-48F75004F743}"/>
              </a:ext>
            </a:extLst>
          </p:cNvPr>
          <p:cNvSpPr/>
          <p:nvPr/>
        </p:nvSpPr>
        <p:spPr>
          <a:xfrm>
            <a:off x="9041975" y="2189368"/>
            <a:ext cx="8787274" cy="1011032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88D0BF-775B-49BC-ADA6-79A05F4F4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51" y="3446726"/>
            <a:ext cx="9021552" cy="2800915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E025D37-9262-46E1-B41A-6FF50C02C460}"/>
              </a:ext>
            </a:extLst>
          </p:cNvPr>
          <p:cNvCxnSpPr>
            <a:cxnSpLocks/>
          </p:cNvCxnSpPr>
          <p:nvPr/>
        </p:nvCxnSpPr>
        <p:spPr>
          <a:xfrm flipV="1">
            <a:off x="6265333" y="2932421"/>
            <a:ext cx="2613818" cy="588828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4F009-62B3-4E9D-BF6E-6CE2DCB09924}"/>
              </a:ext>
            </a:extLst>
          </p:cNvPr>
          <p:cNvSpPr/>
          <p:nvPr/>
        </p:nvSpPr>
        <p:spPr>
          <a:xfrm>
            <a:off x="12108884" y="5493820"/>
            <a:ext cx="1353115" cy="48364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</p:spTree>
    <p:extLst>
      <p:ext uri="{BB962C8B-B14F-4D97-AF65-F5344CB8AC3E}">
        <p14:creationId xmlns:p14="http://schemas.microsoft.com/office/powerpoint/2010/main" val="15523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B0CA4-38B0-42B7-B405-06246872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de rémunération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B9A9DD-005B-4F38-8223-1D4270FEA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3B338-68DB-4B8E-B5CC-1DF33B174A70}"/>
              </a:ext>
            </a:extLst>
          </p:cNvPr>
          <p:cNvSpPr/>
          <p:nvPr/>
        </p:nvSpPr>
        <p:spPr>
          <a:xfrm>
            <a:off x="155964" y="283028"/>
            <a:ext cx="5213662" cy="2968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sz="4400" b="1" u="sng" dirty="0"/>
              <a:t>A RETENIR</a:t>
            </a:r>
          </a:p>
          <a:p>
            <a:endParaRPr kumimoji="1" lang="fr-FR" dirty="0"/>
          </a:p>
          <a:p>
            <a:r>
              <a:rPr kumimoji="1" lang="fr-FR" sz="3200" b="1" dirty="0"/>
              <a:t>Minimum 12%HT</a:t>
            </a:r>
          </a:p>
          <a:p>
            <a:r>
              <a:rPr kumimoji="1" lang="fr-FR" sz="3200" b="1" dirty="0"/>
              <a:t>Nous collectons la TVA si votre partenaire est assujettis</a:t>
            </a:r>
          </a:p>
          <a:p>
            <a:r>
              <a:rPr kumimoji="1" lang="fr-FR" sz="3200" b="1" dirty="0"/>
              <a:t>Le D.A gère la négociation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CFD567D-0CB0-40F2-8E63-665547168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99957"/>
              </p:ext>
            </p:extLst>
          </p:nvPr>
        </p:nvGraphicFramePr>
        <p:xfrm>
          <a:off x="2564279" y="4730444"/>
          <a:ext cx="12213771" cy="351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5704">
                  <a:extLst>
                    <a:ext uri="{9D8B030D-6E8A-4147-A177-3AD203B41FA5}">
                      <a16:colId xmlns:a16="http://schemas.microsoft.com/office/drawing/2014/main" val="2610552395"/>
                    </a:ext>
                  </a:extLst>
                </a:gridCol>
                <a:gridCol w="1765934">
                  <a:extLst>
                    <a:ext uri="{9D8B030D-6E8A-4147-A177-3AD203B41FA5}">
                      <a16:colId xmlns:a16="http://schemas.microsoft.com/office/drawing/2014/main" val="1179892259"/>
                    </a:ext>
                  </a:extLst>
                </a:gridCol>
                <a:gridCol w="1709927">
                  <a:extLst>
                    <a:ext uri="{9D8B030D-6E8A-4147-A177-3AD203B41FA5}">
                      <a16:colId xmlns:a16="http://schemas.microsoft.com/office/drawing/2014/main" val="425943497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989630786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2336412654"/>
                    </a:ext>
                  </a:extLst>
                </a:gridCol>
              </a:tblGrid>
              <a:tr h="93857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Frais d’agence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12%HT*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20%HT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30%HT*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14673"/>
                  </a:ext>
                </a:extLst>
              </a:tr>
              <a:tr h="7100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Moyenne basse (réseaux mandataires)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648€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1080€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1620€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23499"/>
                  </a:ext>
                </a:extLst>
              </a:tr>
              <a:tr h="7100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Moyenne nationale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5,7%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1231€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2052€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3078€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69855"/>
                  </a:ext>
                </a:extLst>
              </a:tr>
              <a:tr h="1029601">
                <a:tc>
                  <a:txBody>
                    <a:bodyPr/>
                    <a:lstStyle/>
                    <a:p>
                      <a:pPr marL="0" marR="0" lvl="0" indent="0" algn="ctr" defTabSz="13682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/>
                        <a:t>Moyenne Haute (agences immobilières)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1512€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2520€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3780€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3630"/>
                  </a:ext>
                </a:extLst>
              </a:tr>
            </a:tbl>
          </a:graphicData>
        </a:graphic>
      </p:graphicFrame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B4AE1CD1-3024-4978-989D-FF523528C360}"/>
              </a:ext>
            </a:extLst>
          </p:cNvPr>
          <p:cNvSpPr/>
          <p:nvPr/>
        </p:nvSpPr>
        <p:spPr>
          <a:xfrm>
            <a:off x="5735783" y="1693696"/>
            <a:ext cx="4117190" cy="1558039"/>
          </a:xfrm>
          <a:prstGeom prst="wedgeRectCallout">
            <a:avLst>
              <a:gd name="adj1" fmla="val 36523"/>
              <a:gd name="adj2" fmla="val 882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dirty="0"/>
              <a:t>FRAIS D’AGENCE : Pensez à poser la question avant de négocier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A7FE0F9-2A79-441F-9534-207A8E114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18" y="2904400"/>
            <a:ext cx="1164310" cy="2173379"/>
          </a:xfrm>
          <a:prstGeom prst="rect">
            <a:avLst/>
          </a:prstGeom>
        </p:spPr>
      </p:pic>
      <p:pic>
        <p:nvPicPr>
          <p:cNvPr id="1032" name="Picture 8" descr="Informatique au lycée Mounier ANGERS">
            <a:extLst>
              <a:ext uri="{FF2B5EF4-FFF2-40B4-BE49-F238E27FC236}">
                <a16:creationId xmlns:a16="http://schemas.microsoft.com/office/drawing/2014/main" id="{E6B230AB-6DBF-4770-B6EE-6A6CCE8D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120" y="6896100"/>
            <a:ext cx="2754781" cy="22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26552"/>
      </p:ext>
    </p:extLst>
  </p:cSld>
  <p:clrMapOvr>
    <a:masterClrMapping/>
  </p:clrMapOvr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1135</Words>
  <Application>Microsoft Office PowerPoint</Application>
  <PresentationFormat>Personnalisé</PresentationFormat>
  <Paragraphs>223</Paragraphs>
  <Slides>19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Atelier LANCEMENT MANDAT DE VENTE</vt:lpstr>
      <vt:lpstr>Présentation PowerPoint</vt:lpstr>
      <vt:lpstr>Eléments de contexte</vt:lpstr>
      <vt:lpstr>Présentation PowerPoint</vt:lpstr>
      <vt:lpstr>Présentation PowerPoint</vt:lpstr>
      <vt:lpstr>Contenu de l’accord</vt:lpstr>
      <vt:lpstr>HORIZON </vt:lpstr>
      <vt:lpstr>HORIZON</vt:lpstr>
      <vt:lpstr>Système de rémunération</vt:lpstr>
      <vt:lpstr>TVA</vt:lpstr>
      <vt:lpstr>Présentation PowerPoint</vt:lpstr>
      <vt:lpstr>Le Process en simple</vt:lpstr>
      <vt:lpstr>FICHE MANDAT DE VENTE</vt:lpstr>
      <vt:lpstr>OUTILS/ KIT MV</vt:lpstr>
      <vt:lpstr>Les accords Nationaux</vt:lpstr>
      <vt:lpstr>Si vous hésitez encore…</vt:lpstr>
      <vt:lpstr>FAQ</vt:lpstr>
      <vt:lpstr>Vos interlocutrices siège CSF</vt:lpstr>
      <vt:lpstr>Happy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Changement de rémunération</dc:title>
  <dc:creator>De Andrade Emilie</dc:creator>
  <cp:lastModifiedBy>De Andrade Emilie</cp:lastModifiedBy>
  <cp:revision>107</cp:revision>
  <dcterms:created xsi:type="dcterms:W3CDTF">2021-03-15T13:53:38Z</dcterms:created>
  <dcterms:modified xsi:type="dcterms:W3CDTF">2021-05-06T08:51:14Z</dcterms:modified>
</cp:coreProperties>
</file>