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notesMasterIdLst>
    <p:notesMasterId r:id="rId18"/>
  </p:notesMasterIdLst>
  <p:handoutMasterIdLst>
    <p:handoutMasterId r:id="rId19"/>
  </p:handoutMasterIdLst>
  <p:sldIdLst>
    <p:sldId id="256" r:id="rId2"/>
    <p:sldId id="303" r:id="rId3"/>
    <p:sldId id="306" r:id="rId4"/>
    <p:sldId id="304" r:id="rId5"/>
    <p:sldId id="286" r:id="rId6"/>
    <p:sldId id="305" r:id="rId7"/>
    <p:sldId id="295" r:id="rId8"/>
    <p:sldId id="294" r:id="rId9"/>
    <p:sldId id="298" r:id="rId10"/>
    <p:sldId id="291" r:id="rId11"/>
    <p:sldId id="290" r:id="rId12"/>
    <p:sldId id="271" r:id="rId13"/>
    <p:sldId id="299" r:id="rId14"/>
    <p:sldId id="300" r:id="rId15"/>
    <p:sldId id="301" r:id="rId16"/>
    <p:sldId id="30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ain Benoit" initials="AB" lastIdx="14" clrIdx="0">
    <p:extLst>
      <p:ext uri="{19B8F6BF-5375-455C-9EA6-DF929625EA0E}">
        <p15:presenceInfo xmlns:p15="http://schemas.microsoft.com/office/powerpoint/2012/main" userId="S::allain.benoit@csf.asso.fr::73fad42f-1047-497a-81d4-88252115cafe" providerId="AD"/>
      </p:ext>
    </p:extLst>
  </p:cmAuthor>
  <p:cmAuthor id="2" name="Ribeyrolles Benoît" initials="RB" lastIdx="13" clrIdx="1">
    <p:extLst>
      <p:ext uri="{19B8F6BF-5375-455C-9EA6-DF929625EA0E}">
        <p15:presenceInfo xmlns:p15="http://schemas.microsoft.com/office/powerpoint/2012/main" userId="S::Ribeyrolles@csf.asso.fr::81373a80-71a3-4d71-9d6b-5803c02be41e" providerId="AD"/>
      </p:ext>
    </p:extLst>
  </p:cmAuthor>
  <p:cmAuthor id="3" name="Ismaiel Sara" initials="IS" lastIdx="6" clrIdx="2">
    <p:extLst>
      <p:ext uri="{19B8F6BF-5375-455C-9EA6-DF929625EA0E}">
        <p15:presenceInfo xmlns:p15="http://schemas.microsoft.com/office/powerpoint/2012/main" userId="S::ismaiel@csf.asso.fr::af547c4d-8ad0-4115-acb0-6acee1d174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F72"/>
    <a:srgbClr val="9CE0BB"/>
    <a:srgbClr val="1994B3"/>
    <a:srgbClr val="085091"/>
    <a:srgbClr val="C8E3FB"/>
    <a:srgbClr val="0F6FC6"/>
    <a:srgbClr val="009DD9"/>
    <a:srgbClr val="6D9BC5"/>
    <a:srgbClr val="00B69D"/>
    <a:srgbClr val="3BBD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830" autoAdjust="0"/>
  </p:normalViewPr>
  <p:slideViewPr>
    <p:cSldViewPr snapToGrid="0">
      <p:cViewPr varScale="1">
        <p:scale>
          <a:sx n="104" d="100"/>
          <a:sy n="104" d="100"/>
        </p:scale>
        <p:origin x="22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helpdesk-fsr@csf.fr"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mailto:helpdesk-fsr@csf.fr"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helpdesk-fsr@csf.fr"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helpdesk-fsr@csf.fr"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37204-F531-47A8-992D-8A376B33C24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74037CD4-5088-416F-B406-7C4AFD57BB1E}">
      <dgm:prSet phldrT="[Texte]" custT="1"/>
      <dgm:spPr/>
      <dgm:t>
        <a:bodyPr/>
        <a:lstStyle/>
        <a:p>
          <a:r>
            <a:rPr lang="en-US" sz="1000" dirty="0">
              <a:latin typeface="Arial" panose="020B0604020202020204" pitchFamily="34" charset="0"/>
            </a:rPr>
            <a:t>Le dossier </a:t>
          </a:r>
          <a:r>
            <a:rPr lang="en-US" sz="1000" dirty="0" err="1">
              <a:latin typeface="Arial" panose="020B0604020202020204" pitchFamily="34" charset="0"/>
            </a:rPr>
            <a:t>est</a:t>
          </a:r>
          <a:r>
            <a:rPr lang="en-US" sz="1000" dirty="0">
              <a:latin typeface="Arial" panose="020B0604020202020204" pitchFamily="34" charset="0"/>
            </a:rPr>
            <a:t> </a:t>
          </a:r>
          <a:r>
            <a:rPr lang="en-US" sz="1000" dirty="0" err="1">
              <a:latin typeface="Arial" panose="020B0604020202020204" pitchFamily="34" charset="0"/>
            </a:rPr>
            <a:t>en</a:t>
          </a:r>
          <a:r>
            <a:rPr lang="en-US" sz="1000" dirty="0">
              <a:latin typeface="Arial" panose="020B0604020202020204" pitchFamily="34" charset="0"/>
            </a:rPr>
            <a:t> segment standard </a:t>
          </a:r>
          <a:br>
            <a:rPr lang="en-US" sz="1050" dirty="0">
              <a:latin typeface="Arial" panose="020B0604020202020204" pitchFamily="34" charset="0"/>
            </a:rPr>
          </a:br>
          <a:r>
            <a:rPr lang="en-US" sz="1000" dirty="0">
              <a:latin typeface="Arial" panose="020B0604020202020204" pitchFamily="34" charset="0"/>
            </a:rPr>
            <a:t>(</a:t>
          </a:r>
          <a:r>
            <a:rPr lang="en-US" sz="1000" u="none" dirty="0">
              <a:latin typeface="Arial" panose="020B0604020202020204" pitchFamily="34" charset="0"/>
            </a:rPr>
            <a:t>un QS </a:t>
          </a:r>
          <a:r>
            <a:rPr lang="en-US" sz="1000" dirty="0" err="1">
              <a:latin typeface="Arial" panose="020B0604020202020204" pitchFamily="34" charset="0"/>
            </a:rPr>
            <a:t>est</a:t>
          </a:r>
          <a:r>
            <a:rPr lang="en-US" sz="1000" dirty="0">
              <a:latin typeface="Arial" panose="020B0604020202020204" pitchFamily="34" charset="0"/>
            </a:rPr>
            <a:t> </a:t>
          </a:r>
          <a:r>
            <a:rPr lang="en-US" sz="1000" dirty="0" err="1">
              <a:latin typeface="Arial" panose="020B0604020202020204" pitchFamily="34" charset="0"/>
            </a:rPr>
            <a:t>demandé</a:t>
          </a:r>
          <a:r>
            <a:rPr lang="en-US" sz="1000" dirty="0">
              <a:latin typeface="Arial" panose="020B0604020202020204" pitchFamily="34" charset="0"/>
            </a:rPr>
            <a:t>)</a:t>
          </a:r>
          <a:endParaRPr lang="fr-FR" sz="1000" dirty="0"/>
        </a:p>
      </dgm:t>
    </dgm:pt>
    <dgm:pt modelId="{C321FA7B-C8F9-4DFA-9B3F-2363FBBAC3BE}" type="parTrans" cxnId="{F512EC33-0B35-45C3-A05B-54CB4AA958AC}">
      <dgm:prSet/>
      <dgm:spPr/>
      <dgm:t>
        <a:bodyPr/>
        <a:lstStyle/>
        <a:p>
          <a:endParaRPr lang="fr-FR" sz="2800"/>
        </a:p>
      </dgm:t>
    </dgm:pt>
    <dgm:pt modelId="{607B806B-067E-47AE-8631-CB6038CFA7C1}" type="sibTrans" cxnId="{F512EC33-0B35-45C3-A05B-54CB4AA958AC}">
      <dgm:prSet/>
      <dgm:spPr/>
      <dgm:t>
        <a:bodyPr/>
        <a:lstStyle/>
        <a:p>
          <a:endParaRPr lang="fr-FR" sz="2800"/>
        </a:p>
      </dgm:t>
    </dgm:pt>
    <dgm:pt modelId="{8CD29B82-5266-4FF8-BD89-B6A1CD4C33FD}">
      <dgm:prSet phldrT="[Texte]" custT="1"/>
      <dgm:spPr/>
      <dgm:t>
        <a:bodyPr/>
        <a:lstStyle/>
        <a:p>
          <a:r>
            <a:rPr lang="en-US" sz="1000" dirty="0" err="1">
              <a:latin typeface="Arial" panose="020B0604020202020204" pitchFamily="34" charset="0"/>
            </a:rPr>
            <a:t>Vérifier</a:t>
          </a:r>
          <a:r>
            <a:rPr lang="en-US" sz="1000" dirty="0">
              <a:latin typeface="Arial" panose="020B0604020202020204" pitchFamily="34" charset="0"/>
            </a:rPr>
            <a:t> dans SURF/GRC </a:t>
          </a:r>
          <a:r>
            <a:rPr lang="en-US" sz="1000" dirty="0" err="1">
              <a:latin typeface="Arial" panose="020B0604020202020204" pitchFamily="34" charset="0"/>
            </a:rPr>
            <a:t>s’il</a:t>
          </a:r>
          <a:r>
            <a:rPr lang="en-US" sz="1000" dirty="0">
              <a:latin typeface="Arial" panose="020B0604020202020204" pitchFamily="34" charset="0"/>
            </a:rPr>
            <a:t> y a des </a:t>
          </a:r>
          <a:r>
            <a:rPr lang="en-US" sz="1000" dirty="0" err="1">
              <a:latin typeface="Arial" panose="020B0604020202020204" pitchFamily="34" charset="0"/>
            </a:rPr>
            <a:t>prêts</a:t>
          </a:r>
          <a:r>
            <a:rPr lang="en-US" sz="1000" dirty="0">
              <a:latin typeface="Arial" panose="020B0604020202020204" pitchFamily="34" charset="0"/>
            </a:rPr>
            <a:t> </a:t>
          </a:r>
          <a:r>
            <a:rPr lang="en-US" sz="1000" dirty="0" err="1">
              <a:latin typeface="Arial" panose="020B0604020202020204" pitchFamily="34" charset="0"/>
            </a:rPr>
            <a:t>en</a:t>
          </a:r>
          <a:r>
            <a:rPr lang="en-US" sz="1000" dirty="0">
              <a:latin typeface="Arial" panose="020B0604020202020204" pitchFamily="34" charset="0"/>
            </a:rPr>
            <a:t> </a:t>
          </a:r>
          <a:r>
            <a:rPr lang="en-US" sz="1000" dirty="0" err="1">
              <a:latin typeface="Arial" panose="020B0604020202020204" pitchFamily="34" charset="0"/>
            </a:rPr>
            <a:t>cours</a:t>
          </a:r>
          <a:r>
            <a:rPr lang="en-US" sz="1000" dirty="0">
              <a:latin typeface="Arial" panose="020B0604020202020204" pitchFamily="34" charset="0"/>
            </a:rPr>
            <a:t> </a:t>
          </a:r>
        </a:p>
        <a:p>
          <a:r>
            <a:rPr lang="en-US" sz="1000" dirty="0">
              <a:latin typeface="Arial" panose="020B0604020202020204" pitchFamily="34" charset="0"/>
            </a:rPr>
            <a:t>(PPXX, PP CACF, PI, RAC)</a:t>
          </a:r>
          <a:endParaRPr lang="fr-FR" sz="1000" dirty="0"/>
        </a:p>
      </dgm:t>
    </dgm:pt>
    <dgm:pt modelId="{316F0995-A6D1-42E2-9583-80C205C9A3A4}" type="parTrans" cxnId="{CB5F15AC-7C66-41DB-A6ED-C064615CCCE9}">
      <dgm:prSet custT="1"/>
      <dgm:spPr/>
      <dgm:t>
        <a:bodyPr/>
        <a:lstStyle/>
        <a:p>
          <a:endParaRPr lang="fr-FR" sz="800"/>
        </a:p>
      </dgm:t>
    </dgm:pt>
    <dgm:pt modelId="{D37586E3-9AF9-4E47-83E1-BEB516AE44C8}" type="sibTrans" cxnId="{CB5F15AC-7C66-41DB-A6ED-C064615CCCE9}">
      <dgm:prSet/>
      <dgm:spPr/>
      <dgm:t>
        <a:bodyPr/>
        <a:lstStyle/>
        <a:p>
          <a:endParaRPr lang="fr-FR" sz="2800"/>
        </a:p>
      </dgm:t>
    </dgm:pt>
    <dgm:pt modelId="{1E7399D0-AB2B-4F76-9419-6D5445E1ED02}">
      <dgm:prSet phldrT="[Texte]" custT="1"/>
      <dgm:spPr/>
      <dgm:t>
        <a:bodyPr/>
        <a:lstStyle/>
        <a:p>
          <a:r>
            <a:rPr lang="fr-FR" sz="1050" dirty="0">
              <a:latin typeface="Arial" panose="020B0604020202020204" pitchFamily="34" charset="0"/>
              <a:cs typeface="Arial" panose="020B0604020202020204" pitchFamily="34" charset="0"/>
            </a:rPr>
            <a:t>Si présence d’autres prêts en cours, envoyez un mail à </a:t>
          </a:r>
          <a:r>
            <a:rPr lang="en-US" sz="1050" b="1" dirty="0">
              <a:latin typeface="Arial" panose="020B0604020202020204" pitchFamily="34" charset="0"/>
              <a:cs typeface="Arial" panose="020B0604020202020204" pitchFamily="34" charset="0"/>
            </a:rPr>
            <a:t>: </a:t>
          </a:r>
          <a:r>
            <a:rPr lang="en-US" sz="1100" b="1" dirty="0">
              <a:solidFill>
                <a:srgbClr val="FF0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helpdesk-fsr@csf.fr</a:t>
          </a:r>
          <a:r>
            <a:rPr lang="en-US" sz="1100" b="1" dirty="0">
              <a:solidFill>
                <a:srgbClr val="FF0000"/>
              </a:solidFill>
              <a:latin typeface="Arial" panose="020B0604020202020204" pitchFamily="34" charset="0"/>
              <a:cs typeface="Arial" panose="020B0604020202020204" pitchFamily="34" charset="0"/>
            </a:rPr>
            <a:t> </a:t>
          </a:r>
          <a:endParaRPr lang="fr-FR" sz="1050" dirty="0">
            <a:solidFill>
              <a:srgbClr val="FF0000"/>
            </a:solidFill>
            <a:latin typeface="Arial" panose="020B0604020202020204" pitchFamily="34" charset="0"/>
            <a:cs typeface="Arial" panose="020B0604020202020204" pitchFamily="34" charset="0"/>
          </a:endParaRPr>
        </a:p>
      </dgm:t>
    </dgm:pt>
    <dgm:pt modelId="{35719183-73B0-45ED-82AA-D0E716578F05}" type="parTrans" cxnId="{3193751D-C616-4C37-93DC-BEC0875E87CF}">
      <dgm:prSet custT="1"/>
      <dgm:spPr/>
      <dgm:t>
        <a:bodyPr/>
        <a:lstStyle/>
        <a:p>
          <a:endParaRPr lang="fr-FR" sz="800"/>
        </a:p>
      </dgm:t>
    </dgm:pt>
    <dgm:pt modelId="{274AF65D-971A-4A8B-9C66-7A60ACEA351C}" type="sibTrans" cxnId="{3193751D-C616-4C37-93DC-BEC0875E87CF}">
      <dgm:prSet/>
      <dgm:spPr/>
      <dgm:t>
        <a:bodyPr/>
        <a:lstStyle/>
        <a:p>
          <a:endParaRPr lang="fr-FR" sz="2800"/>
        </a:p>
      </dgm:t>
    </dgm:pt>
    <dgm:pt modelId="{1D0E195E-D63D-46B5-93E4-1B8EF3CD3404}">
      <dgm:prSet custT="1"/>
      <dgm:spPr/>
      <dgm:t>
        <a:bodyPr/>
        <a:lstStyle/>
        <a:p>
          <a:r>
            <a:rPr lang="en-US" sz="1050" dirty="0">
              <a:latin typeface="Arial" panose="020B0604020202020204" pitchFamily="34" charset="0"/>
            </a:rPr>
            <a:t>Si pas de </a:t>
          </a:r>
          <a:r>
            <a:rPr lang="en-US" sz="1050" dirty="0" err="1">
              <a:latin typeface="Arial" panose="020B0604020202020204" pitchFamily="34" charset="0"/>
            </a:rPr>
            <a:t>prêts</a:t>
          </a:r>
          <a:r>
            <a:rPr lang="en-US" sz="1050" dirty="0">
              <a:latin typeface="Arial" panose="020B0604020202020204" pitchFamily="34" charset="0"/>
            </a:rPr>
            <a:t> </a:t>
          </a:r>
          <a:r>
            <a:rPr lang="en-US" sz="1050" dirty="0" err="1">
              <a:latin typeface="Arial" panose="020B0604020202020204" pitchFamily="34" charset="0"/>
            </a:rPr>
            <a:t>en</a:t>
          </a:r>
          <a:r>
            <a:rPr lang="en-US" sz="1050" dirty="0">
              <a:latin typeface="Arial" panose="020B0604020202020204" pitchFamily="34" charset="0"/>
            </a:rPr>
            <a:t> </a:t>
          </a:r>
          <a:r>
            <a:rPr lang="en-US" sz="1050" dirty="0" err="1">
              <a:latin typeface="Arial" panose="020B0604020202020204" pitchFamily="34" charset="0"/>
            </a:rPr>
            <a:t>cours</a:t>
          </a:r>
          <a:r>
            <a:rPr lang="en-US" sz="1050" dirty="0">
              <a:latin typeface="Arial" panose="020B0604020202020204" pitchFamily="34" charset="0"/>
            </a:rPr>
            <a:t> au CSF </a:t>
          </a:r>
          <a:r>
            <a:rPr lang="en-US" sz="1050" dirty="0">
              <a:latin typeface="Arial" panose="020B0604020202020204" pitchFamily="34" charset="0"/>
              <a:sym typeface="Wingdings" panose="05000000000000000000" pitchFamily="2" charset="2"/>
            </a:rPr>
            <a:t> </a:t>
          </a:r>
          <a:r>
            <a:rPr lang="en-US" sz="1050" dirty="0" err="1">
              <a:latin typeface="Arial" panose="020B0604020202020204" pitchFamily="34" charset="0"/>
              <a:sym typeface="Wingdings" panose="05000000000000000000" pitchFamily="2" charset="2"/>
            </a:rPr>
            <a:t>laisser</a:t>
          </a:r>
          <a:r>
            <a:rPr lang="en-US" sz="1050" dirty="0">
              <a:latin typeface="Arial" panose="020B0604020202020204" pitchFamily="34" charset="0"/>
              <a:sym typeface="Wingdings" panose="05000000000000000000" pitchFamily="2" charset="2"/>
            </a:rPr>
            <a:t> le dossier </a:t>
          </a:r>
          <a:r>
            <a:rPr lang="en-US" sz="1050" dirty="0" err="1">
              <a:latin typeface="Arial" panose="020B0604020202020204" pitchFamily="34" charset="0"/>
              <a:sym typeface="Wingdings" panose="05000000000000000000" pitchFamily="2" charset="2"/>
            </a:rPr>
            <a:t>partir</a:t>
          </a:r>
          <a:r>
            <a:rPr lang="en-US" sz="1050" dirty="0">
              <a:latin typeface="Arial" panose="020B0604020202020204" pitchFamily="34" charset="0"/>
              <a:sym typeface="Wingdings" panose="05000000000000000000" pitchFamily="2" charset="2"/>
            </a:rPr>
            <a:t> </a:t>
          </a:r>
          <a:r>
            <a:rPr lang="en-US" sz="1050" dirty="0" err="1">
              <a:latin typeface="Arial" panose="020B0604020202020204" pitchFamily="34" charset="0"/>
              <a:sym typeface="Wingdings" panose="05000000000000000000" pitchFamily="2" charset="2"/>
            </a:rPr>
            <a:t>en</a:t>
          </a:r>
          <a:r>
            <a:rPr lang="en-US" sz="1050" dirty="0">
              <a:latin typeface="Arial" panose="020B0604020202020204" pitchFamily="34" charset="0"/>
              <a:sym typeface="Wingdings" panose="05000000000000000000" pitchFamily="2" charset="2"/>
            </a:rPr>
            <a:t> AR</a:t>
          </a:r>
          <a:endParaRPr lang="fr-FR" sz="1050" dirty="0"/>
        </a:p>
      </dgm:t>
    </dgm:pt>
    <dgm:pt modelId="{ADDDE5D4-FF1B-4B83-B669-FD9FF97E017A}" type="parTrans" cxnId="{F6818EF2-0ECA-4A9D-8D3F-8A0CBE6C7C70}">
      <dgm:prSet custT="1"/>
      <dgm:spPr/>
      <dgm:t>
        <a:bodyPr/>
        <a:lstStyle/>
        <a:p>
          <a:endParaRPr lang="fr-FR" sz="800"/>
        </a:p>
      </dgm:t>
    </dgm:pt>
    <dgm:pt modelId="{57810ECE-F26F-4FB4-989A-6744CE6558CB}" type="sibTrans" cxnId="{F6818EF2-0ECA-4A9D-8D3F-8A0CBE6C7C70}">
      <dgm:prSet/>
      <dgm:spPr/>
      <dgm:t>
        <a:bodyPr/>
        <a:lstStyle/>
        <a:p>
          <a:endParaRPr lang="fr-FR" sz="2800"/>
        </a:p>
      </dgm:t>
    </dgm:pt>
    <dgm:pt modelId="{97A624C9-C6CF-4011-9708-386FDF238D9D}">
      <dgm:prSet phldrT="[Texte]" custT="1"/>
      <dgm:spPr/>
      <dgm:t>
        <a:bodyPr/>
        <a:lstStyle/>
        <a:p>
          <a:r>
            <a:rPr lang="fr-FR" sz="1000" dirty="0">
              <a:latin typeface="Arial" panose="020B0604020202020204" pitchFamily="34" charset="0"/>
              <a:cs typeface="Arial" panose="020B0604020202020204" pitchFamily="34" charset="0"/>
            </a:rPr>
            <a:t>FSR recueille les capitaux restants dus des prêts en cours et les additionne</a:t>
          </a:r>
        </a:p>
      </dgm:t>
    </dgm:pt>
    <dgm:pt modelId="{D5E2552F-B1DB-450A-9236-F050AF9A6EF4}" type="parTrans" cxnId="{EFDAA6BA-7F1B-422B-B636-C2A6A656C898}">
      <dgm:prSet custT="1"/>
      <dgm:spPr/>
      <dgm:t>
        <a:bodyPr/>
        <a:lstStyle/>
        <a:p>
          <a:endParaRPr lang="fr-FR" sz="800"/>
        </a:p>
      </dgm:t>
    </dgm:pt>
    <dgm:pt modelId="{02BB4644-D2FD-4F61-A685-2C396DAF3DB5}" type="sibTrans" cxnId="{EFDAA6BA-7F1B-422B-B636-C2A6A656C898}">
      <dgm:prSet/>
      <dgm:spPr/>
      <dgm:t>
        <a:bodyPr/>
        <a:lstStyle/>
        <a:p>
          <a:endParaRPr lang="fr-FR" sz="2800"/>
        </a:p>
      </dgm:t>
    </dgm:pt>
    <dgm:pt modelId="{2C33A30F-36C7-4733-B494-5861E5849A4F}">
      <dgm:prSet phldrT="[Texte]" custT="1"/>
      <dgm:spPr/>
      <dgm:t>
        <a:bodyPr/>
        <a:lstStyle/>
        <a:p>
          <a:r>
            <a:rPr lang="fr-FR" sz="1000" dirty="0">
              <a:latin typeface="Arial" panose="020B0604020202020204" pitchFamily="34" charset="0"/>
              <a:cs typeface="Arial" panose="020B0604020202020204" pitchFamily="34" charset="0"/>
            </a:rPr>
            <a:t>Si le dossier est toujours en segment standard </a:t>
          </a:r>
          <a:r>
            <a:rPr lang="fr-FR" sz="1000" dirty="0">
              <a:latin typeface="Arial" panose="020B0604020202020204" pitchFamily="34" charset="0"/>
              <a:cs typeface="Arial" panose="020B0604020202020204" pitchFamily="34" charset="0"/>
              <a:sym typeface="Wingdings" panose="05000000000000000000" pitchFamily="2" charset="2"/>
            </a:rPr>
            <a:t> laisse le dossier en AR</a:t>
          </a:r>
          <a:endParaRPr lang="fr-FR" sz="1000" dirty="0">
            <a:latin typeface="Arial" panose="020B0604020202020204" pitchFamily="34" charset="0"/>
            <a:cs typeface="Arial" panose="020B0604020202020204" pitchFamily="34" charset="0"/>
          </a:endParaRPr>
        </a:p>
      </dgm:t>
    </dgm:pt>
    <dgm:pt modelId="{8590BAA6-A9A7-4462-BF48-4BB0E6AEF248}" type="parTrans" cxnId="{DA234E7B-81C4-40D0-8BEC-BDAE9E22F3C4}">
      <dgm:prSet/>
      <dgm:spPr/>
      <dgm:t>
        <a:bodyPr/>
        <a:lstStyle/>
        <a:p>
          <a:endParaRPr lang="fr-FR"/>
        </a:p>
      </dgm:t>
    </dgm:pt>
    <dgm:pt modelId="{B1E45C4F-3514-46B0-9680-D3F9B55DF955}" type="sibTrans" cxnId="{DA234E7B-81C4-40D0-8BEC-BDAE9E22F3C4}">
      <dgm:prSet/>
      <dgm:spPr/>
      <dgm:t>
        <a:bodyPr/>
        <a:lstStyle/>
        <a:p>
          <a:endParaRPr lang="fr-FR"/>
        </a:p>
      </dgm:t>
    </dgm:pt>
    <dgm:pt modelId="{5BF7CACA-7C86-43EB-8D7C-428FEB9EEB41}">
      <dgm:prSet phldrT="[Texte]" custT="1"/>
      <dgm:spPr/>
      <dgm:t>
        <a:bodyPr/>
        <a:lstStyle/>
        <a:p>
          <a:r>
            <a:rPr lang="fr-FR" sz="1000" dirty="0">
              <a:latin typeface="Arial" panose="020B0604020202020204" pitchFamily="34" charset="0"/>
              <a:cs typeface="Arial" panose="020B0604020202020204" pitchFamily="34" charset="0"/>
              <a:sym typeface="Wingdings" panose="05000000000000000000" pitchFamily="2" charset="2"/>
            </a:rPr>
            <a:t>SI le dossier passe en segment Lemoine  force le dossier en segment Lemoine  Accord automatique</a:t>
          </a:r>
          <a:endParaRPr lang="fr-FR" sz="1000" dirty="0">
            <a:latin typeface="Arial" panose="020B0604020202020204" pitchFamily="34" charset="0"/>
            <a:cs typeface="Arial" panose="020B0604020202020204" pitchFamily="34" charset="0"/>
          </a:endParaRPr>
        </a:p>
      </dgm:t>
    </dgm:pt>
    <dgm:pt modelId="{665E2112-45B6-4614-B41F-9925EEE335E7}" type="parTrans" cxnId="{2DC2CD6F-B0BE-4ECB-A2A0-091BB4FC7DC0}">
      <dgm:prSet/>
      <dgm:spPr/>
      <dgm:t>
        <a:bodyPr/>
        <a:lstStyle/>
        <a:p>
          <a:endParaRPr lang="fr-FR"/>
        </a:p>
      </dgm:t>
    </dgm:pt>
    <dgm:pt modelId="{00EB94E9-C70E-4D3E-850C-961CD93BB4EE}" type="sibTrans" cxnId="{2DC2CD6F-B0BE-4ECB-A2A0-091BB4FC7DC0}">
      <dgm:prSet/>
      <dgm:spPr/>
      <dgm:t>
        <a:bodyPr/>
        <a:lstStyle/>
        <a:p>
          <a:endParaRPr lang="fr-FR"/>
        </a:p>
      </dgm:t>
    </dgm:pt>
    <dgm:pt modelId="{F6846B4C-753F-4FAE-A2C4-70358FA094FE}" type="pres">
      <dgm:prSet presAssocID="{3A037204-F531-47A8-992D-8A376B33C24E}" presName="diagram" presStyleCnt="0">
        <dgm:presLayoutVars>
          <dgm:chPref val="1"/>
          <dgm:dir/>
          <dgm:animOne val="branch"/>
          <dgm:animLvl val="lvl"/>
          <dgm:resizeHandles val="exact"/>
        </dgm:presLayoutVars>
      </dgm:prSet>
      <dgm:spPr/>
    </dgm:pt>
    <dgm:pt modelId="{75E6EEDB-9BDD-4A26-82CA-4099D0FADF39}" type="pres">
      <dgm:prSet presAssocID="{74037CD4-5088-416F-B406-7C4AFD57BB1E}" presName="root1" presStyleCnt="0"/>
      <dgm:spPr/>
    </dgm:pt>
    <dgm:pt modelId="{E6E17098-492F-4529-B3D6-B4961D9ABB18}" type="pres">
      <dgm:prSet presAssocID="{74037CD4-5088-416F-B406-7C4AFD57BB1E}" presName="LevelOneTextNode" presStyleLbl="node0" presStyleIdx="0" presStyleCnt="1">
        <dgm:presLayoutVars>
          <dgm:chPref val="3"/>
        </dgm:presLayoutVars>
      </dgm:prSet>
      <dgm:spPr/>
    </dgm:pt>
    <dgm:pt modelId="{52556E07-D1F6-45AF-93F2-EAFABD63F426}" type="pres">
      <dgm:prSet presAssocID="{74037CD4-5088-416F-B406-7C4AFD57BB1E}" presName="level2hierChild" presStyleCnt="0"/>
      <dgm:spPr/>
    </dgm:pt>
    <dgm:pt modelId="{79093BEA-73A5-41EE-878B-9DC09476BFA5}" type="pres">
      <dgm:prSet presAssocID="{316F0995-A6D1-42E2-9583-80C205C9A3A4}" presName="conn2-1" presStyleLbl="parChTrans1D2" presStyleIdx="0" presStyleCnt="1"/>
      <dgm:spPr/>
    </dgm:pt>
    <dgm:pt modelId="{350BB599-711F-479E-9B9D-7071DC1CFF3C}" type="pres">
      <dgm:prSet presAssocID="{316F0995-A6D1-42E2-9583-80C205C9A3A4}" presName="connTx" presStyleLbl="parChTrans1D2" presStyleIdx="0" presStyleCnt="1"/>
      <dgm:spPr/>
    </dgm:pt>
    <dgm:pt modelId="{39B699F5-3F7F-4B14-88A0-7CEDA0C65568}" type="pres">
      <dgm:prSet presAssocID="{8CD29B82-5266-4FF8-BD89-B6A1CD4C33FD}" presName="root2" presStyleCnt="0"/>
      <dgm:spPr/>
    </dgm:pt>
    <dgm:pt modelId="{02D8CBA9-D6AF-4AAB-AB43-5088203B295A}" type="pres">
      <dgm:prSet presAssocID="{8CD29B82-5266-4FF8-BD89-B6A1CD4C33FD}" presName="LevelTwoTextNode" presStyleLbl="node2" presStyleIdx="0" presStyleCnt="1" custScaleX="124278" custLinFactNeighborX="-29291" custLinFactNeighborY="399">
        <dgm:presLayoutVars>
          <dgm:chPref val="3"/>
        </dgm:presLayoutVars>
      </dgm:prSet>
      <dgm:spPr/>
    </dgm:pt>
    <dgm:pt modelId="{D8DD6BC7-EF54-40E0-AA81-05A869BFC1EE}" type="pres">
      <dgm:prSet presAssocID="{8CD29B82-5266-4FF8-BD89-B6A1CD4C33FD}" presName="level3hierChild" presStyleCnt="0"/>
      <dgm:spPr/>
    </dgm:pt>
    <dgm:pt modelId="{0FFA2AFB-EF65-4F3E-9611-B2564DD0D08A}" type="pres">
      <dgm:prSet presAssocID="{ADDDE5D4-FF1B-4B83-B669-FD9FF97E017A}" presName="conn2-1" presStyleLbl="parChTrans1D3" presStyleIdx="0" presStyleCnt="2"/>
      <dgm:spPr/>
    </dgm:pt>
    <dgm:pt modelId="{E33EB92C-3CD0-4BDE-B1A4-FCBBC4987022}" type="pres">
      <dgm:prSet presAssocID="{ADDDE5D4-FF1B-4B83-B669-FD9FF97E017A}" presName="connTx" presStyleLbl="parChTrans1D3" presStyleIdx="0" presStyleCnt="2"/>
      <dgm:spPr/>
    </dgm:pt>
    <dgm:pt modelId="{FAAEE47F-DCB4-4962-954E-43CD3A6644AF}" type="pres">
      <dgm:prSet presAssocID="{1D0E195E-D63D-46B5-93E4-1B8EF3CD3404}" presName="root2" presStyleCnt="0"/>
      <dgm:spPr/>
    </dgm:pt>
    <dgm:pt modelId="{70FA9082-9BD1-4D33-BF81-507E19FDA6B0}" type="pres">
      <dgm:prSet presAssocID="{1D0E195E-D63D-46B5-93E4-1B8EF3CD3404}" presName="LevelTwoTextNode" presStyleLbl="node3" presStyleIdx="0" presStyleCnt="2" custScaleX="156273" custLinFactNeighborX="-36612" custLinFactNeighborY="-1281">
        <dgm:presLayoutVars>
          <dgm:chPref val="3"/>
        </dgm:presLayoutVars>
      </dgm:prSet>
      <dgm:spPr/>
    </dgm:pt>
    <dgm:pt modelId="{D5C57051-E8F8-493E-814F-29DD9A8E44E1}" type="pres">
      <dgm:prSet presAssocID="{1D0E195E-D63D-46B5-93E4-1B8EF3CD3404}" presName="level3hierChild" presStyleCnt="0"/>
      <dgm:spPr/>
    </dgm:pt>
    <dgm:pt modelId="{6B236A35-69C8-43CA-8897-9888E39B11BB}" type="pres">
      <dgm:prSet presAssocID="{35719183-73B0-45ED-82AA-D0E716578F05}" presName="conn2-1" presStyleLbl="parChTrans1D3" presStyleIdx="1" presStyleCnt="2"/>
      <dgm:spPr/>
    </dgm:pt>
    <dgm:pt modelId="{5000DC0C-1437-4415-B3BE-543E5C6AEE72}" type="pres">
      <dgm:prSet presAssocID="{35719183-73B0-45ED-82AA-D0E716578F05}" presName="connTx" presStyleLbl="parChTrans1D3" presStyleIdx="1" presStyleCnt="2"/>
      <dgm:spPr/>
    </dgm:pt>
    <dgm:pt modelId="{0F67DDBD-3A65-43C8-819C-7C9E8D7F57A8}" type="pres">
      <dgm:prSet presAssocID="{1E7399D0-AB2B-4F76-9419-6D5445E1ED02}" presName="root2" presStyleCnt="0"/>
      <dgm:spPr/>
    </dgm:pt>
    <dgm:pt modelId="{62D3E32D-3E70-4C34-8CC4-05D098E95976}" type="pres">
      <dgm:prSet presAssocID="{1E7399D0-AB2B-4F76-9419-6D5445E1ED02}" presName="LevelTwoTextNode" presStyleLbl="node3" presStyleIdx="1" presStyleCnt="2" custScaleX="161589" custLinFactNeighborX="-36622" custLinFactNeighborY="-7101">
        <dgm:presLayoutVars>
          <dgm:chPref val="3"/>
        </dgm:presLayoutVars>
      </dgm:prSet>
      <dgm:spPr/>
    </dgm:pt>
    <dgm:pt modelId="{7B2E4A3F-8DBF-4098-B92A-7E86F684FF5E}" type="pres">
      <dgm:prSet presAssocID="{1E7399D0-AB2B-4F76-9419-6D5445E1ED02}" presName="level3hierChild" presStyleCnt="0"/>
      <dgm:spPr/>
    </dgm:pt>
    <dgm:pt modelId="{EF08E5B8-C91F-4593-888F-DDA1C8E22AEB}" type="pres">
      <dgm:prSet presAssocID="{D5E2552F-B1DB-450A-9236-F050AF9A6EF4}" presName="conn2-1" presStyleLbl="parChTrans1D4" presStyleIdx="0" presStyleCnt="3"/>
      <dgm:spPr/>
    </dgm:pt>
    <dgm:pt modelId="{897BC228-790E-42E1-B432-F75F243566AC}" type="pres">
      <dgm:prSet presAssocID="{D5E2552F-B1DB-450A-9236-F050AF9A6EF4}" presName="connTx" presStyleLbl="parChTrans1D4" presStyleIdx="0" presStyleCnt="3"/>
      <dgm:spPr/>
    </dgm:pt>
    <dgm:pt modelId="{4DD809E3-F3E9-4A84-927F-93443222FA54}" type="pres">
      <dgm:prSet presAssocID="{97A624C9-C6CF-4011-9708-386FDF238D9D}" presName="root2" presStyleCnt="0"/>
      <dgm:spPr/>
    </dgm:pt>
    <dgm:pt modelId="{07F7FE6D-FCBD-4BBB-98D8-5E48C758CA84}" type="pres">
      <dgm:prSet presAssocID="{97A624C9-C6CF-4011-9708-386FDF238D9D}" presName="LevelTwoTextNode" presStyleLbl="node4" presStyleIdx="0" presStyleCnt="3" custScaleY="121672" custLinFactNeighborX="-36055" custLinFactNeighborY="-8013">
        <dgm:presLayoutVars>
          <dgm:chPref val="3"/>
        </dgm:presLayoutVars>
      </dgm:prSet>
      <dgm:spPr/>
    </dgm:pt>
    <dgm:pt modelId="{25FD2FAF-C893-41F7-B909-71A3876EC405}" type="pres">
      <dgm:prSet presAssocID="{97A624C9-C6CF-4011-9708-386FDF238D9D}" presName="level3hierChild" presStyleCnt="0"/>
      <dgm:spPr/>
    </dgm:pt>
    <dgm:pt modelId="{434BE467-15AF-4EAC-860C-BD38ECFA243E}" type="pres">
      <dgm:prSet presAssocID="{8590BAA6-A9A7-4462-BF48-4BB0E6AEF248}" presName="conn2-1" presStyleLbl="parChTrans1D4" presStyleIdx="1" presStyleCnt="3"/>
      <dgm:spPr/>
    </dgm:pt>
    <dgm:pt modelId="{E33F9656-FF9E-4A49-899B-E66968FD11C2}" type="pres">
      <dgm:prSet presAssocID="{8590BAA6-A9A7-4462-BF48-4BB0E6AEF248}" presName="connTx" presStyleLbl="parChTrans1D4" presStyleIdx="1" presStyleCnt="3"/>
      <dgm:spPr/>
    </dgm:pt>
    <dgm:pt modelId="{F6168755-569A-48DB-BB5B-339A72FDFCE5}" type="pres">
      <dgm:prSet presAssocID="{2C33A30F-36C7-4733-B494-5861E5849A4F}" presName="root2" presStyleCnt="0"/>
      <dgm:spPr/>
    </dgm:pt>
    <dgm:pt modelId="{9EEE9135-D8A1-4BA4-A996-5C66ED2A0776}" type="pres">
      <dgm:prSet presAssocID="{2C33A30F-36C7-4733-B494-5861E5849A4F}" presName="LevelTwoTextNode" presStyleLbl="node4" presStyleIdx="1" presStyleCnt="3">
        <dgm:presLayoutVars>
          <dgm:chPref val="3"/>
        </dgm:presLayoutVars>
      </dgm:prSet>
      <dgm:spPr/>
    </dgm:pt>
    <dgm:pt modelId="{7B7CD88D-59DD-4BB7-BC3B-B7812920BEE4}" type="pres">
      <dgm:prSet presAssocID="{2C33A30F-36C7-4733-B494-5861E5849A4F}" presName="level3hierChild" presStyleCnt="0"/>
      <dgm:spPr/>
    </dgm:pt>
    <dgm:pt modelId="{2CC615C0-5E2F-4695-A940-EB4A74A2409F}" type="pres">
      <dgm:prSet presAssocID="{665E2112-45B6-4614-B41F-9925EEE335E7}" presName="conn2-1" presStyleLbl="parChTrans1D4" presStyleIdx="2" presStyleCnt="3"/>
      <dgm:spPr/>
    </dgm:pt>
    <dgm:pt modelId="{9857CA9A-3E5E-42E4-A2F1-9B59575C75D3}" type="pres">
      <dgm:prSet presAssocID="{665E2112-45B6-4614-B41F-9925EEE335E7}" presName="connTx" presStyleLbl="parChTrans1D4" presStyleIdx="2" presStyleCnt="3"/>
      <dgm:spPr/>
    </dgm:pt>
    <dgm:pt modelId="{73E4DEB1-3EDD-4C6F-B3EA-463501025377}" type="pres">
      <dgm:prSet presAssocID="{5BF7CACA-7C86-43EB-8D7C-428FEB9EEB41}" presName="root2" presStyleCnt="0"/>
      <dgm:spPr/>
    </dgm:pt>
    <dgm:pt modelId="{1D6BA0DD-0530-46FD-B0D1-B6849E7F8D96}" type="pres">
      <dgm:prSet presAssocID="{5BF7CACA-7C86-43EB-8D7C-428FEB9EEB41}" presName="LevelTwoTextNode" presStyleLbl="node4" presStyleIdx="2" presStyleCnt="3">
        <dgm:presLayoutVars>
          <dgm:chPref val="3"/>
        </dgm:presLayoutVars>
      </dgm:prSet>
      <dgm:spPr/>
    </dgm:pt>
    <dgm:pt modelId="{5B4713C6-E787-4BDE-A00E-B262A8F71E8B}" type="pres">
      <dgm:prSet presAssocID="{5BF7CACA-7C86-43EB-8D7C-428FEB9EEB41}" presName="level3hierChild" presStyleCnt="0"/>
      <dgm:spPr/>
    </dgm:pt>
  </dgm:ptLst>
  <dgm:cxnLst>
    <dgm:cxn modelId="{D76BE616-D71A-499A-B7E6-3E22634B40D4}" type="presOf" srcId="{1D0E195E-D63D-46B5-93E4-1B8EF3CD3404}" destId="{70FA9082-9BD1-4D33-BF81-507E19FDA6B0}" srcOrd="0" destOrd="0" presId="urn:microsoft.com/office/officeart/2005/8/layout/hierarchy2"/>
    <dgm:cxn modelId="{3193751D-C616-4C37-93DC-BEC0875E87CF}" srcId="{8CD29B82-5266-4FF8-BD89-B6A1CD4C33FD}" destId="{1E7399D0-AB2B-4F76-9419-6D5445E1ED02}" srcOrd="1" destOrd="0" parTransId="{35719183-73B0-45ED-82AA-D0E716578F05}" sibTransId="{274AF65D-971A-4A8B-9C66-7A60ACEA351C}"/>
    <dgm:cxn modelId="{F512EC33-0B35-45C3-A05B-54CB4AA958AC}" srcId="{3A037204-F531-47A8-992D-8A376B33C24E}" destId="{74037CD4-5088-416F-B406-7C4AFD57BB1E}" srcOrd="0" destOrd="0" parTransId="{C321FA7B-C8F9-4DFA-9B3F-2363FBBAC3BE}" sibTransId="{607B806B-067E-47AE-8631-CB6038CFA7C1}"/>
    <dgm:cxn modelId="{F4C1BD36-4576-45F0-B346-F6EA55C55A71}" type="presOf" srcId="{5BF7CACA-7C86-43EB-8D7C-428FEB9EEB41}" destId="{1D6BA0DD-0530-46FD-B0D1-B6849E7F8D96}" srcOrd="0" destOrd="0" presId="urn:microsoft.com/office/officeart/2005/8/layout/hierarchy2"/>
    <dgm:cxn modelId="{7DCB1237-7D57-483C-A6EE-03C01039C068}" type="presOf" srcId="{316F0995-A6D1-42E2-9583-80C205C9A3A4}" destId="{79093BEA-73A5-41EE-878B-9DC09476BFA5}" srcOrd="0" destOrd="0" presId="urn:microsoft.com/office/officeart/2005/8/layout/hierarchy2"/>
    <dgm:cxn modelId="{C060D138-86C9-4859-ABD4-98C6F19A18CB}" type="presOf" srcId="{8CD29B82-5266-4FF8-BD89-B6A1CD4C33FD}" destId="{02D8CBA9-D6AF-4AAB-AB43-5088203B295A}" srcOrd="0" destOrd="0" presId="urn:microsoft.com/office/officeart/2005/8/layout/hierarchy2"/>
    <dgm:cxn modelId="{F9708D39-4BCF-4123-BEE3-28D0E057BCA9}" type="presOf" srcId="{ADDDE5D4-FF1B-4B83-B669-FD9FF97E017A}" destId="{E33EB92C-3CD0-4BDE-B1A4-FCBBC4987022}" srcOrd="1" destOrd="0" presId="urn:microsoft.com/office/officeart/2005/8/layout/hierarchy2"/>
    <dgm:cxn modelId="{298E0263-F256-4DB4-BE9E-77F70D0BDFE7}" type="presOf" srcId="{8590BAA6-A9A7-4462-BF48-4BB0E6AEF248}" destId="{434BE467-15AF-4EAC-860C-BD38ECFA243E}" srcOrd="0" destOrd="0" presId="urn:microsoft.com/office/officeart/2005/8/layout/hierarchy2"/>
    <dgm:cxn modelId="{D15CE946-63A6-4134-9096-4B0985DC6365}" type="presOf" srcId="{665E2112-45B6-4614-B41F-9925EEE335E7}" destId="{2CC615C0-5E2F-4695-A940-EB4A74A2409F}" srcOrd="0" destOrd="0" presId="urn:microsoft.com/office/officeart/2005/8/layout/hierarchy2"/>
    <dgm:cxn modelId="{04ED4F6B-FC3B-4887-84CB-D7266D9395F4}" type="presOf" srcId="{97A624C9-C6CF-4011-9708-386FDF238D9D}" destId="{07F7FE6D-FCBD-4BBB-98D8-5E48C758CA84}" srcOrd="0" destOrd="0" presId="urn:microsoft.com/office/officeart/2005/8/layout/hierarchy2"/>
    <dgm:cxn modelId="{2EBF884C-2910-4205-A8EB-482A221A85AD}" type="presOf" srcId="{35719183-73B0-45ED-82AA-D0E716578F05}" destId="{6B236A35-69C8-43CA-8897-9888E39B11BB}" srcOrd="0" destOrd="0" presId="urn:microsoft.com/office/officeart/2005/8/layout/hierarchy2"/>
    <dgm:cxn modelId="{2DC2CD6F-B0BE-4ECB-A2A0-091BB4FC7DC0}" srcId="{97A624C9-C6CF-4011-9708-386FDF238D9D}" destId="{5BF7CACA-7C86-43EB-8D7C-428FEB9EEB41}" srcOrd="1" destOrd="0" parTransId="{665E2112-45B6-4614-B41F-9925EEE335E7}" sibTransId="{00EB94E9-C70E-4D3E-850C-961CD93BB4EE}"/>
    <dgm:cxn modelId="{A0B29150-C16D-4AF9-9B99-1E3DEDF64ECF}" type="presOf" srcId="{665E2112-45B6-4614-B41F-9925EEE335E7}" destId="{9857CA9A-3E5E-42E4-A2F1-9B59575C75D3}" srcOrd="1" destOrd="0" presId="urn:microsoft.com/office/officeart/2005/8/layout/hierarchy2"/>
    <dgm:cxn modelId="{D823A179-4FC5-4F65-B7AE-901144062CA0}" type="presOf" srcId="{35719183-73B0-45ED-82AA-D0E716578F05}" destId="{5000DC0C-1437-4415-B3BE-543E5C6AEE72}" srcOrd="1" destOrd="0" presId="urn:microsoft.com/office/officeart/2005/8/layout/hierarchy2"/>
    <dgm:cxn modelId="{DA234E7B-81C4-40D0-8BEC-BDAE9E22F3C4}" srcId="{97A624C9-C6CF-4011-9708-386FDF238D9D}" destId="{2C33A30F-36C7-4733-B494-5861E5849A4F}" srcOrd="0" destOrd="0" parTransId="{8590BAA6-A9A7-4462-BF48-4BB0E6AEF248}" sibTransId="{B1E45C4F-3514-46B0-9680-D3F9B55DF955}"/>
    <dgm:cxn modelId="{A662E682-311D-4123-854F-FC153C87602C}" type="presOf" srcId="{316F0995-A6D1-42E2-9583-80C205C9A3A4}" destId="{350BB599-711F-479E-9B9D-7071DC1CFF3C}" srcOrd="1" destOrd="0" presId="urn:microsoft.com/office/officeart/2005/8/layout/hierarchy2"/>
    <dgm:cxn modelId="{5D17B88B-A37C-4ED0-86C8-BDC547469762}" type="presOf" srcId="{74037CD4-5088-416F-B406-7C4AFD57BB1E}" destId="{E6E17098-492F-4529-B3D6-B4961D9ABB18}" srcOrd="0" destOrd="0" presId="urn:microsoft.com/office/officeart/2005/8/layout/hierarchy2"/>
    <dgm:cxn modelId="{595BA0A6-B18B-43EE-9F20-1B056028011A}" type="presOf" srcId="{8590BAA6-A9A7-4462-BF48-4BB0E6AEF248}" destId="{E33F9656-FF9E-4A49-899B-E66968FD11C2}" srcOrd="1" destOrd="0" presId="urn:microsoft.com/office/officeart/2005/8/layout/hierarchy2"/>
    <dgm:cxn modelId="{E6577AA7-E675-48EB-8EB0-61A61F9E2A9D}" type="presOf" srcId="{3A037204-F531-47A8-992D-8A376B33C24E}" destId="{F6846B4C-753F-4FAE-A2C4-70358FA094FE}" srcOrd="0" destOrd="0" presId="urn:microsoft.com/office/officeart/2005/8/layout/hierarchy2"/>
    <dgm:cxn modelId="{CB5F15AC-7C66-41DB-A6ED-C064615CCCE9}" srcId="{74037CD4-5088-416F-B406-7C4AFD57BB1E}" destId="{8CD29B82-5266-4FF8-BD89-B6A1CD4C33FD}" srcOrd="0" destOrd="0" parTransId="{316F0995-A6D1-42E2-9583-80C205C9A3A4}" sibTransId="{D37586E3-9AF9-4E47-83E1-BEB516AE44C8}"/>
    <dgm:cxn modelId="{EFDAA6BA-7F1B-422B-B636-C2A6A656C898}" srcId="{1E7399D0-AB2B-4F76-9419-6D5445E1ED02}" destId="{97A624C9-C6CF-4011-9708-386FDF238D9D}" srcOrd="0" destOrd="0" parTransId="{D5E2552F-B1DB-450A-9236-F050AF9A6EF4}" sibTransId="{02BB4644-D2FD-4F61-A685-2C396DAF3DB5}"/>
    <dgm:cxn modelId="{2DF727C5-5D82-4031-80C4-8963148C61A5}" type="presOf" srcId="{D5E2552F-B1DB-450A-9236-F050AF9A6EF4}" destId="{EF08E5B8-C91F-4593-888F-DDA1C8E22AEB}" srcOrd="0" destOrd="0" presId="urn:microsoft.com/office/officeart/2005/8/layout/hierarchy2"/>
    <dgm:cxn modelId="{375365CC-6238-4895-BC11-13FDBCDE0190}" type="presOf" srcId="{D5E2552F-B1DB-450A-9236-F050AF9A6EF4}" destId="{897BC228-790E-42E1-B432-F75F243566AC}" srcOrd="1" destOrd="0" presId="urn:microsoft.com/office/officeart/2005/8/layout/hierarchy2"/>
    <dgm:cxn modelId="{D752ACD1-FF05-4A01-B6E5-61A15F5171F1}" type="presOf" srcId="{1E7399D0-AB2B-4F76-9419-6D5445E1ED02}" destId="{62D3E32D-3E70-4C34-8CC4-05D098E95976}" srcOrd="0" destOrd="0" presId="urn:microsoft.com/office/officeart/2005/8/layout/hierarchy2"/>
    <dgm:cxn modelId="{F6818EF2-0ECA-4A9D-8D3F-8A0CBE6C7C70}" srcId="{8CD29B82-5266-4FF8-BD89-B6A1CD4C33FD}" destId="{1D0E195E-D63D-46B5-93E4-1B8EF3CD3404}" srcOrd="0" destOrd="0" parTransId="{ADDDE5D4-FF1B-4B83-B669-FD9FF97E017A}" sibTransId="{57810ECE-F26F-4FB4-989A-6744CE6558CB}"/>
    <dgm:cxn modelId="{8836F7F6-CA2A-4F43-AB22-12B4966E109F}" type="presOf" srcId="{2C33A30F-36C7-4733-B494-5861E5849A4F}" destId="{9EEE9135-D8A1-4BA4-A996-5C66ED2A0776}" srcOrd="0" destOrd="0" presId="urn:microsoft.com/office/officeart/2005/8/layout/hierarchy2"/>
    <dgm:cxn modelId="{FCB580FF-5E52-451E-94A2-63B31F87CE47}" type="presOf" srcId="{ADDDE5D4-FF1B-4B83-B669-FD9FF97E017A}" destId="{0FFA2AFB-EF65-4F3E-9611-B2564DD0D08A}" srcOrd="0" destOrd="0" presId="urn:microsoft.com/office/officeart/2005/8/layout/hierarchy2"/>
    <dgm:cxn modelId="{23D7048A-D489-493C-A441-CE25035299EB}" type="presParOf" srcId="{F6846B4C-753F-4FAE-A2C4-70358FA094FE}" destId="{75E6EEDB-9BDD-4A26-82CA-4099D0FADF39}" srcOrd="0" destOrd="0" presId="urn:microsoft.com/office/officeart/2005/8/layout/hierarchy2"/>
    <dgm:cxn modelId="{4AB6E3A1-99F0-446D-9B52-A84AB47A375C}" type="presParOf" srcId="{75E6EEDB-9BDD-4A26-82CA-4099D0FADF39}" destId="{E6E17098-492F-4529-B3D6-B4961D9ABB18}" srcOrd="0" destOrd="0" presId="urn:microsoft.com/office/officeart/2005/8/layout/hierarchy2"/>
    <dgm:cxn modelId="{752E1524-F331-48AB-A044-BF43DE0E97E5}" type="presParOf" srcId="{75E6EEDB-9BDD-4A26-82CA-4099D0FADF39}" destId="{52556E07-D1F6-45AF-93F2-EAFABD63F426}" srcOrd="1" destOrd="0" presId="urn:microsoft.com/office/officeart/2005/8/layout/hierarchy2"/>
    <dgm:cxn modelId="{1EE39635-A65A-4E0C-9943-420576E2EF61}" type="presParOf" srcId="{52556E07-D1F6-45AF-93F2-EAFABD63F426}" destId="{79093BEA-73A5-41EE-878B-9DC09476BFA5}" srcOrd="0" destOrd="0" presId="urn:microsoft.com/office/officeart/2005/8/layout/hierarchy2"/>
    <dgm:cxn modelId="{8DBAC7D0-CB59-4538-B50A-B7E60F2603A7}" type="presParOf" srcId="{79093BEA-73A5-41EE-878B-9DC09476BFA5}" destId="{350BB599-711F-479E-9B9D-7071DC1CFF3C}" srcOrd="0" destOrd="0" presId="urn:microsoft.com/office/officeart/2005/8/layout/hierarchy2"/>
    <dgm:cxn modelId="{595A3C39-2633-4361-87E3-342644066DA8}" type="presParOf" srcId="{52556E07-D1F6-45AF-93F2-EAFABD63F426}" destId="{39B699F5-3F7F-4B14-88A0-7CEDA0C65568}" srcOrd="1" destOrd="0" presId="urn:microsoft.com/office/officeart/2005/8/layout/hierarchy2"/>
    <dgm:cxn modelId="{0E46E330-8FC5-45A8-ABD2-38AF874613B3}" type="presParOf" srcId="{39B699F5-3F7F-4B14-88A0-7CEDA0C65568}" destId="{02D8CBA9-D6AF-4AAB-AB43-5088203B295A}" srcOrd="0" destOrd="0" presId="urn:microsoft.com/office/officeart/2005/8/layout/hierarchy2"/>
    <dgm:cxn modelId="{CC04A7B7-476D-40F5-A258-164EE16851BF}" type="presParOf" srcId="{39B699F5-3F7F-4B14-88A0-7CEDA0C65568}" destId="{D8DD6BC7-EF54-40E0-AA81-05A869BFC1EE}" srcOrd="1" destOrd="0" presId="urn:microsoft.com/office/officeart/2005/8/layout/hierarchy2"/>
    <dgm:cxn modelId="{8C0A25D1-A569-4DA1-881B-134989CA296C}" type="presParOf" srcId="{D8DD6BC7-EF54-40E0-AA81-05A869BFC1EE}" destId="{0FFA2AFB-EF65-4F3E-9611-B2564DD0D08A}" srcOrd="0" destOrd="0" presId="urn:microsoft.com/office/officeart/2005/8/layout/hierarchy2"/>
    <dgm:cxn modelId="{472607B9-9BC1-497D-812F-28728886A665}" type="presParOf" srcId="{0FFA2AFB-EF65-4F3E-9611-B2564DD0D08A}" destId="{E33EB92C-3CD0-4BDE-B1A4-FCBBC4987022}" srcOrd="0" destOrd="0" presId="urn:microsoft.com/office/officeart/2005/8/layout/hierarchy2"/>
    <dgm:cxn modelId="{5DFCDF69-904D-4DD5-90A8-8C782C5253E3}" type="presParOf" srcId="{D8DD6BC7-EF54-40E0-AA81-05A869BFC1EE}" destId="{FAAEE47F-DCB4-4962-954E-43CD3A6644AF}" srcOrd="1" destOrd="0" presId="urn:microsoft.com/office/officeart/2005/8/layout/hierarchy2"/>
    <dgm:cxn modelId="{DB7348DE-A45E-4641-8E9D-82FD36B63F9A}" type="presParOf" srcId="{FAAEE47F-DCB4-4962-954E-43CD3A6644AF}" destId="{70FA9082-9BD1-4D33-BF81-507E19FDA6B0}" srcOrd="0" destOrd="0" presId="urn:microsoft.com/office/officeart/2005/8/layout/hierarchy2"/>
    <dgm:cxn modelId="{76F41260-487A-43E8-AE57-6E261A9CB68B}" type="presParOf" srcId="{FAAEE47F-DCB4-4962-954E-43CD3A6644AF}" destId="{D5C57051-E8F8-493E-814F-29DD9A8E44E1}" srcOrd="1" destOrd="0" presId="urn:microsoft.com/office/officeart/2005/8/layout/hierarchy2"/>
    <dgm:cxn modelId="{176A561D-1CB3-4B41-ABE2-59083943E479}" type="presParOf" srcId="{D8DD6BC7-EF54-40E0-AA81-05A869BFC1EE}" destId="{6B236A35-69C8-43CA-8897-9888E39B11BB}" srcOrd="2" destOrd="0" presId="urn:microsoft.com/office/officeart/2005/8/layout/hierarchy2"/>
    <dgm:cxn modelId="{7AB5FAB2-4B23-4748-A596-BB58AF435ACD}" type="presParOf" srcId="{6B236A35-69C8-43CA-8897-9888E39B11BB}" destId="{5000DC0C-1437-4415-B3BE-543E5C6AEE72}" srcOrd="0" destOrd="0" presId="urn:microsoft.com/office/officeart/2005/8/layout/hierarchy2"/>
    <dgm:cxn modelId="{D546B92D-08E3-4727-9C9E-8C94F2DFE63D}" type="presParOf" srcId="{D8DD6BC7-EF54-40E0-AA81-05A869BFC1EE}" destId="{0F67DDBD-3A65-43C8-819C-7C9E8D7F57A8}" srcOrd="3" destOrd="0" presId="urn:microsoft.com/office/officeart/2005/8/layout/hierarchy2"/>
    <dgm:cxn modelId="{B5D85AF9-2441-4911-9C69-5ABC5E9214CC}" type="presParOf" srcId="{0F67DDBD-3A65-43C8-819C-7C9E8D7F57A8}" destId="{62D3E32D-3E70-4C34-8CC4-05D098E95976}" srcOrd="0" destOrd="0" presId="urn:microsoft.com/office/officeart/2005/8/layout/hierarchy2"/>
    <dgm:cxn modelId="{EC711296-9A8B-4E9E-BA5F-3FEBEB48A43E}" type="presParOf" srcId="{0F67DDBD-3A65-43C8-819C-7C9E8D7F57A8}" destId="{7B2E4A3F-8DBF-4098-B92A-7E86F684FF5E}" srcOrd="1" destOrd="0" presId="urn:microsoft.com/office/officeart/2005/8/layout/hierarchy2"/>
    <dgm:cxn modelId="{762DBDA4-487A-4A8E-82B4-1D465B864683}" type="presParOf" srcId="{7B2E4A3F-8DBF-4098-B92A-7E86F684FF5E}" destId="{EF08E5B8-C91F-4593-888F-DDA1C8E22AEB}" srcOrd="0" destOrd="0" presId="urn:microsoft.com/office/officeart/2005/8/layout/hierarchy2"/>
    <dgm:cxn modelId="{943EB815-027F-47A0-B0D6-165A7FA2521C}" type="presParOf" srcId="{EF08E5B8-C91F-4593-888F-DDA1C8E22AEB}" destId="{897BC228-790E-42E1-B432-F75F243566AC}" srcOrd="0" destOrd="0" presId="urn:microsoft.com/office/officeart/2005/8/layout/hierarchy2"/>
    <dgm:cxn modelId="{AA54899D-B8B2-433E-9742-E1DF9D54C1B8}" type="presParOf" srcId="{7B2E4A3F-8DBF-4098-B92A-7E86F684FF5E}" destId="{4DD809E3-F3E9-4A84-927F-93443222FA54}" srcOrd="1" destOrd="0" presId="urn:microsoft.com/office/officeart/2005/8/layout/hierarchy2"/>
    <dgm:cxn modelId="{E3CB7463-E258-43E6-AB91-3B045486743B}" type="presParOf" srcId="{4DD809E3-F3E9-4A84-927F-93443222FA54}" destId="{07F7FE6D-FCBD-4BBB-98D8-5E48C758CA84}" srcOrd="0" destOrd="0" presId="urn:microsoft.com/office/officeart/2005/8/layout/hierarchy2"/>
    <dgm:cxn modelId="{E84EA5F4-0E2D-4CB3-AE7B-CF67BF7288D2}" type="presParOf" srcId="{4DD809E3-F3E9-4A84-927F-93443222FA54}" destId="{25FD2FAF-C893-41F7-B909-71A3876EC405}" srcOrd="1" destOrd="0" presId="urn:microsoft.com/office/officeart/2005/8/layout/hierarchy2"/>
    <dgm:cxn modelId="{65271EA4-C52A-4401-9FFA-4360863CD534}" type="presParOf" srcId="{25FD2FAF-C893-41F7-B909-71A3876EC405}" destId="{434BE467-15AF-4EAC-860C-BD38ECFA243E}" srcOrd="0" destOrd="0" presId="urn:microsoft.com/office/officeart/2005/8/layout/hierarchy2"/>
    <dgm:cxn modelId="{D7CEBEFC-2786-4D01-8025-B514B774C767}" type="presParOf" srcId="{434BE467-15AF-4EAC-860C-BD38ECFA243E}" destId="{E33F9656-FF9E-4A49-899B-E66968FD11C2}" srcOrd="0" destOrd="0" presId="urn:microsoft.com/office/officeart/2005/8/layout/hierarchy2"/>
    <dgm:cxn modelId="{566B03E3-33CD-463A-9CE8-14A6F04FB929}" type="presParOf" srcId="{25FD2FAF-C893-41F7-B909-71A3876EC405}" destId="{F6168755-569A-48DB-BB5B-339A72FDFCE5}" srcOrd="1" destOrd="0" presId="urn:microsoft.com/office/officeart/2005/8/layout/hierarchy2"/>
    <dgm:cxn modelId="{C6C0ECEC-438F-4461-B964-2C4C12C79EF9}" type="presParOf" srcId="{F6168755-569A-48DB-BB5B-339A72FDFCE5}" destId="{9EEE9135-D8A1-4BA4-A996-5C66ED2A0776}" srcOrd="0" destOrd="0" presId="urn:microsoft.com/office/officeart/2005/8/layout/hierarchy2"/>
    <dgm:cxn modelId="{E99ED8CD-86D1-4EAC-9507-8F75474B3B8A}" type="presParOf" srcId="{F6168755-569A-48DB-BB5B-339A72FDFCE5}" destId="{7B7CD88D-59DD-4BB7-BC3B-B7812920BEE4}" srcOrd="1" destOrd="0" presId="urn:microsoft.com/office/officeart/2005/8/layout/hierarchy2"/>
    <dgm:cxn modelId="{48588584-8000-4BCE-9271-A9B510FF2B88}" type="presParOf" srcId="{25FD2FAF-C893-41F7-B909-71A3876EC405}" destId="{2CC615C0-5E2F-4695-A940-EB4A74A2409F}" srcOrd="2" destOrd="0" presId="urn:microsoft.com/office/officeart/2005/8/layout/hierarchy2"/>
    <dgm:cxn modelId="{788487B0-D535-405B-B69F-094BB90B1F2B}" type="presParOf" srcId="{2CC615C0-5E2F-4695-A940-EB4A74A2409F}" destId="{9857CA9A-3E5E-42E4-A2F1-9B59575C75D3}" srcOrd="0" destOrd="0" presId="urn:microsoft.com/office/officeart/2005/8/layout/hierarchy2"/>
    <dgm:cxn modelId="{C67C1B11-1688-4DEB-A112-0923F212356C}" type="presParOf" srcId="{25FD2FAF-C893-41F7-B909-71A3876EC405}" destId="{73E4DEB1-3EDD-4C6F-B3EA-463501025377}" srcOrd="3" destOrd="0" presId="urn:microsoft.com/office/officeart/2005/8/layout/hierarchy2"/>
    <dgm:cxn modelId="{764D21E4-4D55-4254-AB92-DE26EE656C4B}" type="presParOf" srcId="{73E4DEB1-3EDD-4C6F-B3EA-463501025377}" destId="{1D6BA0DD-0530-46FD-B0D1-B6849E7F8D96}" srcOrd="0" destOrd="0" presId="urn:microsoft.com/office/officeart/2005/8/layout/hierarchy2"/>
    <dgm:cxn modelId="{7FE18E06-55D2-41B8-B66E-2D62646628C2}" type="presParOf" srcId="{73E4DEB1-3EDD-4C6F-B3EA-463501025377}" destId="{5B4713C6-E787-4BDE-A00E-B262A8F71E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FDFB2-D8FE-48D2-A8BA-3A0ABF90E467}" type="doc">
      <dgm:prSet loTypeId="urn:microsoft.com/office/officeart/2005/8/layout/chevron1" loCatId="process" qsTypeId="urn:microsoft.com/office/officeart/2005/8/quickstyle/simple1" qsCatId="simple" csTypeId="urn:microsoft.com/office/officeart/2005/8/colors/colorful2" csCatId="colorful" phldr="1"/>
      <dgm:spPr/>
    </dgm:pt>
    <dgm:pt modelId="{9504224F-69C5-4BB6-96FB-4B715767FA16}">
      <dgm:prSet phldrT="[Texte]"/>
      <dgm:spPr/>
      <dgm:t>
        <a:bodyPr/>
        <a:lstStyle/>
        <a:p>
          <a:r>
            <a:rPr lang="fr-FR" dirty="0"/>
            <a:t>Dossier créé dans J@ssure le 03/06/2022</a:t>
          </a:r>
        </a:p>
        <a:p>
          <a:r>
            <a:rPr lang="fr-FR" i="1" dirty="0"/>
            <a:t>(date d’effet 03/10/2022)</a:t>
          </a:r>
        </a:p>
      </dgm:t>
    </dgm:pt>
    <dgm:pt modelId="{309CC2A8-2BB2-4398-9F21-BFFE2174F4D7}" type="parTrans" cxnId="{DC747218-4D9F-4B09-829C-6BE427FE431D}">
      <dgm:prSet/>
      <dgm:spPr/>
      <dgm:t>
        <a:bodyPr/>
        <a:lstStyle/>
        <a:p>
          <a:endParaRPr lang="fr-FR"/>
        </a:p>
      </dgm:t>
    </dgm:pt>
    <dgm:pt modelId="{586CF70C-ED2D-47FF-87DE-95BCA04A2DAC}" type="sibTrans" cxnId="{DC747218-4D9F-4B09-829C-6BE427FE431D}">
      <dgm:prSet/>
      <dgm:spPr/>
      <dgm:t>
        <a:bodyPr/>
        <a:lstStyle/>
        <a:p>
          <a:endParaRPr lang="fr-FR"/>
        </a:p>
      </dgm:t>
    </dgm:pt>
    <dgm:pt modelId="{1F147964-59EE-46D9-B9ED-D76CAD09B860}">
      <dgm:prSet phldrT="[Texte]"/>
      <dgm:spPr/>
      <dgm:t>
        <a:bodyPr/>
        <a:lstStyle/>
        <a:p>
          <a:r>
            <a:rPr lang="fr-FR" dirty="0"/>
            <a:t>Montant du prêt :</a:t>
          </a:r>
        </a:p>
        <a:p>
          <a:r>
            <a:rPr lang="fr-FR" dirty="0"/>
            <a:t>250 000 €</a:t>
          </a:r>
        </a:p>
      </dgm:t>
    </dgm:pt>
    <dgm:pt modelId="{62A122E7-719B-4531-9BA3-CE473B6A6F8F}" type="parTrans" cxnId="{99B9CBFA-E85E-4A09-A4D7-4B8447CF4D7A}">
      <dgm:prSet/>
      <dgm:spPr/>
      <dgm:t>
        <a:bodyPr/>
        <a:lstStyle/>
        <a:p>
          <a:endParaRPr lang="fr-FR"/>
        </a:p>
      </dgm:t>
    </dgm:pt>
    <dgm:pt modelId="{FAE108B9-001A-40F7-A4A7-975CFA8B3FD0}" type="sibTrans" cxnId="{99B9CBFA-E85E-4A09-A4D7-4B8447CF4D7A}">
      <dgm:prSet/>
      <dgm:spPr/>
      <dgm:t>
        <a:bodyPr/>
        <a:lstStyle/>
        <a:p>
          <a:endParaRPr lang="fr-FR"/>
        </a:p>
      </dgm:t>
    </dgm:pt>
    <dgm:pt modelId="{70953B00-F2CF-4ECB-BFED-B0F1D24A53E4}">
      <dgm:prSet phldrT="[Texte]"/>
      <dgm:spPr/>
      <dgm:t>
        <a:bodyPr/>
        <a:lstStyle/>
        <a:p>
          <a:r>
            <a:rPr lang="fr-FR" dirty="0"/>
            <a:t>Durée du prêt : 20 ans</a:t>
          </a:r>
        </a:p>
      </dgm:t>
    </dgm:pt>
    <dgm:pt modelId="{B06876EA-76C2-4832-9475-09F76CD1EC9A}" type="parTrans" cxnId="{4ABA3B55-6A14-494C-9E74-25ADDF907318}">
      <dgm:prSet/>
      <dgm:spPr/>
      <dgm:t>
        <a:bodyPr/>
        <a:lstStyle/>
        <a:p>
          <a:endParaRPr lang="fr-FR"/>
        </a:p>
      </dgm:t>
    </dgm:pt>
    <dgm:pt modelId="{C86EDC5B-5398-4B45-8040-5D6ABAF3B689}" type="sibTrans" cxnId="{4ABA3B55-6A14-494C-9E74-25ADDF907318}">
      <dgm:prSet/>
      <dgm:spPr/>
      <dgm:t>
        <a:bodyPr/>
        <a:lstStyle/>
        <a:p>
          <a:endParaRPr lang="fr-FR"/>
        </a:p>
      </dgm:t>
    </dgm:pt>
    <dgm:pt modelId="{26B02A20-4E67-4465-9D19-A6A39DB93EEC}">
      <dgm:prSet phldrT="[Texte]"/>
      <dgm:spPr/>
      <dgm:t>
        <a:bodyPr/>
        <a:lstStyle/>
        <a:p>
          <a:r>
            <a:rPr lang="fr-FR" dirty="0"/>
            <a:t>Quotité : 50%</a:t>
          </a:r>
        </a:p>
      </dgm:t>
    </dgm:pt>
    <dgm:pt modelId="{1E67C4F1-38B1-4416-B056-7F6A63E6D83F}" type="parTrans" cxnId="{A71F94DD-ECFD-4F91-A958-6B076B866C5B}">
      <dgm:prSet/>
      <dgm:spPr/>
      <dgm:t>
        <a:bodyPr/>
        <a:lstStyle/>
        <a:p>
          <a:endParaRPr lang="fr-FR"/>
        </a:p>
      </dgm:t>
    </dgm:pt>
    <dgm:pt modelId="{57BD6580-F5E3-4EF3-B4C9-DD2233AE1E9A}" type="sibTrans" cxnId="{A71F94DD-ECFD-4F91-A958-6B076B866C5B}">
      <dgm:prSet/>
      <dgm:spPr/>
      <dgm:t>
        <a:bodyPr/>
        <a:lstStyle/>
        <a:p>
          <a:endParaRPr lang="fr-FR"/>
        </a:p>
      </dgm:t>
    </dgm:pt>
    <dgm:pt modelId="{75CCE058-3BDD-4760-887D-C35082C97EE2}">
      <dgm:prSet phldrT="[Texte]"/>
      <dgm:spPr/>
      <dgm:t>
        <a:bodyPr/>
        <a:lstStyle/>
        <a:p>
          <a:r>
            <a:rPr lang="fr-FR" dirty="0"/>
            <a:t>Date de naissance de l’emprunteurs: 21/05/1990</a:t>
          </a:r>
        </a:p>
      </dgm:t>
    </dgm:pt>
    <dgm:pt modelId="{22E3D078-0AC5-4872-8358-C0034A4515CB}" type="parTrans" cxnId="{CE681203-F02C-467D-BE3A-1679E5521BAB}">
      <dgm:prSet/>
      <dgm:spPr/>
      <dgm:t>
        <a:bodyPr/>
        <a:lstStyle/>
        <a:p>
          <a:endParaRPr lang="fr-FR"/>
        </a:p>
      </dgm:t>
    </dgm:pt>
    <dgm:pt modelId="{082FD59D-AF47-4D13-A058-395B3F49ABB0}" type="sibTrans" cxnId="{CE681203-F02C-467D-BE3A-1679E5521BAB}">
      <dgm:prSet/>
      <dgm:spPr/>
      <dgm:t>
        <a:bodyPr/>
        <a:lstStyle/>
        <a:p>
          <a:endParaRPr lang="fr-FR"/>
        </a:p>
      </dgm:t>
    </dgm:pt>
    <dgm:pt modelId="{CECD4382-C1B3-409D-A96C-712CF29B05A5}" type="pres">
      <dgm:prSet presAssocID="{2DEFDFB2-D8FE-48D2-A8BA-3A0ABF90E467}" presName="Name0" presStyleCnt="0">
        <dgm:presLayoutVars>
          <dgm:dir/>
          <dgm:animLvl val="lvl"/>
          <dgm:resizeHandles val="exact"/>
        </dgm:presLayoutVars>
      </dgm:prSet>
      <dgm:spPr/>
    </dgm:pt>
    <dgm:pt modelId="{BCC2DAC6-2F91-47CA-B614-0C822ADCE067}" type="pres">
      <dgm:prSet presAssocID="{9504224F-69C5-4BB6-96FB-4B715767FA16}" presName="parTxOnly" presStyleLbl="node1" presStyleIdx="0" presStyleCnt="5">
        <dgm:presLayoutVars>
          <dgm:chMax val="0"/>
          <dgm:chPref val="0"/>
          <dgm:bulletEnabled val="1"/>
        </dgm:presLayoutVars>
      </dgm:prSet>
      <dgm:spPr/>
    </dgm:pt>
    <dgm:pt modelId="{E76B82A8-C791-41FF-944D-258F510FBD5C}" type="pres">
      <dgm:prSet presAssocID="{586CF70C-ED2D-47FF-87DE-95BCA04A2DAC}" presName="parTxOnlySpace" presStyleCnt="0"/>
      <dgm:spPr/>
    </dgm:pt>
    <dgm:pt modelId="{B5A37A6C-9374-4FEC-894B-5CB4FB6801DA}" type="pres">
      <dgm:prSet presAssocID="{1F147964-59EE-46D9-B9ED-D76CAD09B860}" presName="parTxOnly" presStyleLbl="node1" presStyleIdx="1" presStyleCnt="5">
        <dgm:presLayoutVars>
          <dgm:chMax val="0"/>
          <dgm:chPref val="0"/>
          <dgm:bulletEnabled val="1"/>
        </dgm:presLayoutVars>
      </dgm:prSet>
      <dgm:spPr/>
    </dgm:pt>
    <dgm:pt modelId="{AD865EF8-698B-4710-8237-F89008D81994}" type="pres">
      <dgm:prSet presAssocID="{FAE108B9-001A-40F7-A4A7-975CFA8B3FD0}" presName="parTxOnlySpace" presStyleCnt="0"/>
      <dgm:spPr/>
    </dgm:pt>
    <dgm:pt modelId="{81032715-1FCA-4D38-98C7-C5DBF248048B}" type="pres">
      <dgm:prSet presAssocID="{70953B00-F2CF-4ECB-BFED-B0F1D24A53E4}" presName="parTxOnly" presStyleLbl="node1" presStyleIdx="2" presStyleCnt="5">
        <dgm:presLayoutVars>
          <dgm:chMax val="0"/>
          <dgm:chPref val="0"/>
          <dgm:bulletEnabled val="1"/>
        </dgm:presLayoutVars>
      </dgm:prSet>
      <dgm:spPr/>
    </dgm:pt>
    <dgm:pt modelId="{9FCE1D6C-605E-46FF-B0A0-B944BA843125}" type="pres">
      <dgm:prSet presAssocID="{C86EDC5B-5398-4B45-8040-5D6ABAF3B689}" presName="parTxOnlySpace" presStyleCnt="0"/>
      <dgm:spPr/>
    </dgm:pt>
    <dgm:pt modelId="{6CE981DF-AF11-49FC-A8FC-C57227297248}" type="pres">
      <dgm:prSet presAssocID="{26B02A20-4E67-4465-9D19-A6A39DB93EEC}" presName="parTxOnly" presStyleLbl="node1" presStyleIdx="3" presStyleCnt="5">
        <dgm:presLayoutVars>
          <dgm:chMax val="0"/>
          <dgm:chPref val="0"/>
          <dgm:bulletEnabled val="1"/>
        </dgm:presLayoutVars>
      </dgm:prSet>
      <dgm:spPr/>
    </dgm:pt>
    <dgm:pt modelId="{0CFE3762-DD12-432C-A457-772CE19573C0}" type="pres">
      <dgm:prSet presAssocID="{57BD6580-F5E3-4EF3-B4C9-DD2233AE1E9A}" presName="parTxOnlySpace" presStyleCnt="0"/>
      <dgm:spPr/>
    </dgm:pt>
    <dgm:pt modelId="{C32DC033-8A45-42A5-BE5A-B0DC88D60BF3}" type="pres">
      <dgm:prSet presAssocID="{75CCE058-3BDD-4760-887D-C35082C97EE2}" presName="parTxOnly" presStyleLbl="node1" presStyleIdx="4" presStyleCnt="5">
        <dgm:presLayoutVars>
          <dgm:chMax val="0"/>
          <dgm:chPref val="0"/>
          <dgm:bulletEnabled val="1"/>
        </dgm:presLayoutVars>
      </dgm:prSet>
      <dgm:spPr/>
    </dgm:pt>
  </dgm:ptLst>
  <dgm:cxnLst>
    <dgm:cxn modelId="{CE681203-F02C-467D-BE3A-1679E5521BAB}" srcId="{2DEFDFB2-D8FE-48D2-A8BA-3A0ABF90E467}" destId="{75CCE058-3BDD-4760-887D-C35082C97EE2}" srcOrd="4" destOrd="0" parTransId="{22E3D078-0AC5-4872-8358-C0034A4515CB}" sibTransId="{082FD59D-AF47-4D13-A058-395B3F49ABB0}"/>
    <dgm:cxn modelId="{7308100F-63A0-4AEE-8147-E549FA60D197}" type="presOf" srcId="{9504224F-69C5-4BB6-96FB-4B715767FA16}" destId="{BCC2DAC6-2F91-47CA-B614-0C822ADCE067}" srcOrd="0" destOrd="0" presId="urn:microsoft.com/office/officeart/2005/8/layout/chevron1"/>
    <dgm:cxn modelId="{DC747218-4D9F-4B09-829C-6BE427FE431D}" srcId="{2DEFDFB2-D8FE-48D2-A8BA-3A0ABF90E467}" destId="{9504224F-69C5-4BB6-96FB-4B715767FA16}" srcOrd="0" destOrd="0" parTransId="{309CC2A8-2BB2-4398-9F21-BFFE2174F4D7}" sibTransId="{586CF70C-ED2D-47FF-87DE-95BCA04A2DAC}"/>
    <dgm:cxn modelId="{BEE19C3C-8B24-4957-97F5-D36B786CDA6F}" type="presOf" srcId="{70953B00-F2CF-4ECB-BFED-B0F1D24A53E4}" destId="{81032715-1FCA-4D38-98C7-C5DBF248048B}" srcOrd="0" destOrd="0" presId="urn:microsoft.com/office/officeart/2005/8/layout/chevron1"/>
    <dgm:cxn modelId="{4D34EC72-0318-4BEC-BF86-E0850702D50D}" type="presOf" srcId="{1F147964-59EE-46D9-B9ED-D76CAD09B860}" destId="{B5A37A6C-9374-4FEC-894B-5CB4FB6801DA}" srcOrd="0" destOrd="0" presId="urn:microsoft.com/office/officeart/2005/8/layout/chevron1"/>
    <dgm:cxn modelId="{4ABA3B55-6A14-494C-9E74-25ADDF907318}" srcId="{2DEFDFB2-D8FE-48D2-A8BA-3A0ABF90E467}" destId="{70953B00-F2CF-4ECB-BFED-B0F1D24A53E4}" srcOrd="2" destOrd="0" parTransId="{B06876EA-76C2-4832-9475-09F76CD1EC9A}" sibTransId="{C86EDC5B-5398-4B45-8040-5D6ABAF3B689}"/>
    <dgm:cxn modelId="{DA7C6185-6BA3-42CC-9FD0-1D121179967A}" type="presOf" srcId="{2DEFDFB2-D8FE-48D2-A8BA-3A0ABF90E467}" destId="{CECD4382-C1B3-409D-A96C-712CF29B05A5}" srcOrd="0" destOrd="0" presId="urn:microsoft.com/office/officeart/2005/8/layout/chevron1"/>
    <dgm:cxn modelId="{F33E11A3-CE2F-4C7B-A5AF-B754FF780801}" type="presOf" srcId="{26B02A20-4E67-4465-9D19-A6A39DB93EEC}" destId="{6CE981DF-AF11-49FC-A8FC-C57227297248}" srcOrd="0" destOrd="0" presId="urn:microsoft.com/office/officeart/2005/8/layout/chevron1"/>
    <dgm:cxn modelId="{F23A51B1-7066-48EB-9567-E898D9B4366E}" type="presOf" srcId="{75CCE058-3BDD-4760-887D-C35082C97EE2}" destId="{C32DC033-8A45-42A5-BE5A-B0DC88D60BF3}" srcOrd="0" destOrd="0" presId="urn:microsoft.com/office/officeart/2005/8/layout/chevron1"/>
    <dgm:cxn modelId="{A71F94DD-ECFD-4F91-A958-6B076B866C5B}" srcId="{2DEFDFB2-D8FE-48D2-A8BA-3A0ABF90E467}" destId="{26B02A20-4E67-4465-9D19-A6A39DB93EEC}" srcOrd="3" destOrd="0" parTransId="{1E67C4F1-38B1-4416-B056-7F6A63E6D83F}" sibTransId="{57BD6580-F5E3-4EF3-B4C9-DD2233AE1E9A}"/>
    <dgm:cxn modelId="{99B9CBFA-E85E-4A09-A4D7-4B8447CF4D7A}" srcId="{2DEFDFB2-D8FE-48D2-A8BA-3A0ABF90E467}" destId="{1F147964-59EE-46D9-B9ED-D76CAD09B860}" srcOrd="1" destOrd="0" parTransId="{62A122E7-719B-4531-9BA3-CE473B6A6F8F}" sibTransId="{FAE108B9-001A-40F7-A4A7-975CFA8B3FD0}"/>
    <dgm:cxn modelId="{04E2E68D-E037-4470-83B2-245D6D0E56BA}" type="presParOf" srcId="{CECD4382-C1B3-409D-A96C-712CF29B05A5}" destId="{BCC2DAC6-2F91-47CA-B614-0C822ADCE067}" srcOrd="0" destOrd="0" presId="urn:microsoft.com/office/officeart/2005/8/layout/chevron1"/>
    <dgm:cxn modelId="{58C257A3-2F6F-49ED-AC63-55589B5AD84F}" type="presParOf" srcId="{CECD4382-C1B3-409D-A96C-712CF29B05A5}" destId="{E76B82A8-C791-41FF-944D-258F510FBD5C}" srcOrd="1" destOrd="0" presId="urn:microsoft.com/office/officeart/2005/8/layout/chevron1"/>
    <dgm:cxn modelId="{C2DA3E44-E43F-43BE-B430-FBF03AAE94A4}" type="presParOf" srcId="{CECD4382-C1B3-409D-A96C-712CF29B05A5}" destId="{B5A37A6C-9374-4FEC-894B-5CB4FB6801DA}" srcOrd="2" destOrd="0" presId="urn:microsoft.com/office/officeart/2005/8/layout/chevron1"/>
    <dgm:cxn modelId="{C93613AD-E3A9-49AE-AB27-E257321BBC8B}" type="presParOf" srcId="{CECD4382-C1B3-409D-A96C-712CF29B05A5}" destId="{AD865EF8-698B-4710-8237-F89008D81994}" srcOrd="3" destOrd="0" presId="urn:microsoft.com/office/officeart/2005/8/layout/chevron1"/>
    <dgm:cxn modelId="{3B5C8571-91B9-47E9-B272-9D8C2C7D4F0A}" type="presParOf" srcId="{CECD4382-C1B3-409D-A96C-712CF29B05A5}" destId="{81032715-1FCA-4D38-98C7-C5DBF248048B}" srcOrd="4" destOrd="0" presId="urn:microsoft.com/office/officeart/2005/8/layout/chevron1"/>
    <dgm:cxn modelId="{5016A9AB-19E1-4F33-AEFF-4AE202300020}" type="presParOf" srcId="{CECD4382-C1B3-409D-A96C-712CF29B05A5}" destId="{9FCE1D6C-605E-46FF-B0A0-B944BA843125}" srcOrd="5" destOrd="0" presId="urn:microsoft.com/office/officeart/2005/8/layout/chevron1"/>
    <dgm:cxn modelId="{0D14305F-6691-4584-898E-28B4D003ED70}" type="presParOf" srcId="{CECD4382-C1B3-409D-A96C-712CF29B05A5}" destId="{6CE981DF-AF11-49FC-A8FC-C57227297248}" srcOrd="6" destOrd="0" presId="urn:microsoft.com/office/officeart/2005/8/layout/chevron1"/>
    <dgm:cxn modelId="{094B3B48-208A-4291-B3A4-53739BF47611}" type="presParOf" srcId="{CECD4382-C1B3-409D-A96C-712CF29B05A5}" destId="{0CFE3762-DD12-432C-A457-772CE19573C0}" srcOrd="7" destOrd="0" presId="urn:microsoft.com/office/officeart/2005/8/layout/chevron1"/>
    <dgm:cxn modelId="{B16653E4-9028-4D0B-86FE-C7084EDDCCE1}" type="presParOf" srcId="{CECD4382-C1B3-409D-A96C-712CF29B05A5}" destId="{C32DC033-8A45-42A5-BE5A-B0DC88D60BF3}"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FDFB2-D8FE-48D2-A8BA-3A0ABF90E467}" type="doc">
      <dgm:prSet loTypeId="urn:microsoft.com/office/officeart/2005/8/layout/chevron1" loCatId="process" qsTypeId="urn:microsoft.com/office/officeart/2005/8/quickstyle/simple1" qsCatId="simple" csTypeId="urn:microsoft.com/office/officeart/2005/8/colors/colorful3" csCatId="colorful" phldr="1"/>
      <dgm:spPr/>
    </dgm:pt>
    <dgm:pt modelId="{9504224F-69C5-4BB6-96FB-4B715767FA16}">
      <dgm:prSet phldrT="[Texte]"/>
      <dgm:spPr/>
      <dgm:t>
        <a:bodyPr/>
        <a:lstStyle/>
        <a:p>
          <a:r>
            <a:rPr lang="fr-FR" dirty="0"/>
            <a:t>Dossier créé dans J@ssure le 03/06/2022</a:t>
          </a:r>
        </a:p>
        <a:p>
          <a:r>
            <a:rPr lang="fr-FR" i="1" dirty="0"/>
            <a:t>(date d’effet 03/10/2022)</a:t>
          </a:r>
        </a:p>
      </dgm:t>
    </dgm:pt>
    <dgm:pt modelId="{309CC2A8-2BB2-4398-9F21-BFFE2174F4D7}" type="parTrans" cxnId="{DC747218-4D9F-4B09-829C-6BE427FE431D}">
      <dgm:prSet/>
      <dgm:spPr/>
      <dgm:t>
        <a:bodyPr/>
        <a:lstStyle/>
        <a:p>
          <a:endParaRPr lang="fr-FR"/>
        </a:p>
      </dgm:t>
    </dgm:pt>
    <dgm:pt modelId="{586CF70C-ED2D-47FF-87DE-95BCA04A2DAC}" type="sibTrans" cxnId="{DC747218-4D9F-4B09-829C-6BE427FE431D}">
      <dgm:prSet/>
      <dgm:spPr/>
      <dgm:t>
        <a:bodyPr/>
        <a:lstStyle/>
        <a:p>
          <a:endParaRPr lang="fr-FR"/>
        </a:p>
      </dgm:t>
    </dgm:pt>
    <dgm:pt modelId="{1F147964-59EE-46D9-B9ED-D76CAD09B860}">
      <dgm:prSet phldrT="[Texte]"/>
      <dgm:spPr/>
      <dgm:t>
        <a:bodyPr/>
        <a:lstStyle/>
        <a:p>
          <a:r>
            <a:rPr lang="fr-FR" dirty="0"/>
            <a:t>Montant du prêt :</a:t>
          </a:r>
        </a:p>
        <a:p>
          <a:r>
            <a:rPr lang="fr-FR" dirty="0"/>
            <a:t>250 000 €</a:t>
          </a:r>
        </a:p>
      </dgm:t>
    </dgm:pt>
    <dgm:pt modelId="{62A122E7-719B-4531-9BA3-CE473B6A6F8F}" type="parTrans" cxnId="{99B9CBFA-E85E-4A09-A4D7-4B8447CF4D7A}">
      <dgm:prSet/>
      <dgm:spPr/>
      <dgm:t>
        <a:bodyPr/>
        <a:lstStyle/>
        <a:p>
          <a:endParaRPr lang="fr-FR"/>
        </a:p>
      </dgm:t>
    </dgm:pt>
    <dgm:pt modelId="{FAE108B9-001A-40F7-A4A7-975CFA8B3FD0}" type="sibTrans" cxnId="{99B9CBFA-E85E-4A09-A4D7-4B8447CF4D7A}">
      <dgm:prSet/>
      <dgm:spPr/>
      <dgm:t>
        <a:bodyPr/>
        <a:lstStyle/>
        <a:p>
          <a:endParaRPr lang="fr-FR"/>
        </a:p>
      </dgm:t>
    </dgm:pt>
    <dgm:pt modelId="{70953B00-F2CF-4ECB-BFED-B0F1D24A53E4}">
      <dgm:prSet phldrT="[Texte]"/>
      <dgm:spPr/>
      <dgm:t>
        <a:bodyPr/>
        <a:lstStyle/>
        <a:p>
          <a:r>
            <a:rPr lang="fr-FR" dirty="0"/>
            <a:t>Durée du prêt : 20 ans</a:t>
          </a:r>
        </a:p>
      </dgm:t>
    </dgm:pt>
    <dgm:pt modelId="{B06876EA-76C2-4832-9475-09F76CD1EC9A}" type="parTrans" cxnId="{4ABA3B55-6A14-494C-9E74-25ADDF907318}">
      <dgm:prSet/>
      <dgm:spPr/>
      <dgm:t>
        <a:bodyPr/>
        <a:lstStyle/>
        <a:p>
          <a:endParaRPr lang="fr-FR"/>
        </a:p>
      </dgm:t>
    </dgm:pt>
    <dgm:pt modelId="{C86EDC5B-5398-4B45-8040-5D6ABAF3B689}" type="sibTrans" cxnId="{4ABA3B55-6A14-494C-9E74-25ADDF907318}">
      <dgm:prSet/>
      <dgm:spPr/>
      <dgm:t>
        <a:bodyPr/>
        <a:lstStyle/>
        <a:p>
          <a:endParaRPr lang="fr-FR"/>
        </a:p>
      </dgm:t>
    </dgm:pt>
    <dgm:pt modelId="{26B02A20-4E67-4465-9D19-A6A39DB93EEC}">
      <dgm:prSet phldrT="[Texte]"/>
      <dgm:spPr/>
      <dgm:t>
        <a:bodyPr/>
        <a:lstStyle/>
        <a:p>
          <a:r>
            <a:rPr lang="fr-FR" dirty="0"/>
            <a:t>Quotité : 100%</a:t>
          </a:r>
        </a:p>
      </dgm:t>
    </dgm:pt>
    <dgm:pt modelId="{1E67C4F1-38B1-4416-B056-7F6A63E6D83F}" type="parTrans" cxnId="{A71F94DD-ECFD-4F91-A958-6B076B866C5B}">
      <dgm:prSet/>
      <dgm:spPr/>
      <dgm:t>
        <a:bodyPr/>
        <a:lstStyle/>
        <a:p>
          <a:endParaRPr lang="fr-FR"/>
        </a:p>
      </dgm:t>
    </dgm:pt>
    <dgm:pt modelId="{57BD6580-F5E3-4EF3-B4C9-DD2233AE1E9A}" type="sibTrans" cxnId="{A71F94DD-ECFD-4F91-A958-6B076B866C5B}">
      <dgm:prSet/>
      <dgm:spPr/>
      <dgm:t>
        <a:bodyPr/>
        <a:lstStyle/>
        <a:p>
          <a:endParaRPr lang="fr-FR"/>
        </a:p>
      </dgm:t>
    </dgm:pt>
    <dgm:pt modelId="{75CCE058-3BDD-4760-887D-C35082C97EE2}">
      <dgm:prSet phldrT="[Texte]"/>
      <dgm:spPr/>
      <dgm:t>
        <a:bodyPr/>
        <a:lstStyle/>
        <a:p>
          <a:r>
            <a:rPr lang="fr-FR" dirty="0"/>
            <a:t>Date de naissance de l’emprunteurs: 21/05/1990</a:t>
          </a:r>
        </a:p>
      </dgm:t>
    </dgm:pt>
    <dgm:pt modelId="{22E3D078-0AC5-4872-8358-C0034A4515CB}" type="parTrans" cxnId="{CE681203-F02C-467D-BE3A-1679E5521BAB}">
      <dgm:prSet/>
      <dgm:spPr/>
      <dgm:t>
        <a:bodyPr/>
        <a:lstStyle/>
        <a:p>
          <a:endParaRPr lang="fr-FR"/>
        </a:p>
      </dgm:t>
    </dgm:pt>
    <dgm:pt modelId="{082FD59D-AF47-4D13-A058-395B3F49ABB0}" type="sibTrans" cxnId="{CE681203-F02C-467D-BE3A-1679E5521BAB}">
      <dgm:prSet/>
      <dgm:spPr/>
      <dgm:t>
        <a:bodyPr/>
        <a:lstStyle/>
        <a:p>
          <a:endParaRPr lang="fr-FR"/>
        </a:p>
      </dgm:t>
    </dgm:pt>
    <dgm:pt modelId="{CECD4382-C1B3-409D-A96C-712CF29B05A5}" type="pres">
      <dgm:prSet presAssocID="{2DEFDFB2-D8FE-48D2-A8BA-3A0ABF90E467}" presName="Name0" presStyleCnt="0">
        <dgm:presLayoutVars>
          <dgm:dir/>
          <dgm:animLvl val="lvl"/>
          <dgm:resizeHandles val="exact"/>
        </dgm:presLayoutVars>
      </dgm:prSet>
      <dgm:spPr/>
    </dgm:pt>
    <dgm:pt modelId="{BCC2DAC6-2F91-47CA-B614-0C822ADCE067}" type="pres">
      <dgm:prSet presAssocID="{9504224F-69C5-4BB6-96FB-4B715767FA16}" presName="parTxOnly" presStyleLbl="node1" presStyleIdx="0" presStyleCnt="5">
        <dgm:presLayoutVars>
          <dgm:chMax val="0"/>
          <dgm:chPref val="0"/>
          <dgm:bulletEnabled val="1"/>
        </dgm:presLayoutVars>
      </dgm:prSet>
      <dgm:spPr/>
    </dgm:pt>
    <dgm:pt modelId="{E76B82A8-C791-41FF-944D-258F510FBD5C}" type="pres">
      <dgm:prSet presAssocID="{586CF70C-ED2D-47FF-87DE-95BCA04A2DAC}" presName="parTxOnlySpace" presStyleCnt="0"/>
      <dgm:spPr/>
    </dgm:pt>
    <dgm:pt modelId="{B5A37A6C-9374-4FEC-894B-5CB4FB6801DA}" type="pres">
      <dgm:prSet presAssocID="{1F147964-59EE-46D9-B9ED-D76CAD09B860}" presName="parTxOnly" presStyleLbl="node1" presStyleIdx="1" presStyleCnt="5" custLinFactNeighborX="10054">
        <dgm:presLayoutVars>
          <dgm:chMax val="0"/>
          <dgm:chPref val="0"/>
          <dgm:bulletEnabled val="1"/>
        </dgm:presLayoutVars>
      </dgm:prSet>
      <dgm:spPr/>
    </dgm:pt>
    <dgm:pt modelId="{AD865EF8-698B-4710-8237-F89008D81994}" type="pres">
      <dgm:prSet presAssocID="{FAE108B9-001A-40F7-A4A7-975CFA8B3FD0}" presName="parTxOnlySpace" presStyleCnt="0"/>
      <dgm:spPr/>
    </dgm:pt>
    <dgm:pt modelId="{81032715-1FCA-4D38-98C7-C5DBF248048B}" type="pres">
      <dgm:prSet presAssocID="{70953B00-F2CF-4ECB-BFED-B0F1D24A53E4}" presName="parTxOnly" presStyleLbl="node1" presStyleIdx="2" presStyleCnt="5">
        <dgm:presLayoutVars>
          <dgm:chMax val="0"/>
          <dgm:chPref val="0"/>
          <dgm:bulletEnabled val="1"/>
        </dgm:presLayoutVars>
      </dgm:prSet>
      <dgm:spPr/>
    </dgm:pt>
    <dgm:pt modelId="{9FCE1D6C-605E-46FF-B0A0-B944BA843125}" type="pres">
      <dgm:prSet presAssocID="{C86EDC5B-5398-4B45-8040-5D6ABAF3B689}" presName="parTxOnlySpace" presStyleCnt="0"/>
      <dgm:spPr/>
    </dgm:pt>
    <dgm:pt modelId="{6CE981DF-AF11-49FC-A8FC-C57227297248}" type="pres">
      <dgm:prSet presAssocID="{26B02A20-4E67-4465-9D19-A6A39DB93EEC}" presName="parTxOnly" presStyleLbl="node1" presStyleIdx="3" presStyleCnt="5">
        <dgm:presLayoutVars>
          <dgm:chMax val="0"/>
          <dgm:chPref val="0"/>
          <dgm:bulletEnabled val="1"/>
        </dgm:presLayoutVars>
      </dgm:prSet>
      <dgm:spPr/>
    </dgm:pt>
    <dgm:pt modelId="{0CFE3762-DD12-432C-A457-772CE19573C0}" type="pres">
      <dgm:prSet presAssocID="{57BD6580-F5E3-4EF3-B4C9-DD2233AE1E9A}" presName="parTxOnlySpace" presStyleCnt="0"/>
      <dgm:spPr/>
    </dgm:pt>
    <dgm:pt modelId="{C32DC033-8A45-42A5-BE5A-B0DC88D60BF3}" type="pres">
      <dgm:prSet presAssocID="{75CCE058-3BDD-4760-887D-C35082C97EE2}" presName="parTxOnly" presStyleLbl="node1" presStyleIdx="4" presStyleCnt="5">
        <dgm:presLayoutVars>
          <dgm:chMax val="0"/>
          <dgm:chPref val="0"/>
          <dgm:bulletEnabled val="1"/>
        </dgm:presLayoutVars>
      </dgm:prSet>
      <dgm:spPr/>
    </dgm:pt>
  </dgm:ptLst>
  <dgm:cxnLst>
    <dgm:cxn modelId="{CE681203-F02C-467D-BE3A-1679E5521BAB}" srcId="{2DEFDFB2-D8FE-48D2-A8BA-3A0ABF90E467}" destId="{75CCE058-3BDD-4760-887D-C35082C97EE2}" srcOrd="4" destOrd="0" parTransId="{22E3D078-0AC5-4872-8358-C0034A4515CB}" sibTransId="{082FD59D-AF47-4D13-A058-395B3F49ABB0}"/>
    <dgm:cxn modelId="{7308100F-63A0-4AEE-8147-E549FA60D197}" type="presOf" srcId="{9504224F-69C5-4BB6-96FB-4B715767FA16}" destId="{BCC2DAC6-2F91-47CA-B614-0C822ADCE067}" srcOrd="0" destOrd="0" presId="urn:microsoft.com/office/officeart/2005/8/layout/chevron1"/>
    <dgm:cxn modelId="{DC747218-4D9F-4B09-829C-6BE427FE431D}" srcId="{2DEFDFB2-D8FE-48D2-A8BA-3A0ABF90E467}" destId="{9504224F-69C5-4BB6-96FB-4B715767FA16}" srcOrd="0" destOrd="0" parTransId="{309CC2A8-2BB2-4398-9F21-BFFE2174F4D7}" sibTransId="{586CF70C-ED2D-47FF-87DE-95BCA04A2DAC}"/>
    <dgm:cxn modelId="{BEE19C3C-8B24-4957-97F5-D36B786CDA6F}" type="presOf" srcId="{70953B00-F2CF-4ECB-BFED-B0F1D24A53E4}" destId="{81032715-1FCA-4D38-98C7-C5DBF248048B}" srcOrd="0" destOrd="0" presId="urn:microsoft.com/office/officeart/2005/8/layout/chevron1"/>
    <dgm:cxn modelId="{4D34EC72-0318-4BEC-BF86-E0850702D50D}" type="presOf" srcId="{1F147964-59EE-46D9-B9ED-D76CAD09B860}" destId="{B5A37A6C-9374-4FEC-894B-5CB4FB6801DA}" srcOrd="0" destOrd="0" presId="urn:microsoft.com/office/officeart/2005/8/layout/chevron1"/>
    <dgm:cxn modelId="{4ABA3B55-6A14-494C-9E74-25ADDF907318}" srcId="{2DEFDFB2-D8FE-48D2-A8BA-3A0ABF90E467}" destId="{70953B00-F2CF-4ECB-BFED-B0F1D24A53E4}" srcOrd="2" destOrd="0" parTransId="{B06876EA-76C2-4832-9475-09F76CD1EC9A}" sibTransId="{C86EDC5B-5398-4B45-8040-5D6ABAF3B689}"/>
    <dgm:cxn modelId="{DA7C6185-6BA3-42CC-9FD0-1D121179967A}" type="presOf" srcId="{2DEFDFB2-D8FE-48D2-A8BA-3A0ABF90E467}" destId="{CECD4382-C1B3-409D-A96C-712CF29B05A5}" srcOrd="0" destOrd="0" presId="urn:microsoft.com/office/officeart/2005/8/layout/chevron1"/>
    <dgm:cxn modelId="{F33E11A3-CE2F-4C7B-A5AF-B754FF780801}" type="presOf" srcId="{26B02A20-4E67-4465-9D19-A6A39DB93EEC}" destId="{6CE981DF-AF11-49FC-A8FC-C57227297248}" srcOrd="0" destOrd="0" presId="urn:microsoft.com/office/officeart/2005/8/layout/chevron1"/>
    <dgm:cxn modelId="{F23A51B1-7066-48EB-9567-E898D9B4366E}" type="presOf" srcId="{75CCE058-3BDD-4760-887D-C35082C97EE2}" destId="{C32DC033-8A45-42A5-BE5A-B0DC88D60BF3}" srcOrd="0" destOrd="0" presId="urn:microsoft.com/office/officeart/2005/8/layout/chevron1"/>
    <dgm:cxn modelId="{A71F94DD-ECFD-4F91-A958-6B076B866C5B}" srcId="{2DEFDFB2-D8FE-48D2-A8BA-3A0ABF90E467}" destId="{26B02A20-4E67-4465-9D19-A6A39DB93EEC}" srcOrd="3" destOrd="0" parTransId="{1E67C4F1-38B1-4416-B056-7F6A63E6D83F}" sibTransId="{57BD6580-F5E3-4EF3-B4C9-DD2233AE1E9A}"/>
    <dgm:cxn modelId="{99B9CBFA-E85E-4A09-A4D7-4B8447CF4D7A}" srcId="{2DEFDFB2-D8FE-48D2-A8BA-3A0ABF90E467}" destId="{1F147964-59EE-46D9-B9ED-D76CAD09B860}" srcOrd="1" destOrd="0" parTransId="{62A122E7-719B-4531-9BA3-CE473B6A6F8F}" sibTransId="{FAE108B9-001A-40F7-A4A7-975CFA8B3FD0}"/>
    <dgm:cxn modelId="{04E2E68D-E037-4470-83B2-245D6D0E56BA}" type="presParOf" srcId="{CECD4382-C1B3-409D-A96C-712CF29B05A5}" destId="{BCC2DAC6-2F91-47CA-B614-0C822ADCE067}" srcOrd="0" destOrd="0" presId="urn:microsoft.com/office/officeart/2005/8/layout/chevron1"/>
    <dgm:cxn modelId="{58C257A3-2F6F-49ED-AC63-55589B5AD84F}" type="presParOf" srcId="{CECD4382-C1B3-409D-A96C-712CF29B05A5}" destId="{E76B82A8-C791-41FF-944D-258F510FBD5C}" srcOrd="1" destOrd="0" presId="urn:microsoft.com/office/officeart/2005/8/layout/chevron1"/>
    <dgm:cxn modelId="{C2DA3E44-E43F-43BE-B430-FBF03AAE94A4}" type="presParOf" srcId="{CECD4382-C1B3-409D-A96C-712CF29B05A5}" destId="{B5A37A6C-9374-4FEC-894B-5CB4FB6801DA}" srcOrd="2" destOrd="0" presId="urn:microsoft.com/office/officeart/2005/8/layout/chevron1"/>
    <dgm:cxn modelId="{C93613AD-E3A9-49AE-AB27-E257321BBC8B}" type="presParOf" srcId="{CECD4382-C1B3-409D-A96C-712CF29B05A5}" destId="{AD865EF8-698B-4710-8237-F89008D81994}" srcOrd="3" destOrd="0" presId="urn:microsoft.com/office/officeart/2005/8/layout/chevron1"/>
    <dgm:cxn modelId="{3B5C8571-91B9-47E9-B272-9D8C2C7D4F0A}" type="presParOf" srcId="{CECD4382-C1B3-409D-A96C-712CF29B05A5}" destId="{81032715-1FCA-4D38-98C7-C5DBF248048B}" srcOrd="4" destOrd="0" presId="urn:microsoft.com/office/officeart/2005/8/layout/chevron1"/>
    <dgm:cxn modelId="{5016A9AB-19E1-4F33-AEFF-4AE202300020}" type="presParOf" srcId="{CECD4382-C1B3-409D-A96C-712CF29B05A5}" destId="{9FCE1D6C-605E-46FF-B0A0-B944BA843125}" srcOrd="5" destOrd="0" presId="urn:microsoft.com/office/officeart/2005/8/layout/chevron1"/>
    <dgm:cxn modelId="{0D14305F-6691-4584-898E-28B4D003ED70}" type="presParOf" srcId="{CECD4382-C1B3-409D-A96C-712CF29B05A5}" destId="{6CE981DF-AF11-49FC-A8FC-C57227297248}" srcOrd="6" destOrd="0" presId="urn:microsoft.com/office/officeart/2005/8/layout/chevron1"/>
    <dgm:cxn modelId="{094B3B48-208A-4291-B3A4-53739BF47611}" type="presParOf" srcId="{CECD4382-C1B3-409D-A96C-712CF29B05A5}" destId="{0CFE3762-DD12-432C-A457-772CE19573C0}" srcOrd="7" destOrd="0" presId="urn:microsoft.com/office/officeart/2005/8/layout/chevron1"/>
    <dgm:cxn modelId="{B16653E4-9028-4D0B-86FE-C7084EDDCCE1}" type="presParOf" srcId="{CECD4382-C1B3-409D-A96C-712CF29B05A5}" destId="{C32DC033-8A45-42A5-BE5A-B0DC88D60BF3}"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037204-F531-47A8-992D-8A376B33C24E}"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74037CD4-5088-416F-B406-7C4AFD57BB1E}">
      <dgm:prSet phldrT="[Texte]" custT="1"/>
      <dgm:spPr/>
      <dgm:t>
        <a:bodyPr/>
        <a:lstStyle/>
        <a:p>
          <a:r>
            <a:rPr lang="en-US" sz="1000" dirty="0">
              <a:latin typeface="Arial" panose="020B0604020202020204" pitchFamily="34" charset="0"/>
            </a:rPr>
            <a:t>Le dossier </a:t>
          </a:r>
          <a:r>
            <a:rPr lang="en-US" sz="1000" dirty="0" err="1">
              <a:latin typeface="Arial" panose="020B0604020202020204" pitchFamily="34" charset="0"/>
            </a:rPr>
            <a:t>est</a:t>
          </a:r>
          <a:r>
            <a:rPr lang="en-US" sz="1000" dirty="0">
              <a:latin typeface="Arial" panose="020B0604020202020204" pitchFamily="34" charset="0"/>
            </a:rPr>
            <a:t> </a:t>
          </a:r>
          <a:r>
            <a:rPr lang="en-US" sz="1000" dirty="0" err="1">
              <a:latin typeface="Arial" panose="020B0604020202020204" pitchFamily="34" charset="0"/>
            </a:rPr>
            <a:t>en</a:t>
          </a:r>
          <a:r>
            <a:rPr lang="en-US" sz="1000" dirty="0">
              <a:latin typeface="Arial" panose="020B0604020202020204" pitchFamily="34" charset="0"/>
            </a:rPr>
            <a:t> segment standard </a:t>
          </a:r>
          <a:br>
            <a:rPr lang="en-US" sz="1050" dirty="0">
              <a:latin typeface="Arial" panose="020B0604020202020204" pitchFamily="34" charset="0"/>
            </a:rPr>
          </a:br>
          <a:r>
            <a:rPr lang="en-US" sz="1000" dirty="0">
              <a:latin typeface="Arial" panose="020B0604020202020204" pitchFamily="34" charset="0"/>
            </a:rPr>
            <a:t>(</a:t>
          </a:r>
          <a:r>
            <a:rPr lang="en-US" sz="1000" u="none" dirty="0">
              <a:latin typeface="Arial" panose="020B0604020202020204" pitchFamily="34" charset="0"/>
            </a:rPr>
            <a:t>un QS </a:t>
          </a:r>
          <a:r>
            <a:rPr lang="en-US" sz="1000" dirty="0" err="1">
              <a:latin typeface="Arial" panose="020B0604020202020204" pitchFamily="34" charset="0"/>
            </a:rPr>
            <a:t>est</a:t>
          </a:r>
          <a:r>
            <a:rPr lang="en-US" sz="1000" dirty="0">
              <a:latin typeface="Arial" panose="020B0604020202020204" pitchFamily="34" charset="0"/>
            </a:rPr>
            <a:t> </a:t>
          </a:r>
          <a:r>
            <a:rPr lang="en-US" sz="1000" dirty="0" err="1">
              <a:latin typeface="Arial" panose="020B0604020202020204" pitchFamily="34" charset="0"/>
            </a:rPr>
            <a:t>demandé</a:t>
          </a:r>
          <a:r>
            <a:rPr lang="en-US" sz="1000" dirty="0">
              <a:latin typeface="Arial" panose="020B0604020202020204" pitchFamily="34" charset="0"/>
            </a:rPr>
            <a:t>)</a:t>
          </a:r>
          <a:endParaRPr lang="fr-FR" sz="1000" dirty="0"/>
        </a:p>
      </dgm:t>
    </dgm:pt>
    <dgm:pt modelId="{C321FA7B-C8F9-4DFA-9B3F-2363FBBAC3BE}" type="parTrans" cxnId="{F512EC33-0B35-45C3-A05B-54CB4AA958AC}">
      <dgm:prSet/>
      <dgm:spPr/>
      <dgm:t>
        <a:bodyPr/>
        <a:lstStyle/>
        <a:p>
          <a:endParaRPr lang="fr-FR" sz="2800"/>
        </a:p>
      </dgm:t>
    </dgm:pt>
    <dgm:pt modelId="{607B806B-067E-47AE-8631-CB6038CFA7C1}" type="sibTrans" cxnId="{F512EC33-0B35-45C3-A05B-54CB4AA958AC}">
      <dgm:prSet/>
      <dgm:spPr/>
      <dgm:t>
        <a:bodyPr/>
        <a:lstStyle/>
        <a:p>
          <a:endParaRPr lang="fr-FR" sz="2800"/>
        </a:p>
      </dgm:t>
    </dgm:pt>
    <dgm:pt modelId="{8CD29B82-5266-4FF8-BD89-B6A1CD4C33FD}">
      <dgm:prSet phldrT="[Texte]" custT="1"/>
      <dgm:spPr/>
      <dgm:t>
        <a:bodyPr/>
        <a:lstStyle/>
        <a:p>
          <a:r>
            <a:rPr lang="en-US" sz="1000" dirty="0" err="1">
              <a:latin typeface="Arial" panose="020B0604020202020204" pitchFamily="34" charset="0"/>
            </a:rPr>
            <a:t>Vérifier</a:t>
          </a:r>
          <a:r>
            <a:rPr lang="en-US" sz="1000" dirty="0">
              <a:latin typeface="Arial" panose="020B0604020202020204" pitchFamily="34" charset="0"/>
            </a:rPr>
            <a:t> dans SURF/GRC </a:t>
          </a:r>
          <a:r>
            <a:rPr lang="en-US" sz="1000" dirty="0" err="1">
              <a:latin typeface="Arial" panose="020B0604020202020204" pitchFamily="34" charset="0"/>
            </a:rPr>
            <a:t>s’il</a:t>
          </a:r>
          <a:r>
            <a:rPr lang="en-US" sz="1000" dirty="0">
              <a:latin typeface="Arial" panose="020B0604020202020204" pitchFamily="34" charset="0"/>
            </a:rPr>
            <a:t> y a des </a:t>
          </a:r>
          <a:r>
            <a:rPr lang="en-US" sz="1000" dirty="0" err="1">
              <a:latin typeface="Arial" panose="020B0604020202020204" pitchFamily="34" charset="0"/>
            </a:rPr>
            <a:t>prêts</a:t>
          </a:r>
          <a:r>
            <a:rPr lang="en-US" sz="1000" dirty="0">
              <a:latin typeface="Arial" panose="020B0604020202020204" pitchFamily="34" charset="0"/>
            </a:rPr>
            <a:t> </a:t>
          </a:r>
          <a:r>
            <a:rPr lang="en-US" sz="1000" dirty="0" err="1">
              <a:latin typeface="Arial" panose="020B0604020202020204" pitchFamily="34" charset="0"/>
            </a:rPr>
            <a:t>en</a:t>
          </a:r>
          <a:r>
            <a:rPr lang="en-US" sz="1000" dirty="0">
              <a:latin typeface="Arial" panose="020B0604020202020204" pitchFamily="34" charset="0"/>
            </a:rPr>
            <a:t> </a:t>
          </a:r>
          <a:r>
            <a:rPr lang="en-US" sz="1000" dirty="0" err="1">
              <a:latin typeface="Arial" panose="020B0604020202020204" pitchFamily="34" charset="0"/>
            </a:rPr>
            <a:t>cours</a:t>
          </a:r>
          <a:r>
            <a:rPr lang="en-US" sz="1000" dirty="0">
              <a:latin typeface="Arial" panose="020B0604020202020204" pitchFamily="34" charset="0"/>
            </a:rPr>
            <a:t> </a:t>
          </a:r>
        </a:p>
        <a:p>
          <a:r>
            <a:rPr lang="en-US" sz="1000" dirty="0">
              <a:latin typeface="Arial" panose="020B0604020202020204" pitchFamily="34" charset="0"/>
            </a:rPr>
            <a:t>(PPXX, PP CACF, PI, RAC)</a:t>
          </a:r>
          <a:endParaRPr lang="fr-FR" sz="1000" dirty="0"/>
        </a:p>
      </dgm:t>
    </dgm:pt>
    <dgm:pt modelId="{316F0995-A6D1-42E2-9583-80C205C9A3A4}" type="parTrans" cxnId="{CB5F15AC-7C66-41DB-A6ED-C064615CCCE9}">
      <dgm:prSet custT="1"/>
      <dgm:spPr/>
      <dgm:t>
        <a:bodyPr/>
        <a:lstStyle/>
        <a:p>
          <a:endParaRPr lang="fr-FR" sz="800"/>
        </a:p>
      </dgm:t>
    </dgm:pt>
    <dgm:pt modelId="{D37586E3-9AF9-4E47-83E1-BEB516AE44C8}" type="sibTrans" cxnId="{CB5F15AC-7C66-41DB-A6ED-C064615CCCE9}">
      <dgm:prSet/>
      <dgm:spPr/>
      <dgm:t>
        <a:bodyPr/>
        <a:lstStyle/>
        <a:p>
          <a:endParaRPr lang="fr-FR" sz="2800"/>
        </a:p>
      </dgm:t>
    </dgm:pt>
    <dgm:pt modelId="{1E7399D0-AB2B-4F76-9419-6D5445E1ED02}">
      <dgm:prSet phldrT="[Texte]" custT="1"/>
      <dgm:spPr/>
      <dgm:t>
        <a:bodyPr/>
        <a:lstStyle/>
        <a:p>
          <a:r>
            <a:rPr lang="fr-FR" sz="1050" dirty="0">
              <a:latin typeface="Arial" panose="020B0604020202020204" pitchFamily="34" charset="0"/>
              <a:cs typeface="Arial" panose="020B0604020202020204" pitchFamily="34" charset="0"/>
            </a:rPr>
            <a:t>Si présence d’autres prêts en cours, envoyer un mail à FSR </a:t>
          </a:r>
          <a:r>
            <a:rPr lang="en-US" sz="1050" b="1" dirty="0">
              <a:latin typeface="Arial" panose="020B0604020202020204" pitchFamily="34" charset="0"/>
              <a:cs typeface="Arial" panose="020B0604020202020204" pitchFamily="34" charset="0"/>
            </a:rPr>
            <a:t>: </a:t>
          </a:r>
          <a:r>
            <a:rPr lang="en-US" sz="1100" b="1" dirty="0">
              <a:solidFill>
                <a:srgbClr val="FF0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helpdesk-fsr@csf.fr</a:t>
          </a:r>
          <a:r>
            <a:rPr lang="en-US" sz="1100" b="1" dirty="0">
              <a:solidFill>
                <a:srgbClr val="FF0000"/>
              </a:solidFill>
              <a:latin typeface="Arial" panose="020B0604020202020204" pitchFamily="34" charset="0"/>
              <a:cs typeface="Arial" panose="020B0604020202020204" pitchFamily="34" charset="0"/>
            </a:rPr>
            <a:t> </a:t>
          </a:r>
          <a:endParaRPr lang="fr-FR" sz="1050" dirty="0">
            <a:solidFill>
              <a:srgbClr val="FF0000"/>
            </a:solidFill>
            <a:latin typeface="Arial" panose="020B0604020202020204" pitchFamily="34" charset="0"/>
            <a:cs typeface="Arial" panose="020B0604020202020204" pitchFamily="34" charset="0"/>
          </a:endParaRPr>
        </a:p>
      </dgm:t>
    </dgm:pt>
    <dgm:pt modelId="{35719183-73B0-45ED-82AA-D0E716578F05}" type="parTrans" cxnId="{3193751D-C616-4C37-93DC-BEC0875E87CF}">
      <dgm:prSet custT="1"/>
      <dgm:spPr/>
      <dgm:t>
        <a:bodyPr/>
        <a:lstStyle/>
        <a:p>
          <a:endParaRPr lang="fr-FR" sz="800"/>
        </a:p>
      </dgm:t>
    </dgm:pt>
    <dgm:pt modelId="{274AF65D-971A-4A8B-9C66-7A60ACEA351C}" type="sibTrans" cxnId="{3193751D-C616-4C37-93DC-BEC0875E87CF}">
      <dgm:prSet/>
      <dgm:spPr/>
      <dgm:t>
        <a:bodyPr/>
        <a:lstStyle/>
        <a:p>
          <a:endParaRPr lang="fr-FR" sz="2800"/>
        </a:p>
      </dgm:t>
    </dgm:pt>
    <dgm:pt modelId="{1D0E195E-D63D-46B5-93E4-1B8EF3CD3404}">
      <dgm:prSet custT="1"/>
      <dgm:spPr/>
      <dgm:t>
        <a:bodyPr/>
        <a:lstStyle/>
        <a:p>
          <a:r>
            <a:rPr lang="en-US" sz="1050" dirty="0">
              <a:latin typeface="Arial" panose="020B0604020202020204" pitchFamily="34" charset="0"/>
            </a:rPr>
            <a:t>Si pas de </a:t>
          </a:r>
          <a:r>
            <a:rPr lang="en-US" sz="1050" dirty="0" err="1">
              <a:latin typeface="Arial" panose="020B0604020202020204" pitchFamily="34" charset="0"/>
            </a:rPr>
            <a:t>prêts</a:t>
          </a:r>
          <a:r>
            <a:rPr lang="en-US" sz="1050" dirty="0">
              <a:latin typeface="Arial" panose="020B0604020202020204" pitchFamily="34" charset="0"/>
            </a:rPr>
            <a:t> </a:t>
          </a:r>
          <a:r>
            <a:rPr lang="en-US" sz="1050" dirty="0" err="1">
              <a:latin typeface="Arial" panose="020B0604020202020204" pitchFamily="34" charset="0"/>
            </a:rPr>
            <a:t>en</a:t>
          </a:r>
          <a:r>
            <a:rPr lang="en-US" sz="1050" dirty="0">
              <a:latin typeface="Arial" panose="020B0604020202020204" pitchFamily="34" charset="0"/>
            </a:rPr>
            <a:t> </a:t>
          </a:r>
          <a:r>
            <a:rPr lang="en-US" sz="1050" dirty="0" err="1">
              <a:latin typeface="Arial" panose="020B0604020202020204" pitchFamily="34" charset="0"/>
            </a:rPr>
            <a:t>cours</a:t>
          </a:r>
          <a:r>
            <a:rPr lang="en-US" sz="1050" dirty="0">
              <a:latin typeface="Arial" panose="020B0604020202020204" pitchFamily="34" charset="0"/>
            </a:rPr>
            <a:t> au CSF </a:t>
          </a:r>
          <a:r>
            <a:rPr lang="en-US" sz="1050" dirty="0">
              <a:latin typeface="Arial" panose="020B0604020202020204" pitchFamily="34" charset="0"/>
              <a:sym typeface="Wingdings" panose="05000000000000000000" pitchFamily="2" charset="2"/>
            </a:rPr>
            <a:t> </a:t>
          </a:r>
          <a:r>
            <a:rPr lang="en-US" sz="1050" dirty="0" err="1">
              <a:latin typeface="Arial" panose="020B0604020202020204" pitchFamily="34" charset="0"/>
              <a:sym typeface="Wingdings" panose="05000000000000000000" pitchFamily="2" charset="2"/>
            </a:rPr>
            <a:t>laisser</a:t>
          </a:r>
          <a:r>
            <a:rPr lang="en-US" sz="1050" dirty="0">
              <a:latin typeface="Arial" panose="020B0604020202020204" pitchFamily="34" charset="0"/>
              <a:sym typeface="Wingdings" panose="05000000000000000000" pitchFamily="2" charset="2"/>
            </a:rPr>
            <a:t> le dossier </a:t>
          </a:r>
          <a:r>
            <a:rPr lang="en-US" sz="1050" dirty="0" err="1">
              <a:latin typeface="Arial" panose="020B0604020202020204" pitchFamily="34" charset="0"/>
              <a:sym typeface="Wingdings" panose="05000000000000000000" pitchFamily="2" charset="2"/>
            </a:rPr>
            <a:t>partir</a:t>
          </a:r>
          <a:r>
            <a:rPr lang="en-US" sz="1050" dirty="0">
              <a:latin typeface="Arial" panose="020B0604020202020204" pitchFamily="34" charset="0"/>
              <a:sym typeface="Wingdings" panose="05000000000000000000" pitchFamily="2" charset="2"/>
            </a:rPr>
            <a:t> </a:t>
          </a:r>
          <a:r>
            <a:rPr lang="en-US" sz="1050" dirty="0" err="1">
              <a:latin typeface="Arial" panose="020B0604020202020204" pitchFamily="34" charset="0"/>
              <a:sym typeface="Wingdings" panose="05000000000000000000" pitchFamily="2" charset="2"/>
            </a:rPr>
            <a:t>en</a:t>
          </a:r>
          <a:r>
            <a:rPr lang="en-US" sz="1050" dirty="0">
              <a:latin typeface="Arial" panose="020B0604020202020204" pitchFamily="34" charset="0"/>
              <a:sym typeface="Wingdings" panose="05000000000000000000" pitchFamily="2" charset="2"/>
            </a:rPr>
            <a:t> AR</a:t>
          </a:r>
          <a:endParaRPr lang="fr-FR" sz="1050" dirty="0"/>
        </a:p>
      </dgm:t>
    </dgm:pt>
    <dgm:pt modelId="{ADDDE5D4-FF1B-4B83-B669-FD9FF97E017A}" type="parTrans" cxnId="{F6818EF2-0ECA-4A9D-8D3F-8A0CBE6C7C70}">
      <dgm:prSet custT="1"/>
      <dgm:spPr/>
      <dgm:t>
        <a:bodyPr/>
        <a:lstStyle/>
        <a:p>
          <a:endParaRPr lang="fr-FR" sz="800"/>
        </a:p>
      </dgm:t>
    </dgm:pt>
    <dgm:pt modelId="{57810ECE-F26F-4FB4-989A-6744CE6558CB}" type="sibTrans" cxnId="{F6818EF2-0ECA-4A9D-8D3F-8A0CBE6C7C70}">
      <dgm:prSet/>
      <dgm:spPr/>
      <dgm:t>
        <a:bodyPr/>
        <a:lstStyle/>
        <a:p>
          <a:endParaRPr lang="fr-FR" sz="2800"/>
        </a:p>
      </dgm:t>
    </dgm:pt>
    <dgm:pt modelId="{97A624C9-C6CF-4011-9708-386FDF238D9D}">
      <dgm:prSet phldrT="[Texte]" custT="1"/>
      <dgm:spPr/>
      <dgm:t>
        <a:bodyPr/>
        <a:lstStyle/>
        <a:p>
          <a:r>
            <a:rPr lang="fr-FR" sz="1000" dirty="0">
              <a:latin typeface="Arial" panose="020B0604020202020204" pitchFamily="34" charset="0"/>
              <a:cs typeface="Arial" panose="020B0604020202020204" pitchFamily="34" charset="0"/>
            </a:rPr>
            <a:t>FSR recueille les capitaux restants dus des prêts en cours et les additionne</a:t>
          </a:r>
        </a:p>
      </dgm:t>
    </dgm:pt>
    <dgm:pt modelId="{D5E2552F-B1DB-450A-9236-F050AF9A6EF4}" type="parTrans" cxnId="{EFDAA6BA-7F1B-422B-B636-C2A6A656C898}">
      <dgm:prSet custT="1"/>
      <dgm:spPr/>
      <dgm:t>
        <a:bodyPr/>
        <a:lstStyle/>
        <a:p>
          <a:endParaRPr lang="fr-FR" sz="800"/>
        </a:p>
      </dgm:t>
    </dgm:pt>
    <dgm:pt modelId="{02BB4644-D2FD-4F61-A685-2C396DAF3DB5}" type="sibTrans" cxnId="{EFDAA6BA-7F1B-422B-B636-C2A6A656C898}">
      <dgm:prSet/>
      <dgm:spPr/>
      <dgm:t>
        <a:bodyPr/>
        <a:lstStyle/>
        <a:p>
          <a:endParaRPr lang="fr-FR" sz="2800"/>
        </a:p>
      </dgm:t>
    </dgm:pt>
    <dgm:pt modelId="{2C33A30F-36C7-4733-B494-5861E5849A4F}">
      <dgm:prSet phldrT="[Texte]" custT="1"/>
      <dgm:spPr/>
      <dgm:t>
        <a:bodyPr/>
        <a:lstStyle/>
        <a:p>
          <a:r>
            <a:rPr lang="fr-FR" sz="1000" dirty="0">
              <a:latin typeface="Arial" panose="020B0604020202020204" pitchFamily="34" charset="0"/>
              <a:cs typeface="Arial" panose="020B0604020202020204" pitchFamily="34" charset="0"/>
            </a:rPr>
            <a:t>Si le dossier est toujours en segment standard </a:t>
          </a:r>
          <a:r>
            <a:rPr lang="fr-FR" sz="1000" dirty="0">
              <a:latin typeface="Arial" panose="020B0604020202020204" pitchFamily="34" charset="0"/>
              <a:cs typeface="Arial" panose="020B0604020202020204" pitchFamily="34" charset="0"/>
              <a:sym typeface="Wingdings" panose="05000000000000000000" pitchFamily="2" charset="2"/>
            </a:rPr>
            <a:t> laisse le dossier en AR</a:t>
          </a:r>
          <a:endParaRPr lang="fr-FR" sz="1000" dirty="0">
            <a:latin typeface="Arial" panose="020B0604020202020204" pitchFamily="34" charset="0"/>
            <a:cs typeface="Arial" panose="020B0604020202020204" pitchFamily="34" charset="0"/>
          </a:endParaRPr>
        </a:p>
      </dgm:t>
    </dgm:pt>
    <dgm:pt modelId="{8590BAA6-A9A7-4462-BF48-4BB0E6AEF248}" type="parTrans" cxnId="{DA234E7B-81C4-40D0-8BEC-BDAE9E22F3C4}">
      <dgm:prSet/>
      <dgm:spPr/>
      <dgm:t>
        <a:bodyPr/>
        <a:lstStyle/>
        <a:p>
          <a:endParaRPr lang="fr-FR"/>
        </a:p>
      </dgm:t>
    </dgm:pt>
    <dgm:pt modelId="{B1E45C4F-3514-46B0-9680-D3F9B55DF955}" type="sibTrans" cxnId="{DA234E7B-81C4-40D0-8BEC-BDAE9E22F3C4}">
      <dgm:prSet/>
      <dgm:spPr/>
      <dgm:t>
        <a:bodyPr/>
        <a:lstStyle/>
        <a:p>
          <a:endParaRPr lang="fr-FR"/>
        </a:p>
      </dgm:t>
    </dgm:pt>
    <dgm:pt modelId="{5BF7CACA-7C86-43EB-8D7C-428FEB9EEB41}">
      <dgm:prSet phldrT="[Texte]" custT="1"/>
      <dgm:spPr/>
      <dgm:t>
        <a:bodyPr/>
        <a:lstStyle/>
        <a:p>
          <a:pPr algn="ctr"/>
          <a:r>
            <a:rPr lang="fr-FR" sz="1000" dirty="0">
              <a:latin typeface="Arial" panose="020B0604020202020204" pitchFamily="34" charset="0"/>
              <a:cs typeface="Arial" panose="020B0604020202020204" pitchFamily="34" charset="0"/>
              <a:sym typeface="Wingdings" panose="05000000000000000000" pitchFamily="2" charset="2"/>
            </a:rPr>
            <a:t>SI le dossier passe en segment Lemoine </a:t>
          </a:r>
        </a:p>
        <a:p>
          <a:pPr algn="l"/>
          <a:r>
            <a:rPr lang="fr-FR" sz="1000" dirty="0">
              <a:latin typeface="Arial" panose="020B0604020202020204" pitchFamily="34" charset="0"/>
              <a:cs typeface="Arial" panose="020B0604020202020204" pitchFamily="34" charset="0"/>
              <a:sym typeface="Wingdings" panose="05000000000000000000" pitchFamily="2" charset="2"/>
            </a:rPr>
            <a:t> force le dossier en segment Lemoine </a:t>
          </a:r>
        </a:p>
        <a:p>
          <a:pPr algn="l"/>
          <a:r>
            <a:rPr lang="fr-FR" sz="1000" dirty="0">
              <a:latin typeface="Arial" panose="020B0604020202020204" pitchFamily="34" charset="0"/>
              <a:cs typeface="Arial" panose="020B0604020202020204" pitchFamily="34" charset="0"/>
              <a:sym typeface="Wingdings" panose="05000000000000000000" pitchFamily="2" charset="2"/>
            </a:rPr>
            <a:t> Accord automatique</a:t>
          </a:r>
          <a:endParaRPr lang="fr-FR" sz="1000" dirty="0">
            <a:latin typeface="Arial" panose="020B0604020202020204" pitchFamily="34" charset="0"/>
            <a:cs typeface="Arial" panose="020B0604020202020204" pitchFamily="34" charset="0"/>
          </a:endParaRPr>
        </a:p>
      </dgm:t>
    </dgm:pt>
    <dgm:pt modelId="{665E2112-45B6-4614-B41F-9925EEE335E7}" type="parTrans" cxnId="{2DC2CD6F-B0BE-4ECB-A2A0-091BB4FC7DC0}">
      <dgm:prSet/>
      <dgm:spPr/>
      <dgm:t>
        <a:bodyPr/>
        <a:lstStyle/>
        <a:p>
          <a:endParaRPr lang="fr-FR"/>
        </a:p>
      </dgm:t>
    </dgm:pt>
    <dgm:pt modelId="{00EB94E9-C70E-4D3E-850C-961CD93BB4EE}" type="sibTrans" cxnId="{2DC2CD6F-B0BE-4ECB-A2A0-091BB4FC7DC0}">
      <dgm:prSet/>
      <dgm:spPr/>
      <dgm:t>
        <a:bodyPr/>
        <a:lstStyle/>
        <a:p>
          <a:endParaRPr lang="fr-FR"/>
        </a:p>
      </dgm:t>
    </dgm:pt>
    <dgm:pt modelId="{F6846B4C-753F-4FAE-A2C4-70358FA094FE}" type="pres">
      <dgm:prSet presAssocID="{3A037204-F531-47A8-992D-8A376B33C24E}" presName="diagram" presStyleCnt="0">
        <dgm:presLayoutVars>
          <dgm:chPref val="1"/>
          <dgm:dir/>
          <dgm:animOne val="branch"/>
          <dgm:animLvl val="lvl"/>
          <dgm:resizeHandles val="exact"/>
        </dgm:presLayoutVars>
      </dgm:prSet>
      <dgm:spPr/>
    </dgm:pt>
    <dgm:pt modelId="{75E6EEDB-9BDD-4A26-82CA-4099D0FADF39}" type="pres">
      <dgm:prSet presAssocID="{74037CD4-5088-416F-B406-7C4AFD57BB1E}" presName="root1" presStyleCnt="0"/>
      <dgm:spPr/>
    </dgm:pt>
    <dgm:pt modelId="{E6E17098-492F-4529-B3D6-B4961D9ABB18}" type="pres">
      <dgm:prSet presAssocID="{74037CD4-5088-416F-B406-7C4AFD57BB1E}" presName="LevelOneTextNode" presStyleLbl="node0" presStyleIdx="0" presStyleCnt="1">
        <dgm:presLayoutVars>
          <dgm:chPref val="3"/>
        </dgm:presLayoutVars>
      </dgm:prSet>
      <dgm:spPr/>
    </dgm:pt>
    <dgm:pt modelId="{52556E07-D1F6-45AF-93F2-EAFABD63F426}" type="pres">
      <dgm:prSet presAssocID="{74037CD4-5088-416F-B406-7C4AFD57BB1E}" presName="level2hierChild" presStyleCnt="0"/>
      <dgm:spPr/>
    </dgm:pt>
    <dgm:pt modelId="{79093BEA-73A5-41EE-878B-9DC09476BFA5}" type="pres">
      <dgm:prSet presAssocID="{316F0995-A6D1-42E2-9583-80C205C9A3A4}" presName="conn2-1" presStyleLbl="parChTrans1D2" presStyleIdx="0" presStyleCnt="1"/>
      <dgm:spPr/>
    </dgm:pt>
    <dgm:pt modelId="{350BB599-711F-479E-9B9D-7071DC1CFF3C}" type="pres">
      <dgm:prSet presAssocID="{316F0995-A6D1-42E2-9583-80C205C9A3A4}" presName="connTx" presStyleLbl="parChTrans1D2" presStyleIdx="0" presStyleCnt="1"/>
      <dgm:spPr/>
    </dgm:pt>
    <dgm:pt modelId="{39B699F5-3F7F-4B14-88A0-7CEDA0C65568}" type="pres">
      <dgm:prSet presAssocID="{8CD29B82-5266-4FF8-BD89-B6A1CD4C33FD}" presName="root2" presStyleCnt="0"/>
      <dgm:spPr/>
    </dgm:pt>
    <dgm:pt modelId="{02D8CBA9-D6AF-4AAB-AB43-5088203B295A}" type="pres">
      <dgm:prSet presAssocID="{8CD29B82-5266-4FF8-BD89-B6A1CD4C33FD}" presName="LevelTwoTextNode" presStyleLbl="node2" presStyleIdx="0" presStyleCnt="1" custScaleX="147985" custLinFactNeighborX="-29291" custLinFactNeighborY="399">
        <dgm:presLayoutVars>
          <dgm:chPref val="3"/>
        </dgm:presLayoutVars>
      </dgm:prSet>
      <dgm:spPr/>
    </dgm:pt>
    <dgm:pt modelId="{D8DD6BC7-EF54-40E0-AA81-05A869BFC1EE}" type="pres">
      <dgm:prSet presAssocID="{8CD29B82-5266-4FF8-BD89-B6A1CD4C33FD}" presName="level3hierChild" presStyleCnt="0"/>
      <dgm:spPr/>
    </dgm:pt>
    <dgm:pt modelId="{0FFA2AFB-EF65-4F3E-9611-B2564DD0D08A}" type="pres">
      <dgm:prSet presAssocID="{ADDDE5D4-FF1B-4B83-B669-FD9FF97E017A}" presName="conn2-1" presStyleLbl="parChTrans1D3" presStyleIdx="0" presStyleCnt="2"/>
      <dgm:spPr/>
    </dgm:pt>
    <dgm:pt modelId="{E33EB92C-3CD0-4BDE-B1A4-FCBBC4987022}" type="pres">
      <dgm:prSet presAssocID="{ADDDE5D4-FF1B-4B83-B669-FD9FF97E017A}" presName="connTx" presStyleLbl="parChTrans1D3" presStyleIdx="0" presStyleCnt="2"/>
      <dgm:spPr/>
    </dgm:pt>
    <dgm:pt modelId="{FAAEE47F-DCB4-4962-954E-43CD3A6644AF}" type="pres">
      <dgm:prSet presAssocID="{1D0E195E-D63D-46B5-93E4-1B8EF3CD3404}" presName="root2" presStyleCnt="0"/>
      <dgm:spPr/>
    </dgm:pt>
    <dgm:pt modelId="{70FA9082-9BD1-4D33-BF81-507E19FDA6B0}" type="pres">
      <dgm:prSet presAssocID="{1D0E195E-D63D-46B5-93E4-1B8EF3CD3404}" presName="LevelTwoTextNode" presStyleLbl="node3" presStyleIdx="0" presStyleCnt="2" custScaleX="156273" custLinFactNeighborX="-36612" custLinFactNeighborY="-1281">
        <dgm:presLayoutVars>
          <dgm:chPref val="3"/>
        </dgm:presLayoutVars>
      </dgm:prSet>
      <dgm:spPr/>
    </dgm:pt>
    <dgm:pt modelId="{D5C57051-E8F8-493E-814F-29DD9A8E44E1}" type="pres">
      <dgm:prSet presAssocID="{1D0E195E-D63D-46B5-93E4-1B8EF3CD3404}" presName="level3hierChild" presStyleCnt="0"/>
      <dgm:spPr/>
    </dgm:pt>
    <dgm:pt modelId="{6B236A35-69C8-43CA-8897-9888E39B11BB}" type="pres">
      <dgm:prSet presAssocID="{35719183-73B0-45ED-82AA-D0E716578F05}" presName="conn2-1" presStyleLbl="parChTrans1D3" presStyleIdx="1" presStyleCnt="2"/>
      <dgm:spPr/>
    </dgm:pt>
    <dgm:pt modelId="{5000DC0C-1437-4415-B3BE-543E5C6AEE72}" type="pres">
      <dgm:prSet presAssocID="{35719183-73B0-45ED-82AA-D0E716578F05}" presName="connTx" presStyleLbl="parChTrans1D3" presStyleIdx="1" presStyleCnt="2"/>
      <dgm:spPr/>
    </dgm:pt>
    <dgm:pt modelId="{0F67DDBD-3A65-43C8-819C-7C9E8D7F57A8}" type="pres">
      <dgm:prSet presAssocID="{1E7399D0-AB2B-4F76-9419-6D5445E1ED02}" presName="root2" presStyleCnt="0"/>
      <dgm:spPr/>
    </dgm:pt>
    <dgm:pt modelId="{62D3E32D-3E70-4C34-8CC4-05D098E95976}" type="pres">
      <dgm:prSet presAssocID="{1E7399D0-AB2B-4F76-9419-6D5445E1ED02}" presName="LevelTwoTextNode" presStyleLbl="node3" presStyleIdx="1" presStyleCnt="2" custScaleX="161589" custLinFactNeighborX="-36622" custLinFactNeighborY="-7101">
        <dgm:presLayoutVars>
          <dgm:chPref val="3"/>
        </dgm:presLayoutVars>
      </dgm:prSet>
      <dgm:spPr/>
    </dgm:pt>
    <dgm:pt modelId="{7B2E4A3F-8DBF-4098-B92A-7E86F684FF5E}" type="pres">
      <dgm:prSet presAssocID="{1E7399D0-AB2B-4F76-9419-6D5445E1ED02}" presName="level3hierChild" presStyleCnt="0"/>
      <dgm:spPr/>
    </dgm:pt>
    <dgm:pt modelId="{EF08E5B8-C91F-4593-888F-DDA1C8E22AEB}" type="pres">
      <dgm:prSet presAssocID="{D5E2552F-B1DB-450A-9236-F050AF9A6EF4}" presName="conn2-1" presStyleLbl="parChTrans1D4" presStyleIdx="0" presStyleCnt="3"/>
      <dgm:spPr/>
    </dgm:pt>
    <dgm:pt modelId="{897BC228-790E-42E1-B432-F75F243566AC}" type="pres">
      <dgm:prSet presAssocID="{D5E2552F-B1DB-450A-9236-F050AF9A6EF4}" presName="connTx" presStyleLbl="parChTrans1D4" presStyleIdx="0" presStyleCnt="3"/>
      <dgm:spPr/>
    </dgm:pt>
    <dgm:pt modelId="{4DD809E3-F3E9-4A84-927F-93443222FA54}" type="pres">
      <dgm:prSet presAssocID="{97A624C9-C6CF-4011-9708-386FDF238D9D}" presName="root2" presStyleCnt="0"/>
      <dgm:spPr/>
    </dgm:pt>
    <dgm:pt modelId="{07F7FE6D-FCBD-4BBB-98D8-5E48C758CA84}" type="pres">
      <dgm:prSet presAssocID="{97A624C9-C6CF-4011-9708-386FDF238D9D}" presName="LevelTwoTextNode" presStyleLbl="node4" presStyleIdx="0" presStyleCnt="3" custScaleY="121672" custLinFactNeighborX="-36055" custLinFactNeighborY="-8013">
        <dgm:presLayoutVars>
          <dgm:chPref val="3"/>
        </dgm:presLayoutVars>
      </dgm:prSet>
      <dgm:spPr/>
    </dgm:pt>
    <dgm:pt modelId="{25FD2FAF-C893-41F7-B909-71A3876EC405}" type="pres">
      <dgm:prSet presAssocID="{97A624C9-C6CF-4011-9708-386FDF238D9D}" presName="level3hierChild" presStyleCnt="0"/>
      <dgm:spPr/>
    </dgm:pt>
    <dgm:pt modelId="{434BE467-15AF-4EAC-860C-BD38ECFA243E}" type="pres">
      <dgm:prSet presAssocID="{8590BAA6-A9A7-4462-BF48-4BB0E6AEF248}" presName="conn2-1" presStyleLbl="parChTrans1D4" presStyleIdx="1" presStyleCnt="3"/>
      <dgm:spPr/>
    </dgm:pt>
    <dgm:pt modelId="{E33F9656-FF9E-4A49-899B-E66968FD11C2}" type="pres">
      <dgm:prSet presAssocID="{8590BAA6-A9A7-4462-BF48-4BB0E6AEF248}" presName="connTx" presStyleLbl="parChTrans1D4" presStyleIdx="1" presStyleCnt="3"/>
      <dgm:spPr/>
    </dgm:pt>
    <dgm:pt modelId="{F6168755-569A-48DB-BB5B-339A72FDFCE5}" type="pres">
      <dgm:prSet presAssocID="{2C33A30F-36C7-4733-B494-5861E5849A4F}" presName="root2" presStyleCnt="0"/>
      <dgm:spPr/>
    </dgm:pt>
    <dgm:pt modelId="{9EEE9135-D8A1-4BA4-A996-5C66ED2A0776}" type="pres">
      <dgm:prSet presAssocID="{2C33A30F-36C7-4733-B494-5861E5849A4F}" presName="LevelTwoTextNode" presStyleLbl="node4" presStyleIdx="1" presStyleCnt="3" custScaleX="202729" custLinFactNeighborX="-7095" custLinFactNeighborY="-1319">
        <dgm:presLayoutVars>
          <dgm:chPref val="3"/>
        </dgm:presLayoutVars>
      </dgm:prSet>
      <dgm:spPr/>
    </dgm:pt>
    <dgm:pt modelId="{7B7CD88D-59DD-4BB7-BC3B-B7812920BEE4}" type="pres">
      <dgm:prSet presAssocID="{2C33A30F-36C7-4733-B494-5861E5849A4F}" presName="level3hierChild" presStyleCnt="0"/>
      <dgm:spPr/>
    </dgm:pt>
    <dgm:pt modelId="{2CC615C0-5E2F-4695-A940-EB4A74A2409F}" type="pres">
      <dgm:prSet presAssocID="{665E2112-45B6-4614-B41F-9925EEE335E7}" presName="conn2-1" presStyleLbl="parChTrans1D4" presStyleIdx="2" presStyleCnt="3"/>
      <dgm:spPr/>
    </dgm:pt>
    <dgm:pt modelId="{9857CA9A-3E5E-42E4-A2F1-9B59575C75D3}" type="pres">
      <dgm:prSet presAssocID="{665E2112-45B6-4614-B41F-9925EEE335E7}" presName="connTx" presStyleLbl="parChTrans1D4" presStyleIdx="2" presStyleCnt="3"/>
      <dgm:spPr/>
    </dgm:pt>
    <dgm:pt modelId="{73E4DEB1-3EDD-4C6F-B3EA-463501025377}" type="pres">
      <dgm:prSet presAssocID="{5BF7CACA-7C86-43EB-8D7C-428FEB9EEB41}" presName="root2" presStyleCnt="0"/>
      <dgm:spPr/>
    </dgm:pt>
    <dgm:pt modelId="{1D6BA0DD-0530-46FD-B0D1-B6849E7F8D96}" type="pres">
      <dgm:prSet presAssocID="{5BF7CACA-7C86-43EB-8D7C-428FEB9EEB41}" presName="LevelTwoTextNode" presStyleLbl="node4" presStyleIdx="2" presStyleCnt="3" custScaleX="205446" custScaleY="101770" custLinFactNeighborX="-6385" custLinFactNeighborY="-1154">
        <dgm:presLayoutVars>
          <dgm:chPref val="3"/>
        </dgm:presLayoutVars>
      </dgm:prSet>
      <dgm:spPr/>
    </dgm:pt>
    <dgm:pt modelId="{5B4713C6-E787-4BDE-A00E-B262A8F71E8B}" type="pres">
      <dgm:prSet presAssocID="{5BF7CACA-7C86-43EB-8D7C-428FEB9EEB41}" presName="level3hierChild" presStyleCnt="0"/>
      <dgm:spPr/>
    </dgm:pt>
  </dgm:ptLst>
  <dgm:cxnLst>
    <dgm:cxn modelId="{D76BE616-D71A-499A-B7E6-3E22634B40D4}" type="presOf" srcId="{1D0E195E-D63D-46B5-93E4-1B8EF3CD3404}" destId="{70FA9082-9BD1-4D33-BF81-507E19FDA6B0}" srcOrd="0" destOrd="0" presId="urn:microsoft.com/office/officeart/2005/8/layout/hierarchy2"/>
    <dgm:cxn modelId="{3193751D-C616-4C37-93DC-BEC0875E87CF}" srcId="{8CD29B82-5266-4FF8-BD89-B6A1CD4C33FD}" destId="{1E7399D0-AB2B-4F76-9419-6D5445E1ED02}" srcOrd="1" destOrd="0" parTransId="{35719183-73B0-45ED-82AA-D0E716578F05}" sibTransId="{274AF65D-971A-4A8B-9C66-7A60ACEA351C}"/>
    <dgm:cxn modelId="{F512EC33-0B35-45C3-A05B-54CB4AA958AC}" srcId="{3A037204-F531-47A8-992D-8A376B33C24E}" destId="{74037CD4-5088-416F-B406-7C4AFD57BB1E}" srcOrd="0" destOrd="0" parTransId="{C321FA7B-C8F9-4DFA-9B3F-2363FBBAC3BE}" sibTransId="{607B806B-067E-47AE-8631-CB6038CFA7C1}"/>
    <dgm:cxn modelId="{F4C1BD36-4576-45F0-B346-F6EA55C55A71}" type="presOf" srcId="{5BF7CACA-7C86-43EB-8D7C-428FEB9EEB41}" destId="{1D6BA0DD-0530-46FD-B0D1-B6849E7F8D96}" srcOrd="0" destOrd="0" presId="urn:microsoft.com/office/officeart/2005/8/layout/hierarchy2"/>
    <dgm:cxn modelId="{7DCB1237-7D57-483C-A6EE-03C01039C068}" type="presOf" srcId="{316F0995-A6D1-42E2-9583-80C205C9A3A4}" destId="{79093BEA-73A5-41EE-878B-9DC09476BFA5}" srcOrd="0" destOrd="0" presId="urn:microsoft.com/office/officeart/2005/8/layout/hierarchy2"/>
    <dgm:cxn modelId="{C060D138-86C9-4859-ABD4-98C6F19A18CB}" type="presOf" srcId="{8CD29B82-5266-4FF8-BD89-B6A1CD4C33FD}" destId="{02D8CBA9-D6AF-4AAB-AB43-5088203B295A}" srcOrd="0" destOrd="0" presId="urn:microsoft.com/office/officeart/2005/8/layout/hierarchy2"/>
    <dgm:cxn modelId="{F9708D39-4BCF-4123-BEE3-28D0E057BCA9}" type="presOf" srcId="{ADDDE5D4-FF1B-4B83-B669-FD9FF97E017A}" destId="{E33EB92C-3CD0-4BDE-B1A4-FCBBC4987022}" srcOrd="1" destOrd="0" presId="urn:microsoft.com/office/officeart/2005/8/layout/hierarchy2"/>
    <dgm:cxn modelId="{298E0263-F256-4DB4-BE9E-77F70D0BDFE7}" type="presOf" srcId="{8590BAA6-A9A7-4462-BF48-4BB0E6AEF248}" destId="{434BE467-15AF-4EAC-860C-BD38ECFA243E}" srcOrd="0" destOrd="0" presId="urn:microsoft.com/office/officeart/2005/8/layout/hierarchy2"/>
    <dgm:cxn modelId="{D15CE946-63A6-4134-9096-4B0985DC6365}" type="presOf" srcId="{665E2112-45B6-4614-B41F-9925EEE335E7}" destId="{2CC615C0-5E2F-4695-A940-EB4A74A2409F}" srcOrd="0" destOrd="0" presId="urn:microsoft.com/office/officeart/2005/8/layout/hierarchy2"/>
    <dgm:cxn modelId="{04ED4F6B-FC3B-4887-84CB-D7266D9395F4}" type="presOf" srcId="{97A624C9-C6CF-4011-9708-386FDF238D9D}" destId="{07F7FE6D-FCBD-4BBB-98D8-5E48C758CA84}" srcOrd="0" destOrd="0" presId="urn:microsoft.com/office/officeart/2005/8/layout/hierarchy2"/>
    <dgm:cxn modelId="{2EBF884C-2910-4205-A8EB-482A221A85AD}" type="presOf" srcId="{35719183-73B0-45ED-82AA-D0E716578F05}" destId="{6B236A35-69C8-43CA-8897-9888E39B11BB}" srcOrd="0" destOrd="0" presId="urn:microsoft.com/office/officeart/2005/8/layout/hierarchy2"/>
    <dgm:cxn modelId="{2DC2CD6F-B0BE-4ECB-A2A0-091BB4FC7DC0}" srcId="{97A624C9-C6CF-4011-9708-386FDF238D9D}" destId="{5BF7CACA-7C86-43EB-8D7C-428FEB9EEB41}" srcOrd="1" destOrd="0" parTransId="{665E2112-45B6-4614-B41F-9925EEE335E7}" sibTransId="{00EB94E9-C70E-4D3E-850C-961CD93BB4EE}"/>
    <dgm:cxn modelId="{A0B29150-C16D-4AF9-9B99-1E3DEDF64ECF}" type="presOf" srcId="{665E2112-45B6-4614-B41F-9925EEE335E7}" destId="{9857CA9A-3E5E-42E4-A2F1-9B59575C75D3}" srcOrd="1" destOrd="0" presId="urn:microsoft.com/office/officeart/2005/8/layout/hierarchy2"/>
    <dgm:cxn modelId="{D823A179-4FC5-4F65-B7AE-901144062CA0}" type="presOf" srcId="{35719183-73B0-45ED-82AA-D0E716578F05}" destId="{5000DC0C-1437-4415-B3BE-543E5C6AEE72}" srcOrd="1" destOrd="0" presId="urn:microsoft.com/office/officeart/2005/8/layout/hierarchy2"/>
    <dgm:cxn modelId="{DA234E7B-81C4-40D0-8BEC-BDAE9E22F3C4}" srcId="{97A624C9-C6CF-4011-9708-386FDF238D9D}" destId="{2C33A30F-36C7-4733-B494-5861E5849A4F}" srcOrd="0" destOrd="0" parTransId="{8590BAA6-A9A7-4462-BF48-4BB0E6AEF248}" sibTransId="{B1E45C4F-3514-46B0-9680-D3F9B55DF955}"/>
    <dgm:cxn modelId="{A662E682-311D-4123-854F-FC153C87602C}" type="presOf" srcId="{316F0995-A6D1-42E2-9583-80C205C9A3A4}" destId="{350BB599-711F-479E-9B9D-7071DC1CFF3C}" srcOrd="1" destOrd="0" presId="urn:microsoft.com/office/officeart/2005/8/layout/hierarchy2"/>
    <dgm:cxn modelId="{5D17B88B-A37C-4ED0-86C8-BDC547469762}" type="presOf" srcId="{74037CD4-5088-416F-B406-7C4AFD57BB1E}" destId="{E6E17098-492F-4529-B3D6-B4961D9ABB18}" srcOrd="0" destOrd="0" presId="urn:microsoft.com/office/officeart/2005/8/layout/hierarchy2"/>
    <dgm:cxn modelId="{595BA0A6-B18B-43EE-9F20-1B056028011A}" type="presOf" srcId="{8590BAA6-A9A7-4462-BF48-4BB0E6AEF248}" destId="{E33F9656-FF9E-4A49-899B-E66968FD11C2}" srcOrd="1" destOrd="0" presId="urn:microsoft.com/office/officeart/2005/8/layout/hierarchy2"/>
    <dgm:cxn modelId="{E6577AA7-E675-48EB-8EB0-61A61F9E2A9D}" type="presOf" srcId="{3A037204-F531-47A8-992D-8A376B33C24E}" destId="{F6846B4C-753F-4FAE-A2C4-70358FA094FE}" srcOrd="0" destOrd="0" presId="urn:microsoft.com/office/officeart/2005/8/layout/hierarchy2"/>
    <dgm:cxn modelId="{CB5F15AC-7C66-41DB-A6ED-C064615CCCE9}" srcId="{74037CD4-5088-416F-B406-7C4AFD57BB1E}" destId="{8CD29B82-5266-4FF8-BD89-B6A1CD4C33FD}" srcOrd="0" destOrd="0" parTransId="{316F0995-A6D1-42E2-9583-80C205C9A3A4}" sibTransId="{D37586E3-9AF9-4E47-83E1-BEB516AE44C8}"/>
    <dgm:cxn modelId="{EFDAA6BA-7F1B-422B-B636-C2A6A656C898}" srcId="{1E7399D0-AB2B-4F76-9419-6D5445E1ED02}" destId="{97A624C9-C6CF-4011-9708-386FDF238D9D}" srcOrd="0" destOrd="0" parTransId="{D5E2552F-B1DB-450A-9236-F050AF9A6EF4}" sibTransId="{02BB4644-D2FD-4F61-A685-2C396DAF3DB5}"/>
    <dgm:cxn modelId="{2DF727C5-5D82-4031-80C4-8963148C61A5}" type="presOf" srcId="{D5E2552F-B1DB-450A-9236-F050AF9A6EF4}" destId="{EF08E5B8-C91F-4593-888F-DDA1C8E22AEB}" srcOrd="0" destOrd="0" presId="urn:microsoft.com/office/officeart/2005/8/layout/hierarchy2"/>
    <dgm:cxn modelId="{375365CC-6238-4895-BC11-13FDBCDE0190}" type="presOf" srcId="{D5E2552F-B1DB-450A-9236-F050AF9A6EF4}" destId="{897BC228-790E-42E1-B432-F75F243566AC}" srcOrd="1" destOrd="0" presId="urn:microsoft.com/office/officeart/2005/8/layout/hierarchy2"/>
    <dgm:cxn modelId="{D752ACD1-FF05-4A01-B6E5-61A15F5171F1}" type="presOf" srcId="{1E7399D0-AB2B-4F76-9419-6D5445E1ED02}" destId="{62D3E32D-3E70-4C34-8CC4-05D098E95976}" srcOrd="0" destOrd="0" presId="urn:microsoft.com/office/officeart/2005/8/layout/hierarchy2"/>
    <dgm:cxn modelId="{F6818EF2-0ECA-4A9D-8D3F-8A0CBE6C7C70}" srcId="{8CD29B82-5266-4FF8-BD89-B6A1CD4C33FD}" destId="{1D0E195E-D63D-46B5-93E4-1B8EF3CD3404}" srcOrd="0" destOrd="0" parTransId="{ADDDE5D4-FF1B-4B83-B669-FD9FF97E017A}" sibTransId="{57810ECE-F26F-4FB4-989A-6744CE6558CB}"/>
    <dgm:cxn modelId="{8836F7F6-CA2A-4F43-AB22-12B4966E109F}" type="presOf" srcId="{2C33A30F-36C7-4733-B494-5861E5849A4F}" destId="{9EEE9135-D8A1-4BA4-A996-5C66ED2A0776}" srcOrd="0" destOrd="0" presId="urn:microsoft.com/office/officeart/2005/8/layout/hierarchy2"/>
    <dgm:cxn modelId="{FCB580FF-5E52-451E-94A2-63B31F87CE47}" type="presOf" srcId="{ADDDE5D4-FF1B-4B83-B669-FD9FF97E017A}" destId="{0FFA2AFB-EF65-4F3E-9611-B2564DD0D08A}" srcOrd="0" destOrd="0" presId="urn:microsoft.com/office/officeart/2005/8/layout/hierarchy2"/>
    <dgm:cxn modelId="{23D7048A-D489-493C-A441-CE25035299EB}" type="presParOf" srcId="{F6846B4C-753F-4FAE-A2C4-70358FA094FE}" destId="{75E6EEDB-9BDD-4A26-82CA-4099D0FADF39}" srcOrd="0" destOrd="0" presId="urn:microsoft.com/office/officeart/2005/8/layout/hierarchy2"/>
    <dgm:cxn modelId="{4AB6E3A1-99F0-446D-9B52-A84AB47A375C}" type="presParOf" srcId="{75E6EEDB-9BDD-4A26-82CA-4099D0FADF39}" destId="{E6E17098-492F-4529-B3D6-B4961D9ABB18}" srcOrd="0" destOrd="0" presId="urn:microsoft.com/office/officeart/2005/8/layout/hierarchy2"/>
    <dgm:cxn modelId="{752E1524-F331-48AB-A044-BF43DE0E97E5}" type="presParOf" srcId="{75E6EEDB-9BDD-4A26-82CA-4099D0FADF39}" destId="{52556E07-D1F6-45AF-93F2-EAFABD63F426}" srcOrd="1" destOrd="0" presId="urn:microsoft.com/office/officeart/2005/8/layout/hierarchy2"/>
    <dgm:cxn modelId="{1EE39635-A65A-4E0C-9943-420576E2EF61}" type="presParOf" srcId="{52556E07-D1F6-45AF-93F2-EAFABD63F426}" destId="{79093BEA-73A5-41EE-878B-9DC09476BFA5}" srcOrd="0" destOrd="0" presId="urn:microsoft.com/office/officeart/2005/8/layout/hierarchy2"/>
    <dgm:cxn modelId="{8DBAC7D0-CB59-4538-B50A-B7E60F2603A7}" type="presParOf" srcId="{79093BEA-73A5-41EE-878B-9DC09476BFA5}" destId="{350BB599-711F-479E-9B9D-7071DC1CFF3C}" srcOrd="0" destOrd="0" presId="urn:microsoft.com/office/officeart/2005/8/layout/hierarchy2"/>
    <dgm:cxn modelId="{595A3C39-2633-4361-87E3-342644066DA8}" type="presParOf" srcId="{52556E07-D1F6-45AF-93F2-EAFABD63F426}" destId="{39B699F5-3F7F-4B14-88A0-7CEDA0C65568}" srcOrd="1" destOrd="0" presId="urn:microsoft.com/office/officeart/2005/8/layout/hierarchy2"/>
    <dgm:cxn modelId="{0E46E330-8FC5-45A8-ABD2-38AF874613B3}" type="presParOf" srcId="{39B699F5-3F7F-4B14-88A0-7CEDA0C65568}" destId="{02D8CBA9-D6AF-4AAB-AB43-5088203B295A}" srcOrd="0" destOrd="0" presId="urn:microsoft.com/office/officeart/2005/8/layout/hierarchy2"/>
    <dgm:cxn modelId="{CC04A7B7-476D-40F5-A258-164EE16851BF}" type="presParOf" srcId="{39B699F5-3F7F-4B14-88A0-7CEDA0C65568}" destId="{D8DD6BC7-EF54-40E0-AA81-05A869BFC1EE}" srcOrd="1" destOrd="0" presId="urn:microsoft.com/office/officeart/2005/8/layout/hierarchy2"/>
    <dgm:cxn modelId="{8C0A25D1-A569-4DA1-881B-134989CA296C}" type="presParOf" srcId="{D8DD6BC7-EF54-40E0-AA81-05A869BFC1EE}" destId="{0FFA2AFB-EF65-4F3E-9611-B2564DD0D08A}" srcOrd="0" destOrd="0" presId="urn:microsoft.com/office/officeart/2005/8/layout/hierarchy2"/>
    <dgm:cxn modelId="{472607B9-9BC1-497D-812F-28728886A665}" type="presParOf" srcId="{0FFA2AFB-EF65-4F3E-9611-B2564DD0D08A}" destId="{E33EB92C-3CD0-4BDE-B1A4-FCBBC4987022}" srcOrd="0" destOrd="0" presId="urn:microsoft.com/office/officeart/2005/8/layout/hierarchy2"/>
    <dgm:cxn modelId="{5DFCDF69-904D-4DD5-90A8-8C782C5253E3}" type="presParOf" srcId="{D8DD6BC7-EF54-40E0-AA81-05A869BFC1EE}" destId="{FAAEE47F-DCB4-4962-954E-43CD3A6644AF}" srcOrd="1" destOrd="0" presId="urn:microsoft.com/office/officeart/2005/8/layout/hierarchy2"/>
    <dgm:cxn modelId="{DB7348DE-A45E-4641-8E9D-82FD36B63F9A}" type="presParOf" srcId="{FAAEE47F-DCB4-4962-954E-43CD3A6644AF}" destId="{70FA9082-9BD1-4D33-BF81-507E19FDA6B0}" srcOrd="0" destOrd="0" presId="urn:microsoft.com/office/officeart/2005/8/layout/hierarchy2"/>
    <dgm:cxn modelId="{76F41260-487A-43E8-AE57-6E261A9CB68B}" type="presParOf" srcId="{FAAEE47F-DCB4-4962-954E-43CD3A6644AF}" destId="{D5C57051-E8F8-493E-814F-29DD9A8E44E1}" srcOrd="1" destOrd="0" presId="urn:microsoft.com/office/officeart/2005/8/layout/hierarchy2"/>
    <dgm:cxn modelId="{176A561D-1CB3-4B41-ABE2-59083943E479}" type="presParOf" srcId="{D8DD6BC7-EF54-40E0-AA81-05A869BFC1EE}" destId="{6B236A35-69C8-43CA-8897-9888E39B11BB}" srcOrd="2" destOrd="0" presId="urn:microsoft.com/office/officeart/2005/8/layout/hierarchy2"/>
    <dgm:cxn modelId="{7AB5FAB2-4B23-4748-A596-BB58AF435ACD}" type="presParOf" srcId="{6B236A35-69C8-43CA-8897-9888E39B11BB}" destId="{5000DC0C-1437-4415-B3BE-543E5C6AEE72}" srcOrd="0" destOrd="0" presId="urn:microsoft.com/office/officeart/2005/8/layout/hierarchy2"/>
    <dgm:cxn modelId="{D546B92D-08E3-4727-9C9E-8C94F2DFE63D}" type="presParOf" srcId="{D8DD6BC7-EF54-40E0-AA81-05A869BFC1EE}" destId="{0F67DDBD-3A65-43C8-819C-7C9E8D7F57A8}" srcOrd="3" destOrd="0" presId="urn:microsoft.com/office/officeart/2005/8/layout/hierarchy2"/>
    <dgm:cxn modelId="{B5D85AF9-2441-4911-9C69-5ABC5E9214CC}" type="presParOf" srcId="{0F67DDBD-3A65-43C8-819C-7C9E8D7F57A8}" destId="{62D3E32D-3E70-4C34-8CC4-05D098E95976}" srcOrd="0" destOrd="0" presId="urn:microsoft.com/office/officeart/2005/8/layout/hierarchy2"/>
    <dgm:cxn modelId="{EC711296-9A8B-4E9E-BA5F-3FEBEB48A43E}" type="presParOf" srcId="{0F67DDBD-3A65-43C8-819C-7C9E8D7F57A8}" destId="{7B2E4A3F-8DBF-4098-B92A-7E86F684FF5E}" srcOrd="1" destOrd="0" presId="urn:microsoft.com/office/officeart/2005/8/layout/hierarchy2"/>
    <dgm:cxn modelId="{762DBDA4-487A-4A8E-82B4-1D465B864683}" type="presParOf" srcId="{7B2E4A3F-8DBF-4098-B92A-7E86F684FF5E}" destId="{EF08E5B8-C91F-4593-888F-DDA1C8E22AEB}" srcOrd="0" destOrd="0" presId="urn:microsoft.com/office/officeart/2005/8/layout/hierarchy2"/>
    <dgm:cxn modelId="{943EB815-027F-47A0-B0D6-165A7FA2521C}" type="presParOf" srcId="{EF08E5B8-C91F-4593-888F-DDA1C8E22AEB}" destId="{897BC228-790E-42E1-B432-F75F243566AC}" srcOrd="0" destOrd="0" presId="urn:microsoft.com/office/officeart/2005/8/layout/hierarchy2"/>
    <dgm:cxn modelId="{AA54899D-B8B2-433E-9742-E1DF9D54C1B8}" type="presParOf" srcId="{7B2E4A3F-8DBF-4098-B92A-7E86F684FF5E}" destId="{4DD809E3-F3E9-4A84-927F-93443222FA54}" srcOrd="1" destOrd="0" presId="urn:microsoft.com/office/officeart/2005/8/layout/hierarchy2"/>
    <dgm:cxn modelId="{E3CB7463-E258-43E6-AB91-3B045486743B}" type="presParOf" srcId="{4DD809E3-F3E9-4A84-927F-93443222FA54}" destId="{07F7FE6D-FCBD-4BBB-98D8-5E48C758CA84}" srcOrd="0" destOrd="0" presId="urn:microsoft.com/office/officeart/2005/8/layout/hierarchy2"/>
    <dgm:cxn modelId="{E84EA5F4-0E2D-4CB3-AE7B-CF67BF7288D2}" type="presParOf" srcId="{4DD809E3-F3E9-4A84-927F-93443222FA54}" destId="{25FD2FAF-C893-41F7-B909-71A3876EC405}" srcOrd="1" destOrd="0" presId="urn:microsoft.com/office/officeart/2005/8/layout/hierarchy2"/>
    <dgm:cxn modelId="{65271EA4-C52A-4401-9FFA-4360863CD534}" type="presParOf" srcId="{25FD2FAF-C893-41F7-B909-71A3876EC405}" destId="{434BE467-15AF-4EAC-860C-BD38ECFA243E}" srcOrd="0" destOrd="0" presId="urn:microsoft.com/office/officeart/2005/8/layout/hierarchy2"/>
    <dgm:cxn modelId="{D7CEBEFC-2786-4D01-8025-B514B774C767}" type="presParOf" srcId="{434BE467-15AF-4EAC-860C-BD38ECFA243E}" destId="{E33F9656-FF9E-4A49-899B-E66968FD11C2}" srcOrd="0" destOrd="0" presId="urn:microsoft.com/office/officeart/2005/8/layout/hierarchy2"/>
    <dgm:cxn modelId="{566B03E3-33CD-463A-9CE8-14A6F04FB929}" type="presParOf" srcId="{25FD2FAF-C893-41F7-B909-71A3876EC405}" destId="{F6168755-569A-48DB-BB5B-339A72FDFCE5}" srcOrd="1" destOrd="0" presId="urn:microsoft.com/office/officeart/2005/8/layout/hierarchy2"/>
    <dgm:cxn modelId="{C6C0ECEC-438F-4461-B964-2C4C12C79EF9}" type="presParOf" srcId="{F6168755-569A-48DB-BB5B-339A72FDFCE5}" destId="{9EEE9135-D8A1-4BA4-A996-5C66ED2A0776}" srcOrd="0" destOrd="0" presId="urn:microsoft.com/office/officeart/2005/8/layout/hierarchy2"/>
    <dgm:cxn modelId="{E99ED8CD-86D1-4EAC-9507-8F75474B3B8A}" type="presParOf" srcId="{F6168755-569A-48DB-BB5B-339A72FDFCE5}" destId="{7B7CD88D-59DD-4BB7-BC3B-B7812920BEE4}" srcOrd="1" destOrd="0" presId="urn:microsoft.com/office/officeart/2005/8/layout/hierarchy2"/>
    <dgm:cxn modelId="{48588584-8000-4BCE-9271-A9B510FF2B88}" type="presParOf" srcId="{25FD2FAF-C893-41F7-B909-71A3876EC405}" destId="{2CC615C0-5E2F-4695-A940-EB4A74A2409F}" srcOrd="2" destOrd="0" presId="urn:microsoft.com/office/officeart/2005/8/layout/hierarchy2"/>
    <dgm:cxn modelId="{788487B0-D535-405B-B69F-094BB90B1F2B}" type="presParOf" srcId="{2CC615C0-5E2F-4695-A940-EB4A74A2409F}" destId="{9857CA9A-3E5E-42E4-A2F1-9B59575C75D3}" srcOrd="0" destOrd="0" presId="urn:microsoft.com/office/officeart/2005/8/layout/hierarchy2"/>
    <dgm:cxn modelId="{C67C1B11-1688-4DEB-A112-0923F212356C}" type="presParOf" srcId="{25FD2FAF-C893-41F7-B909-71A3876EC405}" destId="{73E4DEB1-3EDD-4C6F-B3EA-463501025377}" srcOrd="3" destOrd="0" presId="urn:microsoft.com/office/officeart/2005/8/layout/hierarchy2"/>
    <dgm:cxn modelId="{764D21E4-4D55-4254-AB92-DE26EE656C4B}" type="presParOf" srcId="{73E4DEB1-3EDD-4C6F-B3EA-463501025377}" destId="{1D6BA0DD-0530-46FD-B0D1-B6849E7F8D96}" srcOrd="0" destOrd="0" presId="urn:microsoft.com/office/officeart/2005/8/layout/hierarchy2"/>
    <dgm:cxn modelId="{7FE18E06-55D2-41B8-B66E-2D62646628C2}" type="presParOf" srcId="{73E4DEB1-3EDD-4C6F-B3EA-463501025377}" destId="{5B4713C6-E787-4BDE-A00E-B262A8F71E8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17098-492F-4529-B3D6-B4961D9ABB18}">
      <dsp:nvSpPr>
        <dsp:cNvPr id="0" name=""/>
        <dsp:cNvSpPr/>
      </dsp:nvSpPr>
      <dsp:spPr>
        <a:xfrm>
          <a:off x="4914" y="729045"/>
          <a:ext cx="1329534" cy="664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rPr>
            <a:t>Le dossier </a:t>
          </a:r>
          <a:r>
            <a:rPr lang="en-US" sz="1000" kern="1200" dirty="0" err="1">
              <a:latin typeface="Arial" panose="020B0604020202020204" pitchFamily="34" charset="0"/>
            </a:rPr>
            <a:t>est</a:t>
          </a:r>
          <a:r>
            <a:rPr lang="en-US" sz="1000" kern="1200" dirty="0">
              <a:latin typeface="Arial" panose="020B0604020202020204" pitchFamily="34" charset="0"/>
            </a:rPr>
            <a:t> </a:t>
          </a:r>
          <a:r>
            <a:rPr lang="en-US" sz="1000" kern="1200" dirty="0" err="1">
              <a:latin typeface="Arial" panose="020B0604020202020204" pitchFamily="34" charset="0"/>
            </a:rPr>
            <a:t>en</a:t>
          </a:r>
          <a:r>
            <a:rPr lang="en-US" sz="1000" kern="1200" dirty="0">
              <a:latin typeface="Arial" panose="020B0604020202020204" pitchFamily="34" charset="0"/>
            </a:rPr>
            <a:t> segment standard </a:t>
          </a:r>
          <a:br>
            <a:rPr lang="en-US" sz="1050" kern="1200" dirty="0">
              <a:latin typeface="Arial" panose="020B0604020202020204" pitchFamily="34" charset="0"/>
            </a:rPr>
          </a:br>
          <a:r>
            <a:rPr lang="en-US" sz="1000" kern="1200" dirty="0">
              <a:latin typeface="Arial" panose="020B0604020202020204" pitchFamily="34" charset="0"/>
            </a:rPr>
            <a:t>(</a:t>
          </a:r>
          <a:r>
            <a:rPr lang="en-US" sz="1000" u="none" kern="1200" dirty="0">
              <a:latin typeface="Arial" panose="020B0604020202020204" pitchFamily="34" charset="0"/>
            </a:rPr>
            <a:t>un QS </a:t>
          </a:r>
          <a:r>
            <a:rPr lang="en-US" sz="1000" kern="1200" dirty="0" err="1">
              <a:latin typeface="Arial" panose="020B0604020202020204" pitchFamily="34" charset="0"/>
            </a:rPr>
            <a:t>est</a:t>
          </a:r>
          <a:r>
            <a:rPr lang="en-US" sz="1000" kern="1200" dirty="0">
              <a:latin typeface="Arial" panose="020B0604020202020204" pitchFamily="34" charset="0"/>
            </a:rPr>
            <a:t> </a:t>
          </a:r>
          <a:r>
            <a:rPr lang="en-US" sz="1000" kern="1200" dirty="0" err="1">
              <a:latin typeface="Arial" panose="020B0604020202020204" pitchFamily="34" charset="0"/>
            </a:rPr>
            <a:t>demandé</a:t>
          </a:r>
          <a:r>
            <a:rPr lang="en-US" sz="1000" kern="1200" dirty="0">
              <a:latin typeface="Arial" panose="020B0604020202020204" pitchFamily="34" charset="0"/>
            </a:rPr>
            <a:t>)</a:t>
          </a:r>
          <a:endParaRPr lang="fr-FR" sz="1000" kern="1200" dirty="0"/>
        </a:p>
      </dsp:txBody>
      <dsp:txXfrm>
        <a:off x="24384" y="748515"/>
        <a:ext cx="1290594" cy="625827"/>
      </dsp:txXfrm>
    </dsp:sp>
    <dsp:sp modelId="{79093BEA-73A5-41EE-878B-9DC09476BFA5}">
      <dsp:nvSpPr>
        <dsp:cNvPr id="0" name=""/>
        <dsp:cNvSpPr/>
      </dsp:nvSpPr>
      <dsp:spPr>
        <a:xfrm rot="64035">
          <a:off x="1334435" y="1038872"/>
          <a:ext cx="142404" cy="47765"/>
        </a:xfrm>
        <a:custGeom>
          <a:avLst/>
          <a:gdLst/>
          <a:ahLst/>
          <a:cxnLst/>
          <a:rect l="0" t="0" r="0" b="0"/>
          <a:pathLst>
            <a:path>
              <a:moveTo>
                <a:pt x="0" y="23882"/>
              </a:moveTo>
              <a:lnTo>
                <a:pt x="142404" y="23882"/>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1402078" y="1059195"/>
        <a:ext cx="7120" cy="7120"/>
      </dsp:txXfrm>
    </dsp:sp>
    <dsp:sp modelId="{02D8CBA9-D6AF-4AAB-AB43-5088203B295A}">
      <dsp:nvSpPr>
        <dsp:cNvPr id="0" name=""/>
        <dsp:cNvSpPr/>
      </dsp:nvSpPr>
      <dsp:spPr>
        <a:xfrm>
          <a:off x="1476828" y="731697"/>
          <a:ext cx="1652318" cy="66476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Arial" panose="020B0604020202020204" pitchFamily="34" charset="0"/>
            </a:rPr>
            <a:t>Vérifier</a:t>
          </a:r>
          <a:r>
            <a:rPr lang="en-US" sz="1000" kern="1200" dirty="0">
              <a:latin typeface="Arial" panose="020B0604020202020204" pitchFamily="34" charset="0"/>
            </a:rPr>
            <a:t> dans SURF/GRC </a:t>
          </a:r>
          <a:r>
            <a:rPr lang="en-US" sz="1000" kern="1200" dirty="0" err="1">
              <a:latin typeface="Arial" panose="020B0604020202020204" pitchFamily="34" charset="0"/>
            </a:rPr>
            <a:t>s’il</a:t>
          </a:r>
          <a:r>
            <a:rPr lang="en-US" sz="1000" kern="1200" dirty="0">
              <a:latin typeface="Arial" panose="020B0604020202020204" pitchFamily="34" charset="0"/>
            </a:rPr>
            <a:t> y a des </a:t>
          </a:r>
          <a:r>
            <a:rPr lang="en-US" sz="1000" kern="1200" dirty="0" err="1">
              <a:latin typeface="Arial" panose="020B0604020202020204" pitchFamily="34" charset="0"/>
            </a:rPr>
            <a:t>prêts</a:t>
          </a:r>
          <a:r>
            <a:rPr lang="en-US" sz="1000" kern="1200" dirty="0">
              <a:latin typeface="Arial" panose="020B0604020202020204" pitchFamily="34" charset="0"/>
            </a:rPr>
            <a:t> </a:t>
          </a:r>
          <a:r>
            <a:rPr lang="en-US" sz="1000" kern="1200" dirty="0" err="1">
              <a:latin typeface="Arial" panose="020B0604020202020204" pitchFamily="34" charset="0"/>
            </a:rPr>
            <a:t>en</a:t>
          </a:r>
          <a:r>
            <a:rPr lang="en-US" sz="1000" kern="1200" dirty="0">
              <a:latin typeface="Arial" panose="020B0604020202020204" pitchFamily="34" charset="0"/>
            </a:rPr>
            <a:t> </a:t>
          </a:r>
          <a:r>
            <a:rPr lang="en-US" sz="1000" kern="1200" dirty="0" err="1">
              <a:latin typeface="Arial" panose="020B0604020202020204" pitchFamily="34" charset="0"/>
            </a:rPr>
            <a:t>cours</a:t>
          </a:r>
          <a:r>
            <a:rPr lang="en-US" sz="1000" kern="1200" dirty="0">
              <a:latin typeface="Arial" panose="020B0604020202020204" pitchFamily="34" charset="0"/>
            </a:rPr>
            <a:t> </a:t>
          </a:r>
        </a:p>
        <a:p>
          <a:pPr marL="0" lvl="0" indent="0" algn="ctr" defTabSz="444500">
            <a:lnSpc>
              <a:spcPct val="90000"/>
            </a:lnSpc>
            <a:spcBef>
              <a:spcPct val="0"/>
            </a:spcBef>
            <a:spcAft>
              <a:spcPct val="35000"/>
            </a:spcAft>
            <a:buNone/>
          </a:pPr>
          <a:r>
            <a:rPr lang="en-US" sz="1000" kern="1200" dirty="0">
              <a:latin typeface="Arial" panose="020B0604020202020204" pitchFamily="34" charset="0"/>
            </a:rPr>
            <a:t>(PPXX, PP CACF, PI, RAC)</a:t>
          </a:r>
          <a:endParaRPr lang="fr-FR" sz="1000" kern="1200" dirty="0"/>
        </a:p>
      </dsp:txBody>
      <dsp:txXfrm>
        <a:off x="1496298" y="751167"/>
        <a:ext cx="1613378" cy="625827"/>
      </dsp:txXfrm>
    </dsp:sp>
    <dsp:sp modelId="{0FFA2AFB-EF65-4F3E-9611-B2564DD0D08A}">
      <dsp:nvSpPr>
        <dsp:cNvPr id="0" name=""/>
        <dsp:cNvSpPr/>
      </dsp:nvSpPr>
      <dsp:spPr>
        <a:xfrm rot="19070398">
          <a:off x="3053323" y="843493"/>
          <a:ext cx="586124" cy="47765"/>
        </a:xfrm>
        <a:custGeom>
          <a:avLst/>
          <a:gdLst/>
          <a:ahLst/>
          <a:cxnLst/>
          <a:rect l="0" t="0" r="0" b="0"/>
          <a:pathLst>
            <a:path>
              <a:moveTo>
                <a:pt x="0" y="23882"/>
              </a:moveTo>
              <a:lnTo>
                <a:pt x="586124" y="2388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331732" y="852723"/>
        <a:ext cx="29306" cy="29306"/>
      </dsp:txXfrm>
    </dsp:sp>
    <dsp:sp modelId="{70FA9082-9BD1-4D33-BF81-507E19FDA6B0}">
      <dsp:nvSpPr>
        <dsp:cNvPr id="0" name=""/>
        <dsp:cNvSpPr/>
      </dsp:nvSpPr>
      <dsp:spPr>
        <a:xfrm>
          <a:off x="3563625" y="338288"/>
          <a:ext cx="2077702" cy="6647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panose="020B0604020202020204" pitchFamily="34" charset="0"/>
            </a:rPr>
            <a:t>Si pas de </a:t>
          </a:r>
          <a:r>
            <a:rPr lang="en-US" sz="1050" kern="1200" dirty="0" err="1">
              <a:latin typeface="Arial" panose="020B0604020202020204" pitchFamily="34" charset="0"/>
            </a:rPr>
            <a:t>prêts</a:t>
          </a:r>
          <a:r>
            <a:rPr lang="en-US" sz="1050" kern="1200" dirty="0">
              <a:latin typeface="Arial" panose="020B0604020202020204" pitchFamily="34" charset="0"/>
            </a:rPr>
            <a:t> </a:t>
          </a:r>
          <a:r>
            <a:rPr lang="en-US" sz="1050" kern="1200" dirty="0" err="1">
              <a:latin typeface="Arial" panose="020B0604020202020204" pitchFamily="34" charset="0"/>
            </a:rPr>
            <a:t>en</a:t>
          </a:r>
          <a:r>
            <a:rPr lang="en-US" sz="1050" kern="1200" dirty="0">
              <a:latin typeface="Arial" panose="020B0604020202020204" pitchFamily="34" charset="0"/>
            </a:rPr>
            <a:t> </a:t>
          </a:r>
          <a:r>
            <a:rPr lang="en-US" sz="1050" kern="1200" dirty="0" err="1">
              <a:latin typeface="Arial" panose="020B0604020202020204" pitchFamily="34" charset="0"/>
            </a:rPr>
            <a:t>cours</a:t>
          </a:r>
          <a:r>
            <a:rPr lang="en-US" sz="1050" kern="1200" dirty="0">
              <a:latin typeface="Arial" panose="020B0604020202020204" pitchFamily="34" charset="0"/>
            </a:rPr>
            <a:t> au CSF </a:t>
          </a:r>
          <a:r>
            <a:rPr lang="en-US" sz="1050" kern="1200" dirty="0">
              <a:latin typeface="Arial" panose="020B0604020202020204" pitchFamily="34" charset="0"/>
              <a:sym typeface="Wingdings" panose="05000000000000000000" pitchFamily="2" charset="2"/>
            </a:rPr>
            <a:t> </a:t>
          </a:r>
          <a:r>
            <a:rPr lang="en-US" sz="1050" kern="1200" dirty="0" err="1">
              <a:latin typeface="Arial" panose="020B0604020202020204" pitchFamily="34" charset="0"/>
              <a:sym typeface="Wingdings" panose="05000000000000000000" pitchFamily="2" charset="2"/>
            </a:rPr>
            <a:t>laisser</a:t>
          </a:r>
          <a:r>
            <a:rPr lang="en-US" sz="1050" kern="1200" dirty="0">
              <a:latin typeface="Arial" panose="020B0604020202020204" pitchFamily="34" charset="0"/>
              <a:sym typeface="Wingdings" panose="05000000000000000000" pitchFamily="2" charset="2"/>
            </a:rPr>
            <a:t> le dossier </a:t>
          </a:r>
          <a:r>
            <a:rPr lang="en-US" sz="1050" kern="1200" dirty="0" err="1">
              <a:latin typeface="Arial" panose="020B0604020202020204" pitchFamily="34" charset="0"/>
              <a:sym typeface="Wingdings" panose="05000000000000000000" pitchFamily="2" charset="2"/>
            </a:rPr>
            <a:t>partir</a:t>
          </a:r>
          <a:r>
            <a:rPr lang="en-US" sz="1050" kern="1200" dirty="0">
              <a:latin typeface="Arial" panose="020B0604020202020204" pitchFamily="34" charset="0"/>
              <a:sym typeface="Wingdings" panose="05000000000000000000" pitchFamily="2" charset="2"/>
            </a:rPr>
            <a:t> </a:t>
          </a:r>
          <a:r>
            <a:rPr lang="en-US" sz="1050" kern="1200" dirty="0" err="1">
              <a:latin typeface="Arial" panose="020B0604020202020204" pitchFamily="34" charset="0"/>
              <a:sym typeface="Wingdings" panose="05000000000000000000" pitchFamily="2" charset="2"/>
            </a:rPr>
            <a:t>en</a:t>
          </a:r>
          <a:r>
            <a:rPr lang="en-US" sz="1050" kern="1200" dirty="0">
              <a:latin typeface="Arial" panose="020B0604020202020204" pitchFamily="34" charset="0"/>
              <a:sym typeface="Wingdings" panose="05000000000000000000" pitchFamily="2" charset="2"/>
            </a:rPr>
            <a:t> AR</a:t>
          </a:r>
          <a:endParaRPr lang="fr-FR" sz="1050" kern="1200" dirty="0"/>
        </a:p>
      </dsp:txBody>
      <dsp:txXfrm>
        <a:off x="3583095" y="357758"/>
        <a:ext cx="2038762" cy="625827"/>
      </dsp:txXfrm>
    </dsp:sp>
    <dsp:sp modelId="{6B236A35-69C8-43CA-8897-9888E39B11BB}">
      <dsp:nvSpPr>
        <dsp:cNvPr id="0" name=""/>
        <dsp:cNvSpPr/>
      </dsp:nvSpPr>
      <dsp:spPr>
        <a:xfrm rot="2245505">
          <a:off x="3072853" y="1206390"/>
          <a:ext cx="546932" cy="47765"/>
        </a:xfrm>
        <a:custGeom>
          <a:avLst/>
          <a:gdLst/>
          <a:ahLst/>
          <a:cxnLst/>
          <a:rect l="0" t="0" r="0" b="0"/>
          <a:pathLst>
            <a:path>
              <a:moveTo>
                <a:pt x="0" y="23882"/>
              </a:moveTo>
              <a:lnTo>
                <a:pt x="546932" y="23882"/>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332646" y="1216599"/>
        <a:ext cx="27346" cy="27346"/>
      </dsp:txXfrm>
    </dsp:sp>
    <dsp:sp modelId="{62D3E32D-3E70-4C34-8CC4-05D098E95976}">
      <dsp:nvSpPr>
        <dsp:cNvPr id="0" name=""/>
        <dsp:cNvSpPr/>
      </dsp:nvSpPr>
      <dsp:spPr>
        <a:xfrm>
          <a:off x="3563492" y="1064081"/>
          <a:ext cx="2148381" cy="6647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kern="1200" dirty="0">
              <a:latin typeface="Arial" panose="020B0604020202020204" pitchFamily="34" charset="0"/>
              <a:cs typeface="Arial" panose="020B0604020202020204" pitchFamily="34" charset="0"/>
            </a:rPr>
            <a:t>Si présence d’autres prêts en cours, envoyez un mail à </a:t>
          </a:r>
          <a:r>
            <a:rPr lang="en-US" sz="1050" b="1" kern="1200" dirty="0">
              <a:latin typeface="Arial" panose="020B0604020202020204" pitchFamily="34" charset="0"/>
              <a:cs typeface="Arial" panose="020B0604020202020204" pitchFamily="34" charset="0"/>
            </a:rPr>
            <a:t>: </a:t>
          </a:r>
          <a:r>
            <a:rPr lang="en-US" sz="1100" b="1" kern="1200" dirty="0">
              <a:solidFill>
                <a:srgbClr val="FF0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helpdesk-fsr@csf.fr</a:t>
          </a:r>
          <a:r>
            <a:rPr lang="en-US" sz="1100" b="1" kern="1200" dirty="0">
              <a:solidFill>
                <a:srgbClr val="FF0000"/>
              </a:solidFill>
              <a:latin typeface="Arial" panose="020B0604020202020204" pitchFamily="34" charset="0"/>
              <a:cs typeface="Arial" panose="020B0604020202020204" pitchFamily="34" charset="0"/>
            </a:rPr>
            <a:t> </a:t>
          </a:r>
          <a:endParaRPr lang="fr-FR" sz="1050" kern="1200" dirty="0">
            <a:solidFill>
              <a:srgbClr val="FF0000"/>
            </a:solidFill>
            <a:latin typeface="Arial" panose="020B0604020202020204" pitchFamily="34" charset="0"/>
            <a:cs typeface="Arial" panose="020B0604020202020204" pitchFamily="34" charset="0"/>
          </a:endParaRPr>
        </a:p>
      </dsp:txBody>
      <dsp:txXfrm>
        <a:off x="3582962" y="1083551"/>
        <a:ext cx="2109441" cy="625827"/>
      </dsp:txXfrm>
    </dsp:sp>
    <dsp:sp modelId="{EF08E5B8-C91F-4593-888F-DDA1C8E22AEB}">
      <dsp:nvSpPr>
        <dsp:cNvPr id="0" name=""/>
        <dsp:cNvSpPr/>
      </dsp:nvSpPr>
      <dsp:spPr>
        <a:xfrm rot="21561359">
          <a:off x="5711856" y="1369550"/>
          <a:ext cx="539386" cy="47765"/>
        </a:xfrm>
        <a:custGeom>
          <a:avLst/>
          <a:gdLst/>
          <a:ahLst/>
          <a:cxnLst/>
          <a:rect l="0" t="0" r="0" b="0"/>
          <a:pathLst>
            <a:path>
              <a:moveTo>
                <a:pt x="0" y="23882"/>
              </a:moveTo>
              <a:lnTo>
                <a:pt x="539386" y="2388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5968064" y="1379948"/>
        <a:ext cx="26969" cy="26969"/>
      </dsp:txXfrm>
    </dsp:sp>
    <dsp:sp modelId="{07F7FE6D-FCBD-4BBB-98D8-5E48C758CA84}">
      <dsp:nvSpPr>
        <dsp:cNvPr id="0" name=""/>
        <dsp:cNvSpPr/>
      </dsp:nvSpPr>
      <dsp:spPr>
        <a:xfrm>
          <a:off x="6251225" y="985984"/>
          <a:ext cx="1329534" cy="80883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FSR recueille les capitaux restants dus des prêts en cours et les additionne</a:t>
          </a:r>
        </a:p>
      </dsp:txBody>
      <dsp:txXfrm>
        <a:off x="6274915" y="1009674"/>
        <a:ext cx="1282154" cy="761455"/>
      </dsp:txXfrm>
    </dsp:sp>
    <dsp:sp modelId="{434BE467-15AF-4EAC-860C-BD38ECFA243E}">
      <dsp:nvSpPr>
        <dsp:cNvPr id="0" name=""/>
        <dsp:cNvSpPr/>
      </dsp:nvSpPr>
      <dsp:spPr>
        <a:xfrm rot="20518703">
          <a:off x="7554675" y="1202032"/>
          <a:ext cx="1063345" cy="47765"/>
        </a:xfrm>
        <a:custGeom>
          <a:avLst/>
          <a:gdLst/>
          <a:ahLst/>
          <a:cxnLst/>
          <a:rect l="0" t="0" r="0" b="0"/>
          <a:pathLst>
            <a:path>
              <a:moveTo>
                <a:pt x="0" y="23882"/>
              </a:moveTo>
              <a:lnTo>
                <a:pt x="1063345" y="2388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059764" y="1199331"/>
        <a:ext cx="53167" cy="53167"/>
      </dsp:txXfrm>
    </dsp:sp>
    <dsp:sp modelId="{9EEE9135-D8A1-4BA4-A996-5C66ED2A0776}">
      <dsp:nvSpPr>
        <dsp:cNvPr id="0" name=""/>
        <dsp:cNvSpPr/>
      </dsp:nvSpPr>
      <dsp:spPr>
        <a:xfrm>
          <a:off x="8591936" y="729045"/>
          <a:ext cx="1329534" cy="66476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Si le dossier est toujours en segment standard </a:t>
          </a:r>
          <a:r>
            <a:rPr lang="fr-FR" sz="1000" kern="1200" dirty="0">
              <a:latin typeface="Arial" panose="020B0604020202020204" pitchFamily="34" charset="0"/>
              <a:cs typeface="Arial" panose="020B0604020202020204" pitchFamily="34" charset="0"/>
              <a:sym typeface="Wingdings" panose="05000000000000000000" pitchFamily="2" charset="2"/>
            </a:rPr>
            <a:t> laisse le dossier en AR</a:t>
          </a:r>
          <a:endParaRPr lang="fr-FR" sz="1000" kern="1200" dirty="0">
            <a:latin typeface="Arial" panose="020B0604020202020204" pitchFamily="34" charset="0"/>
            <a:cs typeface="Arial" panose="020B0604020202020204" pitchFamily="34" charset="0"/>
          </a:endParaRPr>
        </a:p>
      </dsp:txBody>
      <dsp:txXfrm>
        <a:off x="8611406" y="748515"/>
        <a:ext cx="1290594" cy="625827"/>
      </dsp:txXfrm>
    </dsp:sp>
    <dsp:sp modelId="{2CC615C0-5E2F-4695-A940-EB4A74A2409F}">
      <dsp:nvSpPr>
        <dsp:cNvPr id="0" name=""/>
        <dsp:cNvSpPr/>
      </dsp:nvSpPr>
      <dsp:spPr>
        <a:xfrm rot="1398078">
          <a:off x="7535860" y="1584273"/>
          <a:ext cx="1100975" cy="47765"/>
        </a:xfrm>
        <a:custGeom>
          <a:avLst/>
          <a:gdLst/>
          <a:ahLst/>
          <a:cxnLst/>
          <a:rect l="0" t="0" r="0" b="0"/>
          <a:pathLst>
            <a:path>
              <a:moveTo>
                <a:pt x="0" y="23882"/>
              </a:moveTo>
              <a:lnTo>
                <a:pt x="1100975" y="2388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058823" y="1580632"/>
        <a:ext cx="55048" cy="55048"/>
      </dsp:txXfrm>
    </dsp:sp>
    <dsp:sp modelId="{1D6BA0DD-0530-46FD-B0D1-B6849E7F8D96}">
      <dsp:nvSpPr>
        <dsp:cNvPr id="0" name=""/>
        <dsp:cNvSpPr/>
      </dsp:nvSpPr>
      <dsp:spPr>
        <a:xfrm>
          <a:off x="8591936" y="1493527"/>
          <a:ext cx="1329534" cy="66476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sym typeface="Wingdings" panose="05000000000000000000" pitchFamily="2" charset="2"/>
            </a:rPr>
            <a:t>SI le dossier passe en segment Lemoine  force le dossier en segment Lemoine  Accord automatique</a:t>
          </a:r>
          <a:endParaRPr lang="fr-FR" sz="1000" kern="1200" dirty="0">
            <a:latin typeface="Arial" panose="020B0604020202020204" pitchFamily="34" charset="0"/>
            <a:cs typeface="Arial" panose="020B0604020202020204" pitchFamily="34" charset="0"/>
          </a:endParaRPr>
        </a:p>
      </dsp:txBody>
      <dsp:txXfrm>
        <a:off x="8611406" y="1512997"/>
        <a:ext cx="1290594" cy="625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2DAC6-2F91-47CA-B614-0C822ADCE067}">
      <dsp:nvSpPr>
        <dsp:cNvPr id="0" name=""/>
        <dsp:cNvSpPr/>
      </dsp:nvSpPr>
      <dsp:spPr>
        <a:xfrm>
          <a:off x="1984" y="602380"/>
          <a:ext cx="1766093" cy="706437"/>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Dossier créé dans J@ssure le 03/06/2022</a:t>
          </a:r>
        </a:p>
        <a:p>
          <a:pPr marL="0" lvl="0" indent="0" algn="ctr" defTabSz="400050">
            <a:lnSpc>
              <a:spcPct val="90000"/>
            </a:lnSpc>
            <a:spcBef>
              <a:spcPct val="0"/>
            </a:spcBef>
            <a:spcAft>
              <a:spcPct val="35000"/>
            </a:spcAft>
            <a:buNone/>
          </a:pPr>
          <a:r>
            <a:rPr lang="fr-FR" sz="900" i="1" kern="1200" dirty="0"/>
            <a:t>(date d’effet 03/10/2022)</a:t>
          </a:r>
        </a:p>
      </dsp:txBody>
      <dsp:txXfrm>
        <a:off x="355203" y="602380"/>
        <a:ext cx="1059656" cy="706437"/>
      </dsp:txXfrm>
    </dsp:sp>
    <dsp:sp modelId="{B5A37A6C-9374-4FEC-894B-5CB4FB6801DA}">
      <dsp:nvSpPr>
        <dsp:cNvPr id="0" name=""/>
        <dsp:cNvSpPr/>
      </dsp:nvSpPr>
      <dsp:spPr>
        <a:xfrm>
          <a:off x="1591468" y="602380"/>
          <a:ext cx="1766093" cy="706437"/>
        </a:xfrm>
        <a:prstGeom prst="chevron">
          <a:avLst/>
        </a:prstGeom>
        <a:solidFill>
          <a:schemeClr val="accent2">
            <a:hueOff val="-209531"/>
            <a:satOff val="-2415"/>
            <a:lumOff val="54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Montant du prêt :</a:t>
          </a:r>
        </a:p>
        <a:p>
          <a:pPr marL="0" lvl="0" indent="0" algn="ctr" defTabSz="400050">
            <a:lnSpc>
              <a:spcPct val="90000"/>
            </a:lnSpc>
            <a:spcBef>
              <a:spcPct val="0"/>
            </a:spcBef>
            <a:spcAft>
              <a:spcPct val="35000"/>
            </a:spcAft>
            <a:buNone/>
          </a:pPr>
          <a:r>
            <a:rPr lang="fr-FR" sz="900" kern="1200" dirty="0"/>
            <a:t>250 000 €</a:t>
          </a:r>
        </a:p>
      </dsp:txBody>
      <dsp:txXfrm>
        <a:off x="1944687" y="602380"/>
        <a:ext cx="1059656" cy="706437"/>
      </dsp:txXfrm>
    </dsp:sp>
    <dsp:sp modelId="{81032715-1FCA-4D38-98C7-C5DBF248048B}">
      <dsp:nvSpPr>
        <dsp:cNvPr id="0" name=""/>
        <dsp:cNvSpPr/>
      </dsp:nvSpPr>
      <dsp:spPr>
        <a:xfrm>
          <a:off x="3180953" y="602380"/>
          <a:ext cx="1766093" cy="706437"/>
        </a:xfrm>
        <a:prstGeom prst="chevron">
          <a:avLst/>
        </a:prstGeom>
        <a:solidFill>
          <a:schemeClr val="accent2">
            <a:hueOff val="-419062"/>
            <a:satOff val="-4829"/>
            <a:lumOff val="1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Durée du prêt : 20 ans</a:t>
          </a:r>
        </a:p>
      </dsp:txBody>
      <dsp:txXfrm>
        <a:off x="3534172" y="602380"/>
        <a:ext cx="1059656" cy="706437"/>
      </dsp:txXfrm>
    </dsp:sp>
    <dsp:sp modelId="{6CE981DF-AF11-49FC-A8FC-C57227297248}">
      <dsp:nvSpPr>
        <dsp:cNvPr id="0" name=""/>
        <dsp:cNvSpPr/>
      </dsp:nvSpPr>
      <dsp:spPr>
        <a:xfrm>
          <a:off x="4770437" y="602380"/>
          <a:ext cx="1766093" cy="706437"/>
        </a:xfrm>
        <a:prstGeom prst="chevron">
          <a:avLst/>
        </a:prstGeom>
        <a:solidFill>
          <a:schemeClr val="accent2">
            <a:hueOff val="-628592"/>
            <a:satOff val="-7244"/>
            <a:lumOff val="16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Quotité : 50%</a:t>
          </a:r>
        </a:p>
      </dsp:txBody>
      <dsp:txXfrm>
        <a:off x="5123656" y="602380"/>
        <a:ext cx="1059656" cy="706437"/>
      </dsp:txXfrm>
    </dsp:sp>
    <dsp:sp modelId="{C32DC033-8A45-42A5-BE5A-B0DC88D60BF3}">
      <dsp:nvSpPr>
        <dsp:cNvPr id="0" name=""/>
        <dsp:cNvSpPr/>
      </dsp:nvSpPr>
      <dsp:spPr>
        <a:xfrm>
          <a:off x="6359921" y="602380"/>
          <a:ext cx="1766093" cy="706437"/>
        </a:xfrm>
        <a:prstGeom prst="chevron">
          <a:avLst/>
        </a:prstGeom>
        <a:solidFill>
          <a:schemeClr val="accent2">
            <a:hueOff val="-838123"/>
            <a:satOff val="-9658"/>
            <a:lumOff val="21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Date de naissance de l’emprunteurs: 21/05/1990</a:t>
          </a:r>
        </a:p>
      </dsp:txBody>
      <dsp:txXfrm>
        <a:off x="6713140" y="602380"/>
        <a:ext cx="1059656" cy="706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2DAC6-2F91-47CA-B614-0C822ADCE067}">
      <dsp:nvSpPr>
        <dsp:cNvPr id="0" name=""/>
        <dsp:cNvSpPr/>
      </dsp:nvSpPr>
      <dsp:spPr>
        <a:xfrm>
          <a:off x="1984" y="602380"/>
          <a:ext cx="1766093" cy="706437"/>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Dossier créé dans J@ssure le 03/06/2022</a:t>
          </a:r>
        </a:p>
        <a:p>
          <a:pPr marL="0" lvl="0" indent="0" algn="ctr" defTabSz="400050">
            <a:lnSpc>
              <a:spcPct val="90000"/>
            </a:lnSpc>
            <a:spcBef>
              <a:spcPct val="0"/>
            </a:spcBef>
            <a:spcAft>
              <a:spcPct val="35000"/>
            </a:spcAft>
            <a:buNone/>
          </a:pPr>
          <a:r>
            <a:rPr lang="fr-FR" sz="900" i="1" kern="1200" dirty="0"/>
            <a:t>(date d’effet 03/10/2022)</a:t>
          </a:r>
        </a:p>
      </dsp:txBody>
      <dsp:txXfrm>
        <a:off x="355203" y="602380"/>
        <a:ext cx="1059656" cy="706437"/>
      </dsp:txXfrm>
    </dsp:sp>
    <dsp:sp modelId="{B5A37A6C-9374-4FEC-894B-5CB4FB6801DA}">
      <dsp:nvSpPr>
        <dsp:cNvPr id="0" name=""/>
        <dsp:cNvSpPr/>
      </dsp:nvSpPr>
      <dsp:spPr>
        <a:xfrm>
          <a:off x="1609225" y="602380"/>
          <a:ext cx="1766093" cy="706437"/>
        </a:xfrm>
        <a:prstGeom prst="chevron">
          <a:avLst/>
        </a:prstGeom>
        <a:solidFill>
          <a:schemeClr val="accent3">
            <a:hueOff val="-284339"/>
            <a:satOff val="-1172"/>
            <a:lumOff val="-2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Montant du prêt :</a:t>
          </a:r>
        </a:p>
        <a:p>
          <a:pPr marL="0" lvl="0" indent="0" algn="ctr" defTabSz="400050">
            <a:lnSpc>
              <a:spcPct val="90000"/>
            </a:lnSpc>
            <a:spcBef>
              <a:spcPct val="0"/>
            </a:spcBef>
            <a:spcAft>
              <a:spcPct val="35000"/>
            </a:spcAft>
            <a:buNone/>
          </a:pPr>
          <a:r>
            <a:rPr lang="fr-FR" sz="900" kern="1200" dirty="0"/>
            <a:t>250 000 €</a:t>
          </a:r>
        </a:p>
      </dsp:txBody>
      <dsp:txXfrm>
        <a:off x="1962444" y="602380"/>
        <a:ext cx="1059656" cy="706437"/>
      </dsp:txXfrm>
    </dsp:sp>
    <dsp:sp modelId="{81032715-1FCA-4D38-98C7-C5DBF248048B}">
      <dsp:nvSpPr>
        <dsp:cNvPr id="0" name=""/>
        <dsp:cNvSpPr/>
      </dsp:nvSpPr>
      <dsp:spPr>
        <a:xfrm>
          <a:off x="3180953" y="602380"/>
          <a:ext cx="1766093" cy="706437"/>
        </a:xfrm>
        <a:prstGeom prst="chevron">
          <a:avLst/>
        </a:prstGeom>
        <a:solidFill>
          <a:schemeClr val="accent3">
            <a:hueOff val="-568678"/>
            <a:satOff val="-2344"/>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Durée du prêt : 20 ans</a:t>
          </a:r>
        </a:p>
      </dsp:txBody>
      <dsp:txXfrm>
        <a:off x="3534172" y="602380"/>
        <a:ext cx="1059656" cy="706437"/>
      </dsp:txXfrm>
    </dsp:sp>
    <dsp:sp modelId="{6CE981DF-AF11-49FC-A8FC-C57227297248}">
      <dsp:nvSpPr>
        <dsp:cNvPr id="0" name=""/>
        <dsp:cNvSpPr/>
      </dsp:nvSpPr>
      <dsp:spPr>
        <a:xfrm>
          <a:off x="4770437" y="602380"/>
          <a:ext cx="1766093" cy="706437"/>
        </a:xfrm>
        <a:prstGeom prst="chevron">
          <a:avLst/>
        </a:prstGeom>
        <a:solidFill>
          <a:schemeClr val="accent3">
            <a:hueOff val="-853018"/>
            <a:satOff val="-3517"/>
            <a:lumOff val="-7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Quotité : 100%</a:t>
          </a:r>
        </a:p>
      </dsp:txBody>
      <dsp:txXfrm>
        <a:off x="5123656" y="602380"/>
        <a:ext cx="1059656" cy="706437"/>
      </dsp:txXfrm>
    </dsp:sp>
    <dsp:sp modelId="{C32DC033-8A45-42A5-BE5A-B0DC88D60BF3}">
      <dsp:nvSpPr>
        <dsp:cNvPr id="0" name=""/>
        <dsp:cNvSpPr/>
      </dsp:nvSpPr>
      <dsp:spPr>
        <a:xfrm>
          <a:off x="6359921" y="602380"/>
          <a:ext cx="1766093" cy="706437"/>
        </a:xfrm>
        <a:prstGeom prst="chevron">
          <a:avLst/>
        </a:prstGeom>
        <a:solidFill>
          <a:schemeClr val="accent3">
            <a:hueOff val="-1137357"/>
            <a:satOff val="-4689"/>
            <a:lumOff val="-9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fr-FR" sz="900" kern="1200" dirty="0"/>
            <a:t>Date de naissance de l’emprunteurs: 21/05/1990</a:t>
          </a:r>
        </a:p>
      </dsp:txBody>
      <dsp:txXfrm>
        <a:off x="6713140" y="602380"/>
        <a:ext cx="1059656" cy="70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17098-492F-4529-B3D6-B4961D9ABB18}">
      <dsp:nvSpPr>
        <dsp:cNvPr id="0" name=""/>
        <dsp:cNvSpPr/>
      </dsp:nvSpPr>
      <dsp:spPr>
        <a:xfrm>
          <a:off x="7100" y="769167"/>
          <a:ext cx="1220776" cy="6103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rPr>
            <a:t>Le dossier </a:t>
          </a:r>
          <a:r>
            <a:rPr lang="en-US" sz="1000" kern="1200" dirty="0" err="1">
              <a:latin typeface="Arial" panose="020B0604020202020204" pitchFamily="34" charset="0"/>
            </a:rPr>
            <a:t>est</a:t>
          </a:r>
          <a:r>
            <a:rPr lang="en-US" sz="1000" kern="1200" dirty="0">
              <a:latin typeface="Arial" panose="020B0604020202020204" pitchFamily="34" charset="0"/>
            </a:rPr>
            <a:t> </a:t>
          </a:r>
          <a:r>
            <a:rPr lang="en-US" sz="1000" kern="1200" dirty="0" err="1">
              <a:latin typeface="Arial" panose="020B0604020202020204" pitchFamily="34" charset="0"/>
            </a:rPr>
            <a:t>en</a:t>
          </a:r>
          <a:r>
            <a:rPr lang="en-US" sz="1000" kern="1200" dirty="0">
              <a:latin typeface="Arial" panose="020B0604020202020204" pitchFamily="34" charset="0"/>
            </a:rPr>
            <a:t> segment standard </a:t>
          </a:r>
          <a:br>
            <a:rPr lang="en-US" sz="1050" kern="1200" dirty="0">
              <a:latin typeface="Arial" panose="020B0604020202020204" pitchFamily="34" charset="0"/>
            </a:rPr>
          </a:br>
          <a:r>
            <a:rPr lang="en-US" sz="1000" kern="1200" dirty="0">
              <a:latin typeface="Arial" panose="020B0604020202020204" pitchFamily="34" charset="0"/>
            </a:rPr>
            <a:t>(</a:t>
          </a:r>
          <a:r>
            <a:rPr lang="en-US" sz="1000" u="none" kern="1200" dirty="0">
              <a:latin typeface="Arial" panose="020B0604020202020204" pitchFamily="34" charset="0"/>
            </a:rPr>
            <a:t>un QS </a:t>
          </a:r>
          <a:r>
            <a:rPr lang="en-US" sz="1000" kern="1200" dirty="0" err="1">
              <a:latin typeface="Arial" panose="020B0604020202020204" pitchFamily="34" charset="0"/>
            </a:rPr>
            <a:t>est</a:t>
          </a:r>
          <a:r>
            <a:rPr lang="en-US" sz="1000" kern="1200" dirty="0">
              <a:latin typeface="Arial" panose="020B0604020202020204" pitchFamily="34" charset="0"/>
            </a:rPr>
            <a:t> </a:t>
          </a:r>
          <a:r>
            <a:rPr lang="en-US" sz="1000" kern="1200" dirty="0" err="1">
              <a:latin typeface="Arial" panose="020B0604020202020204" pitchFamily="34" charset="0"/>
            </a:rPr>
            <a:t>demandé</a:t>
          </a:r>
          <a:r>
            <a:rPr lang="en-US" sz="1000" kern="1200" dirty="0">
              <a:latin typeface="Arial" panose="020B0604020202020204" pitchFamily="34" charset="0"/>
            </a:rPr>
            <a:t>)</a:t>
          </a:r>
          <a:endParaRPr lang="fr-FR" sz="1000" kern="1200" dirty="0"/>
        </a:p>
      </dsp:txBody>
      <dsp:txXfrm>
        <a:off x="24978" y="787045"/>
        <a:ext cx="1185020" cy="574632"/>
      </dsp:txXfrm>
    </dsp:sp>
    <dsp:sp modelId="{79093BEA-73A5-41EE-878B-9DC09476BFA5}">
      <dsp:nvSpPr>
        <dsp:cNvPr id="0" name=""/>
        <dsp:cNvSpPr/>
      </dsp:nvSpPr>
      <dsp:spPr>
        <a:xfrm rot="64035">
          <a:off x="1227865" y="1053650"/>
          <a:ext cx="130755" cy="43858"/>
        </a:xfrm>
        <a:custGeom>
          <a:avLst/>
          <a:gdLst/>
          <a:ahLst/>
          <a:cxnLst/>
          <a:rect l="0" t="0" r="0" b="0"/>
          <a:pathLst>
            <a:path>
              <a:moveTo>
                <a:pt x="0" y="21929"/>
              </a:moveTo>
              <a:lnTo>
                <a:pt x="130755" y="2192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1289974" y="1072310"/>
        <a:ext cx="6537" cy="6537"/>
      </dsp:txXfrm>
    </dsp:sp>
    <dsp:sp modelId="{02D8CBA9-D6AF-4AAB-AB43-5088203B295A}">
      <dsp:nvSpPr>
        <dsp:cNvPr id="0" name=""/>
        <dsp:cNvSpPr/>
      </dsp:nvSpPr>
      <dsp:spPr>
        <a:xfrm>
          <a:off x="1358610" y="771603"/>
          <a:ext cx="1806565" cy="61038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latin typeface="Arial" panose="020B0604020202020204" pitchFamily="34" charset="0"/>
            </a:rPr>
            <a:t>Vérifier</a:t>
          </a:r>
          <a:r>
            <a:rPr lang="en-US" sz="1000" kern="1200" dirty="0">
              <a:latin typeface="Arial" panose="020B0604020202020204" pitchFamily="34" charset="0"/>
            </a:rPr>
            <a:t> dans SURF/GRC </a:t>
          </a:r>
          <a:r>
            <a:rPr lang="en-US" sz="1000" kern="1200" dirty="0" err="1">
              <a:latin typeface="Arial" panose="020B0604020202020204" pitchFamily="34" charset="0"/>
            </a:rPr>
            <a:t>s’il</a:t>
          </a:r>
          <a:r>
            <a:rPr lang="en-US" sz="1000" kern="1200" dirty="0">
              <a:latin typeface="Arial" panose="020B0604020202020204" pitchFamily="34" charset="0"/>
            </a:rPr>
            <a:t> y a des </a:t>
          </a:r>
          <a:r>
            <a:rPr lang="en-US" sz="1000" kern="1200" dirty="0" err="1">
              <a:latin typeface="Arial" panose="020B0604020202020204" pitchFamily="34" charset="0"/>
            </a:rPr>
            <a:t>prêts</a:t>
          </a:r>
          <a:r>
            <a:rPr lang="en-US" sz="1000" kern="1200" dirty="0">
              <a:latin typeface="Arial" panose="020B0604020202020204" pitchFamily="34" charset="0"/>
            </a:rPr>
            <a:t> </a:t>
          </a:r>
          <a:r>
            <a:rPr lang="en-US" sz="1000" kern="1200" dirty="0" err="1">
              <a:latin typeface="Arial" panose="020B0604020202020204" pitchFamily="34" charset="0"/>
            </a:rPr>
            <a:t>en</a:t>
          </a:r>
          <a:r>
            <a:rPr lang="en-US" sz="1000" kern="1200" dirty="0">
              <a:latin typeface="Arial" panose="020B0604020202020204" pitchFamily="34" charset="0"/>
            </a:rPr>
            <a:t> </a:t>
          </a:r>
          <a:r>
            <a:rPr lang="en-US" sz="1000" kern="1200" dirty="0" err="1">
              <a:latin typeface="Arial" panose="020B0604020202020204" pitchFamily="34" charset="0"/>
            </a:rPr>
            <a:t>cours</a:t>
          </a:r>
          <a:r>
            <a:rPr lang="en-US" sz="1000" kern="1200" dirty="0">
              <a:latin typeface="Arial" panose="020B0604020202020204" pitchFamily="34" charset="0"/>
            </a:rPr>
            <a:t> </a:t>
          </a:r>
        </a:p>
        <a:p>
          <a:pPr marL="0" lvl="0" indent="0" algn="ctr" defTabSz="444500">
            <a:lnSpc>
              <a:spcPct val="90000"/>
            </a:lnSpc>
            <a:spcBef>
              <a:spcPct val="0"/>
            </a:spcBef>
            <a:spcAft>
              <a:spcPct val="35000"/>
            </a:spcAft>
            <a:buNone/>
          </a:pPr>
          <a:r>
            <a:rPr lang="en-US" sz="1000" kern="1200" dirty="0">
              <a:latin typeface="Arial" panose="020B0604020202020204" pitchFamily="34" charset="0"/>
            </a:rPr>
            <a:t>(PPXX, PP CACF, PI, RAC)</a:t>
          </a:r>
          <a:endParaRPr lang="fr-FR" sz="1000" kern="1200" dirty="0"/>
        </a:p>
      </dsp:txBody>
      <dsp:txXfrm>
        <a:off x="1376488" y="789481"/>
        <a:ext cx="1770809" cy="574632"/>
      </dsp:txXfrm>
    </dsp:sp>
    <dsp:sp modelId="{0FFA2AFB-EF65-4F3E-9611-B2564DD0D08A}">
      <dsp:nvSpPr>
        <dsp:cNvPr id="0" name=""/>
        <dsp:cNvSpPr/>
      </dsp:nvSpPr>
      <dsp:spPr>
        <a:xfrm rot="19070398">
          <a:off x="3095555" y="874254"/>
          <a:ext cx="538178" cy="43858"/>
        </a:xfrm>
        <a:custGeom>
          <a:avLst/>
          <a:gdLst/>
          <a:ahLst/>
          <a:cxnLst/>
          <a:rect l="0" t="0" r="0" b="0"/>
          <a:pathLst>
            <a:path>
              <a:moveTo>
                <a:pt x="0" y="21929"/>
              </a:moveTo>
              <a:lnTo>
                <a:pt x="538178" y="2192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351190" y="882729"/>
        <a:ext cx="26908" cy="26908"/>
      </dsp:txXfrm>
    </dsp:sp>
    <dsp:sp modelId="{70FA9082-9BD1-4D33-BF81-507E19FDA6B0}">
      <dsp:nvSpPr>
        <dsp:cNvPr id="0" name=""/>
        <dsp:cNvSpPr/>
      </dsp:nvSpPr>
      <dsp:spPr>
        <a:xfrm>
          <a:off x="3564113" y="410375"/>
          <a:ext cx="1907743" cy="61038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panose="020B0604020202020204" pitchFamily="34" charset="0"/>
            </a:rPr>
            <a:t>Si pas de </a:t>
          </a:r>
          <a:r>
            <a:rPr lang="en-US" sz="1050" kern="1200" dirty="0" err="1">
              <a:latin typeface="Arial" panose="020B0604020202020204" pitchFamily="34" charset="0"/>
            </a:rPr>
            <a:t>prêts</a:t>
          </a:r>
          <a:r>
            <a:rPr lang="en-US" sz="1050" kern="1200" dirty="0">
              <a:latin typeface="Arial" panose="020B0604020202020204" pitchFamily="34" charset="0"/>
            </a:rPr>
            <a:t> </a:t>
          </a:r>
          <a:r>
            <a:rPr lang="en-US" sz="1050" kern="1200" dirty="0" err="1">
              <a:latin typeface="Arial" panose="020B0604020202020204" pitchFamily="34" charset="0"/>
            </a:rPr>
            <a:t>en</a:t>
          </a:r>
          <a:r>
            <a:rPr lang="en-US" sz="1050" kern="1200" dirty="0">
              <a:latin typeface="Arial" panose="020B0604020202020204" pitchFamily="34" charset="0"/>
            </a:rPr>
            <a:t> </a:t>
          </a:r>
          <a:r>
            <a:rPr lang="en-US" sz="1050" kern="1200" dirty="0" err="1">
              <a:latin typeface="Arial" panose="020B0604020202020204" pitchFamily="34" charset="0"/>
            </a:rPr>
            <a:t>cours</a:t>
          </a:r>
          <a:r>
            <a:rPr lang="en-US" sz="1050" kern="1200" dirty="0">
              <a:latin typeface="Arial" panose="020B0604020202020204" pitchFamily="34" charset="0"/>
            </a:rPr>
            <a:t> au CSF </a:t>
          </a:r>
          <a:r>
            <a:rPr lang="en-US" sz="1050" kern="1200" dirty="0">
              <a:latin typeface="Arial" panose="020B0604020202020204" pitchFamily="34" charset="0"/>
              <a:sym typeface="Wingdings" panose="05000000000000000000" pitchFamily="2" charset="2"/>
            </a:rPr>
            <a:t> </a:t>
          </a:r>
          <a:r>
            <a:rPr lang="en-US" sz="1050" kern="1200" dirty="0" err="1">
              <a:latin typeface="Arial" panose="020B0604020202020204" pitchFamily="34" charset="0"/>
              <a:sym typeface="Wingdings" panose="05000000000000000000" pitchFamily="2" charset="2"/>
            </a:rPr>
            <a:t>laisser</a:t>
          </a:r>
          <a:r>
            <a:rPr lang="en-US" sz="1050" kern="1200" dirty="0">
              <a:latin typeface="Arial" panose="020B0604020202020204" pitchFamily="34" charset="0"/>
              <a:sym typeface="Wingdings" panose="05000000000000000000" pitchFamily="2" charset="2"/>
            </a:rPr>
            <a:t> le dossier </a:t>
          </a:r>
          <a:r>
            <a:rPr lang="en-US" sz="1050" kern="1200" dirty="0" err="1">
              <a:latin typeface="Arial" panose="020B0604020202020204" pitchFamily="34" charset="0"/>
              <a:sym typeface="Wingdings" panose="05000000000000000000" pitchFamily="2" charset="2"/>
            </a:rPr>
            <a:t>partir</a:t>
          </a:r>
          <a:r>
            <a:rPr lang="en-US" sz="1050" kern="1200" dirty="0">
              <a:latin typeface="Arial" panose="020B0604020202020204" pitchFamily="34" charset="0"/>
              <a:sym typeface="Wingdings" panose="05000000000000000000" pitchFamily="2" charset="2"/>
            </a:rPr>
            <a:t> </a:t>
          </a:r>
          <a:r>
            <a:rPr lang="en-US" sz="1050" kern="1200" dirty="0" err="1">
              <a:latin typeface="Arial" panose="020B0604020202020204" pitchFamily="34" charset="0"/>
              <a:sym typeface="Wingdings" panose="05000000000000000000" pitchFamily="2" charset="2"/>
            </a:rPr>
            <a:t>en</a:t>
          </a:r>
          <a:r>
            <a:rPr lang="en-US" sz="1050" kern="1200" dirty="0">
              <a:latin typeface="Arial" panose="020B0604020202020204" pitchFamily="34" charset="0"/>
              <a:sym typeface="Wingdings" panose="05000000000000000000" pitchFamily="2" charset="2"/>
            </a:rPr>
            <a:t> AR</a:t>
          </a:r>
          <a:endParaRPr lang="fr-FR" sz="1050" kern="1200" dirty="0"/>
        </a:p>
      </dsp:txBody>
      <dsp:txXfrm>
        <a:off x="3581991" y="428253"/>
        <a:ext cx="1871987" cy="574632"/>
      </dsp:txXfrm>
    </dsp:sp>
    <dsp:sp modelId="{6B236A35-69C8-43CA-8897-9888E39B11BB}">
      <dsp:nvSpPr>
        <dsp:cNvPr id="0" name=""/>
        <dsp:cNvSpPr/>
      </dsp:nvSpPr>
      <dsp:spPr>
        <a:xfrm rot="2245505">
          <a:off x="3113487" y="1207465"/>
          <a:ext cx="502192" cy="43858"/>
        </a:xfrm>
        <a:custGeom>
          <a:avLst/>
          <a:gdLst/>
          <a:ahLst/>
          <a:cxnLst/>
          <a:rect l="0" t="0" r="0" b="0"/>
          <a:pathLst>
            <a:path>
              <a:moveTo>
                <a:pt x="0" y="21929"/>
              </a:moveTo>
              <a:lnTo>
                <a:pt x="502192" y="2192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3352028" y="1216839"/>
        <a:ext cx="25109" cy="25109"/>
      </dsp:txXfrm>
    </dsp:sp>
    <dsp:sp modelId="{62D3E32D-3E70-4C34-8CC4-05D098E95976}">
      <dsp:nvSpPr>
        <dsp:cNvPr id="0" name=""/>
        <dsp:cNvSpPr/>
      </dsp:nvSpPr>
      <dsp:spPr>
        <a:xfrm>
          <a:off x="3563991" y="1076797"/>
          <a:ext cx="1972640" cy="61038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kern="1200" dirty="0">
              <a:latin typeface="Arial" panose="020B0604020202020204" pitchFamily="34" charset="0"/>
              <a:cs typeface="Arial" panose="020B0604020202020204" pitchFamily="34" charset="0"/>
            </a:rPr>
            <a:t>Si présence d’autres prêts en cours, envoyer un mail à FSR </a:t>
          </a:r>
          <a:r>
            <a:rPr lang="en-US" sz="1050" b="1" kern="1200" dirty="0">
              <a:latin typeface="Arial" panose="020B0604020202020204" pitchFamily="34" charset="0"/>
              <a:cs typeface="Arial" panose="020B0604020202020204" pitchFamily="34" charset="0"/>
            </a:rPr>
            <a:t>: </a:t>
          </a:r>
          <a:r>
            <a:rPr lang="en-US" sz="1100" b="1" kern="1200" dirty="0">
              <a:solidFill>
                <a:srgbClr val="FF0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helpdesk-fsr@csf.fr</a:t>
          </a:r>
          <a:r>
            <a:rPr lang="en-US" sz="1100" b="1" kern="1200" dirty="0">
              <a:solidFill>
                <a:srgbClr val="FF0000"/>
              </a:solidFill>
              <a:latin typeface="Arial" panose="020B0604020202020204" pitchFamily="34" charset="0"/>
              <a:cs typeface="Arial" panose="020B0604020202020204" pitchFamily="34" charset="0"/>
            </a:rPr>
            <a:t> </a:t>
          </a:r>
          <a:endParaRPr lang="fr-FR" sz="1050" kern="1200" dirty="0">
            <a:solidFill>
              <a:srgbClr val="FF0000"/>
            </a:solidFill>
            <a:latin typeface="Arial" panose="020B0604020202020204" pitchFamily="34" charset="0"/>
            <a:cs typeface="Arial" panose="020B0604020202020204" pitchFamily="34" charset="0"/>
          </a:endParaRPr>
        </a:p>
      </dsp:txBody>
      <dsp:txXfrm>
        <a:off x="3581869" y="1094675"/>
        <a:ext cx="1936884" cy="574632"/>
      </dsp:txXfrm>
    </dsp:sp>
    <dsp:sp modelId="{EF08E5B8-C91F-4593-888F-DDA1C8E22AEB}">
      <dsp:nvSpPr>
        <dsp:cNvPr id="0" name=""/>
        <dsp:cNvSpPr/>
      </dsp:nvSpPr>
      <dsp:spPr>
        <a:xfrm rot="21561359">
          <a:off x="5536616" y="1357278"/>
          <a:ext cx="495263" cy="43858"/>
        </a:xfrm>
        <a:custGeom>
          <a:avLst/>
          <a:gdLst/>
          <a:ahLst/>
          <a:cxnLst/>
          <a:rect l="0" t="0" r="0" b="0"/>
          <a:pathLst>
            <a:path>
              <a:moveTo>
                <a:pt x="0" y="21929"/>
              </a:moveTo>
              <a:lnTo>
                <a:pt x="495263" y="2192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5771866" y="1366826"/>
        <a:ext cx="24763" cy="24763"/>
      </dsp:txXfrm>
    </dsp:sp>
    <dsp:sp modelId="{07F7FE6D-FCBD-4BBB-98D8-5E48C758CA84}">
      <dsp:nvSpPr>
        <dsp:cNvPr id="0" name=""/>
        <dsp:cNvSpPr/>
      </dsp:nvSpPr>
      <dsp:spPr>
        <a:xfrm>
          <a:off x="6031864" y="1005088"/>
          <a:ext cx="1220776" cy="74267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FSR recueille les capitaux restants dus des prêts en cours et les additionne</a:t>
          </a:r>
        </a:p>
      </dsp:txBody>
      <dsp:txXfrm>
        <a:off x="6053616" y="1026840"/>
        <a:ext cx="1177272" cy="699167"/>
      </dsp:txXfrm>
    </dsp:sp>
    <dsp:sp modelId="{434BE467-15AF-4EAC-860C-BD38ECFA243E}">
      <dsp:nvSpPr>
        <dsp:cNvPr id="0" name=""/>
        <dsp:cNvSpPr/>
      </dsp:nvSpPr>
      <dsp:spPr>
        <a:xfrm rot="20367271">
          <a:off x="7224048" y="1196737"/>
          <a:ext cx="899031" cy="43858"/>
        </a:xfrm>
        <a:custGeom>
          <a:avLst/>
          <a:gdLst/>
          <a:ahLst/>
          <a:cxnLst/>
          <a:rect l="0" t="0" r="0" b="0"/>
          <a:pathLst>
            <a:path>
              <a:moveTo>
                <a:pt x="0" y="21929"/>
              </a:moveTo>
              <a:lnTo>
                <a:pt x="899031" y="2192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651088" y="1196191"/>
        <a:ext cx="44951" cy="44951"/>
      </dsp:txXfrm>
    </dsp:sp>
    <dsp:sp modelId="{9EEE9135-D8A1-4BA4-A996-5C66ED2A0776}">
      <dsp:nvSpPr>
        <dsp:cNvPr id="0" name=""/>
        <dsp:cNvSpPr/>
      </dsp:nvSpPr>
      <dsp:spPr>
        <a:xfrm>
          <a:off x="8094487" y="755714"/>
          <a:ext cx="2474867" cy="61038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Si le dossier est toujours en segment standard </a:t>
          </a:r>
          <a:r>
            <a:rPr lang="fr-FR" sz="1000" kern="1200" dirty="0">
              <a:latin typeface="Arial" panose="020B0604020202020204" pitchFamily="34" charset="0"/>
              <a:cs typeface="Arial" panose="020B0604020202020204" pitchFamily="34" charset="0"/>
              <a:sym typeface="Wingdings" panose="05000000000000000000" pitchFamily="2" charset="2"/>
            </a:rPr>
            <a:t> laisse le dossier en AR</a:t>
          </a:r>
          <a:endParaRPr lang="fr-FR" sz="1000" kern="1200" dirty="0">
            <a:latin typeface="Arial" panose="020B0604020202020204" pitchFamily="34" charset="0"/>
            <a:cs typeface="Arial" panose="020B0604020202020204" pitchFamily="34" charset="0"/>
          </a:endParaRPr>
        </a:p>
      </dsp:txBody>
      <dsp:txXfrm>
        <a:off x="8112365" y="773592"/>
        <a:ext cx="2439111" cy="574632"/>
      </dsp:txXfrm>
    </dsp:sp>
    <dsp:sp modelId="{2CC615C0-5E2F-4695-A940-EB4A74A2409F}">
      <dsp:nvSpPr>
        <dsp:cNvPr id="0" name=""/>
        <dsp:cNvSpPr/>
      </dsp:nvSpPr>
      <dsp:spPr>
        <a:xfrm rot="1487489">
          <a:off x="7209470" y="1550915"/>
          <a:ext cx="936855" cy="43858"/>
        </a:xfrm>
        <a:custGeom>
          <a:avLst/>
          <a:gdLst/>
          <a:ahLst/>
          <a:cxnLst/>
          <a:rect l="0" t="0" r="0" b="0"/>
          <a:pathLst>
            <a:path>
              <a:moveTo>
                <a:pt x="0" y="21929"/>
              </a:moveTo>
              <a:lnTo>
                <a:pt x="936855" y="2192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654476" y="1549423"/>
        <a:ext cx="46842" cy="46842"/>
      </dsp:txXfrm>
    </dsp:sp>
    <dsp:sp modelId="{1D6BA0DD-0530-46FD-B0D1-B6849E7F8D96}">
      <dsp:nvSpPr>
        <dsp:cNvPr id="0" name=""/>
        <dsp:cNvSpPr/>
      </dsp:nvSpPr>
      <dsp:spPr>
        <a:xfrm>
          <a:off x="8103155" y="1458668"/>
          <a:ext cx="2508036" cy="62119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sym typeface="Wingdings" panose="05000000000000000000" pitchFamily="2" charset="2"/>
            </a:rPr>
            <a:t>SI le dossier passe en segment Lemoine </a:t>
          </a:r>
        </a:p>
        <a:p>
          <a:pPr marL="0" lvl="0" indent="0" algn="l"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sym typeface="Wingdings" panose="05000000000000000000" pitchFamily="2" charset="2"/>
            </a:rPr>
            <a:t> force le dossier en segment Lemoine </a:t>
          </a:r>
        </a:p>
        <a:p>
          <a:pPr marL="0" lvl="0" indent="0" algn="l"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sym typeface="Wingdings" panose="05000000000000000000" pitchFamily="2" charset="2"/>
            </a:rPr>
            <a:t> Accord automatique</a:t>
          </a:r>
          <a:endParaRPr lang="fr-FR" sz="1000" kern="1200" dirty="0">
            <a:latin typeface="Arial" panose="020B0604020202020204" pitchFamily="34" charset="0"/>
            <a:cs typeface="Arial" panose="020B0604020202020204" pitchFamily="34" charset="0"/>
          </a:endParaRPr>
        </a:p>
      </dsp:txBody>
      <dsp:txXfrm>
        <a:off x="8121349" y="1476862"/>
        <a:ext cx="2471648" cy="5848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5E701AB-9099-4474-9968-C8A940B577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EE5D7FE-37F5-4C4A-98BC-E8E2723239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5609E-0B2F-45A5-851B-7FF6AB2D4AEC}" type="datetimeFigureOut">
              <a:rPr lang="fr-FR" smtClean="0"/>
              <a:t>08/06/2022</a:t>
            </a:fld>
            <a:endParaRPr lang="fr-FR"/>
          </a:p>
        </p:txBody>
      </p:sp>
      <p:sp>
        <p:nvSpPr>
          <p:cNvPr id="4" name="Espace réservé du pied de page 3">
            <a:extLst>
              <a:ext uri="{FF2B5EF4-FFF2-40B4-BE49-F238E27FC236}">
                <a16:creationId xmlns:a16="http://schemas.microsoft.com/office/drawing/2014/main" id="{70465505-5BC5-419F-B8AB-C2A571FAF5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7860D96-ED43-47BC-99ED-4A975FB220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2E9A6-2F29-4569-9CCD-9CEEFA37527D}" type="slidenum">
              <a:rPr lang="fr-FR" smtClean="0"/>
              <a:t>‹N°›</a:t>
            </a:fld>
            <a:endParaRPr lang="fr-FR"/>
          </a:p>
        </p:txBody>
      </p:sp>
    </p:spTree>
    <p:extLst>
      <p:ext uri="{BB962C8B-B14F-4D97-AF65-F5344CB8AC3E}">
        <p14:creationId xmlns:p14="http://schemas.microsoft.com/office/powerpoint/2010/main" val="2715666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9D021-1779-4F92-B253-FC4CA20BB7A9}" type="datetimeFigureOut">
              <a:rPr lang="fr-FR" smtClean="0"/>
              <a:t>08/06/2022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91C7E-113B-4154-A143-64EFA61FB41E}" type="slidenum">
              <a:rPr lang="fr-FR" smtClean="0"/>
              <a:t>‹N°›</a:t>
            </a:fld>
            <a:endParaRPr lang="fr-FR"/>
          </a:p>
        </p:txBody>
      </p:sp>
    </p:spTree>
    <p:extLst>
      <p:ext uri="{BB962C8B-B14F-4D97-AF65-F5344CB8AC3E}">
        <p14:creationId xmlns:p14="http://schemas.microsoft.com/office/powerpoint/2010/main" val="298039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A91C7E-113B-4154-A143-64EFA61FB41E}" type="slidenum">
              <a:rPr lang="fr-FR" smtClean="0"/>
              <a:t>5</a:t>
            </a:fld>
            <a:endParaRPr lang="fr-FR"/>
          </a:p>
        </p:txBody>
      </p:sp>
    </p:spTree>
    <p:extLst>
      <p:ext uri="{BB962C8B-B14F-4D97-AF65-F5344CB8AC3E}">
        <p14:creationId xmlns:p14="http://schemas.microsoft.com/office/powerpoint/2010/main" val="294770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A91C7E-113B-4154-A143-64EFA61FB41E}" type="slidenum">
              <a:rPr lang="fr-FR" smtClean="0"/>
              <a:t>12</a:t>
            </a:fld>
            <a:endParaRPr lang="fr-FR"/>
          </a:p>
        </p:txBody>
      </p:sp>
    </p:spTree>
    <p:extLst>
      <p:ext uri="{BB962C8B-B14F-4D97-AF65-F5344CB8AC3E}">
        <p14:creationId xmlns:p14="http://schemas.microsoft.com/office/powerpoint/2010/main" val="98387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A91C7E-113B-4154-A143-64EFA61FB41E}" type="slidenum">
              <a:rPr lang="fr-FR" smtClean="0"/>
              <a:t>13</a:t>
            </a:fld>
            <a:endParaRPr lang="fr-FR"/>
          </a:p>
        </p:txBody>
      </p:sp>
    </p:spTree>
    <p:extLst>
      <p:ext uri="{BB962C8B-B14F-4D97-AF65-F5344CB8AC3E}">
        <p14:creationId xmlns:p14="http://schemas.microsoft.com/office/powerpoint/2010/main" val="354609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A91C7E-113B-4154-A143-64EFA61FB41E}" type="slidenum">
              <a:rPr lang="fr-FR" smtClean="0"/>
              <a:t>14</a:t>
            </a:fld>
            <a:endParaRPr lang="fr-FR"/>
          </a:p>
        </p:txBody>
      </p:sp>
    </p:spTree>
    <p:extLst>
      <p:ext uri="{BB962C8B-B14F-4D97-AF65-F5344CB8AC3E}">
        <p14:creationId xmlns:p14="http://schemas.microsoft.com/office/powerpoint/2010/main" val="124407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A91C7E-113B-4154-A143-64EFA61FB41E}" type="slidenum">
              <a:rPr lang="fr-FR" smtClean="0"/>
              <a:t>15</a:t>
            </a:fld>
            <a:endParaRPr lang="fr-FR"/>
          </a:p>
        </p:txBody>
      </p:sp>
    </p:spTree>
    <p:extLst>
      <p:ext uri="{BB962C8B-B14F-4D97-AF65-F5344CB8AC3E}">
        <p14:creationId xmlns:p14="http://schemas.microsoft.com/office/powerpoint/2010/main" val="310524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A91C7E-113B-4154-A143-64EFA61FB41E}" type="slidenum">
              <a:rPr lang="fr-FR" smtClean="0"/>
              <a:t>16</a:t>
            </a:fld>
            <a:endParaRPr lang="fr-FR"/>
          </a:p>
        </p:txBody>
      </p:sp>
    </p:spTree>
    <p:extLst>
      <p:ext uri="{BB962C8B-B14F-4D97-AF65-F5344CB8AC3E}">
        <p14:creationId xmlns:p14="http://schemas.microsoft.com/office/powerpoint/2010/main" val="3042696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C17486-89D3-4EFB-AF45-861921FCC967}"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pic>
        <p:nvPicPr>
          <p:cNvPr id="18" name="Image 3" descr="image002">
            <a:extLst>
              <a:ext uri="{FF2B5EF4-FFF2-40B4-BE49-F238E27FC236}">
                <a16:creationId xmlns:a16="http://schemas.microsoft.com/office/drawing/2014/main" id="{42F19C73-CC23-4816-852B-D670C37432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1482" y="185543"/>
            <a:ext cx="1231169" cy="74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5" descr="GroupeCSF.JPG">
            <a:extLst>
              <a:ext uri="{FF2B5EF4-FFF2-40B4-BE49-F238E27FC236}">
                <a16:creationId xmlns:a16="http://schemas.microsoft.com/office/drawing/2014/main" id="{D56617DD-50A9-495F-AA21-36E80ED6656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9700" t="6287" r="19119" b="13538"/>
          <a:stretch/>
        </p:blipFill>
        <p:spPr bwMode="auto">
          <a:xfrm>
            <a:off x="11248747" y="219267"/>
            <a:ext cx="785826" cy="122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83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6B8D7B0-A68E-4F38-95A1-942BE524D63F}"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8271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F542C1-A486-4B07-833B-9A88C4F0E052}"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1989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DC47F13-0ED3-4E9D-8D2A-D0DB9BE13775}"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7293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11009B-4C1E-4F5D-BCD3-95DCB239FF19}"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545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7F38591-8BB8-43DA-A40A-E5EE9D42D742}"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3914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F52DCD7-3952-47AD-9021-F26170DD1E37}"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007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B2FACA2-74AE-4657-950B-324A498A2A6D}"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8726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DBCB51-553B-4184-AA3E-C631A58C7265}"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pic>
        <p:nvPicPr>
          <p:cNvPr id="7" name="Image 3" descr="image002">
            <a:extLst>
              <a:ext uri="{FF2B5EF4-FFF2-40B4-BE49-F238E27FC236}">
                <a16:creationId xmlns:a16="http://schemas.microsoft.com/office/drawing/2014/main" id="{E3109FC3-A592-4D27-9C58-C106134811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963" y="155458"/>
            <a:ext cx="1497214" cy="91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descr="GroupeCSF.JPG">
            <a:extLst>
              <a:ext uri="{FF2B5EF4-FFF2-40B4-BE49-F238E27FC236}">
                <a16:creationId xmlns:a16="http://schemas.microsoft.com/office/drawing/2014/main" id="{764EF451-60EA-4291-854F-44075FF8F5A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9700" t="6287" r="19119" b="13538"/>
          <a:stretch/>
        </p:blipFill>
        <p:spPr bwMode="auto">
          <a:xfrm>
            <a:off x="11277600" y="161292"/>
            <a:ext cx="709180" cy="11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47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76119A-A5CC-400F-9664-564168CBE7DB}"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pic>
        <p:nvPicPr>
          <p:cNvPr id="7" name="Image 3" descr="image002">
            <a:extLst>
              <a:ext uri="{FF2B5EF4-FFF2-40B4-BE49-F238E27FC236}">
                <a16:creationId xmlns:a16="http://schemas.microsoft.com/office/drawing/2014/main" id="{3E5F12AB-79EA-48F0-A056-4392BCFC8A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1482" y="185543"/>
            <a:ext cx="1231169" cy="74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5" descr="GroupeCSF.JPG">
            <a:extLst>
              <a:ext uri="{FF2B5EF4-FFF2-40B4-BE49-F238E27FC236}">
                <a16:creationId xmlns:a16="http://schemas.microsoft.com/office/drawing/2014/main" id="{821F97FA-0EF7-4472-8607-DDC94F85320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9700" t="6287" r="19119" b="13538"/>
          <a:stretch/>
        </p:blipFill>
        <p:spPr bwMode="auto">
          <a:xfrm>
            <a:off x="11248747" y="219267"/>
            <a:ext cx="785826" cy="122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75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3D67EB-DB61-4D49-A919-EB786B48100F}"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0275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549A7F-4C94-44BE-8ACD-962A6C650136}"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62628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81EE8F-6EF3-42B0-8103-3FB942EB6CC3}" type="datetime1">
              <a:rPr lang="en-US" smtClean="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05189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9B26215-CE85-40C3-AA1B-54EFD85674BC}" type="datetime1">
              <a:rPr lang="en-US" smtClean="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90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AC690-BC24-4DBF-94A4-00808BD6FDB8}" type="datetime1">
              <a:rPr lang="en-US" smtClean="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3139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9C5B6E2-9B60-4825-840B-FBE1136ECC69}"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1287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5" name="Date Placeholder 4"/>
          <p:cNvSpPr>
            <a:spLocks noGrp="1"/>
          </p:cNvSpPr>
          <p:nvPr>
            <p:ph type="dt" sz="half" idx="10"/>
          </p:nvPr>
        </p:nvSpPr>
        <p:spPr/>
        <p:txBody>
          <a:bodyPr/>
          <a:lstStyle/>
          <a:p>
            <a:fld id="{CC9FBB04-8FA1-4943-80BD-9521459FAD2C}" type="datetime1">
              <a:rPr lang="en-US" smtClean="0"/>
              <a:t>6/8/2022</a:t>
            </a:fld>
            <a:endParaRPr lang="en-US" dirty="0"/>
          </a:p>
        </p:txBody>
      </p:sp>
    </p:spTree>
    <p:extLst>
      <p:ext uri="{BB962C8B-B14F-4D97-AF65-F5344CB8AC3E}">
        <p14:creationId xmlns:p14="http://schemas.microsoft.com/office/powerpoint/2010/main" val="11645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0D9BA5-1F9E-4201-A3BF-E663052350E7}" type="datetime1">
              <a:rPr lang="en-US" smtClean="0"/>
              <a:t>6/8/2022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853959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hyperlink" Target="https://pixabay.com/fr/mise-en-garde-d-alerte-ic%C3%B4ne-14506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fr/photo/1007902" TargetMode="External"/><Relationship Id="rId2" Type="http://schemas.openxmlformats.org/officeDocument/2006/relationships/image" Target="../media/image4.jp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hyperlink" Target="https://espritscience.blogspot.com/2008/01/du-rapport-des-temps.html"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fr/mise-en-garde-d-alerte-ic%C3%B4ne-145066/" TargetMode="External"/><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hyperlink" Target="https://pixabay.com/fr/bien-valid%C3%A9-d%C3%A9di%C3%A9-okejka-2282499/" TargetMode="Externa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hyperlink" Target="https://pixabay.com/fr/annuler-supprimer-croix-146131/" TargetMode="Externa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B5447-B00B-4943-972B-E0719CCC489B}"/>
              </a:ext>
            </a:extLst>
          </p:cNvPr>
          <p:cNvSpPr>
            <a:spLocks noGrp="1"/>
          </p:cNvSpPr>
          <p:nvPr>
            <p:ph type="ctrTitle"/>
          </p:nvPr>
        </p:nvSpPr>
        <p:spPr>
          <a:xfrm>
            <a:off x="532661" y="999460"/>
            <a:ext cx="9161756" cy="4479852"/>
          </a:xfrm>
        </p:spPr>
        <p:txBody>
          <a:bodyPr anchor="ctr">
            <a:normAutofit/>
          </a:bodyPr>
          <a:lstStyle/>
          <a:p>
            <a:pPr>
              <a:lnSpc>
                <a:spcPct val="90000"/>
              </a:lnSpc>
            </a:pPr>
            <a:r>
              <a:rPr lang="fr-FR" sz="5000" dirty="0"/>
              <a:t>J@ssure - </a:t>
            </a:r>
            <a:r>
              <a:rPr lang="fr-FR" dirty="0"/>
              <a:t>V1.0.0.28</a:t>
            </a:r>
            <a:br>
              <a:rPr lang="fr-FR" sz="5000" dirty="0"/>
            </a:br>
            <a:r>
              <a:rPr lang="fr-FR" sz="5000" dirty="0"/>
              <a:t> </a:t>
            </a:r>
            <a:br>
              <a:rPr lang="fr-FR" sz="5000" dirty="0"/>
            </a:br>
            <a:r>
              <a:rPr lang="fr-FR" sz="5000" dirty="0"/>
              <a:t>Loi Lemoine </a:t>
            </a:r>
            <a:br>
              <a:rPr lang="fr-FR" sz="4400" dirty="0"/>
            </a:br>
            <a:endParaRPr lang="fr-FR" sz="5000" dirty="0"/>
          </a:p>
        </p:txBody>
      </p:sp>
      <p:sp>
        <p:nvSpPr>
          <p:cNvPr id="3" name="Sous-titre 2">
            <a:extLst>
              <a:ext uri="{FF2B5EF4-FFF2-40B4-BE49-F238E27FC236}">
                <a16:creationId xmlns:a16="http://schemas.microsoft.com/office/drawing/2014/main" id="{90A0C7C5-527E-456C-8A8F-5094ABBBDBE2}"/>
              </a:ext>
            </a:extLst>
          </p:cNvPr>
          <p:cNvSpPr>
            <a:spLocks noGrp="1"/>
          </p:cNvSpPr>
          <p:nvPr>
            <p:ph type="subTitle" idx="1"/>
          </p:nvPr>
        </p:nvSpPr>
        <p:spPr>
          <a:xfrm>
            <a:off x="5227708" y="4338832"/>
            <a:ext cx="1977426" cy="1519708"/>
          </a:xfrm>
        </p:spPr>
        <p:txBody>
          <a:bodyPr anchor="ctr">
            <a:normAutofit/>
          </a:bodyPr>
          <a:lstStyle/>
          <a:p>
            <a:pPr algn="l"/>
            <a:r>
              <a:rPr lang="fr-FR" dirty="0"/>
              <a:t>01/06/2022</a:t>
            </a:r>
          </a:p>
        </p:txBody>
      </p:sp>
      <p:sp>
        <p:nvSpPr>
          <p:cNvPr id="4" name="Espace réservé du numéro de diapositive 3">
            <a:extLst>
              <a:ext uri="{FF2B5EF4-FFF2-40B4-BE49-F238E27FC236}">
                <a16:creationId xmlns:a16="http://schemas.microsoft.com/office/drawing/2014/main" id="{0840E0A5-87D7-40E4-AB62-1928E93C24F4}"/>
              </a:ext>
            </a:extLst>
          </p:cNvPr>
          <p:cNvSpPr>
            <a:spLocks noGrp="1"/>
          </p:cNvSpPr>
          <p:nvPr>
            <p:ph type="sldNum" sz="quarter" idx="12"/>
          </p:nvPr>
        </p:nvSpPr>
        <p:spPr/>
        <p:txBody>
          <a:bodyPr>
            <a:normAutofit/>
          </a:bodyPr>
          <a:lstStyle/>
          <a:p>
            <a:pPr>
              <a:spcAft>
                <a:spcPts val="600"/>
              </a:spcAft>
            </a:pPr>
            <a:fld id="{6D22F896-40B5-4ADD-8801-0D06FADFA095}" type="slidenum">
              <a:rPr lang="en-US" smtClean="0"/>
              <a:pPr>
                <a:spcAft>
                  <a:spcPts val="600"/>
                </a:spcAft>
              </a:pPr>
              <a:t>1</a:t>
            </a:fld>
            <a:endParaRPr lang="en-US"/>
          </a:p>
        </p:txBody>
      </p:sp>
    </p:spTree>
    <p:extLst>
      <p:ext uri="{BB962C8B-B14F-4D97-AF65-F5344CB8AC3E}">
        <p14:creationId xmlns:p14="http://schemas.microsoft.com/office/powerpoint/2010/main" val="337731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A51140-EAFA-41F7-B7B7-AA02C750FCB5}"/>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Rectangle 4">
            <a:extLst>
              <a:ext uri="{FF2B5EF4-FFF2-40B4-BE49-F238E27FC236}">
                <a16:creationId xmlns:a16="http://schemas.microsoft.com/office/drawing/2014/main" id="{DE3CF1B8-0DB2-475D-B1FC-5BE7E7D8E5FD}"/>
              </a:ext>
            </a:extLst>
          </p:cNvPr>
          <p:cNvSpPr/>
          <p:nvPr/>
        </p:nvSpPr>
        <p:spPr>
          <a:xfrm>
            <a:off x="335992" y="1297778"/>
            <a:ext cx="8596340" cy="338554"/>
          </a:xfrm>
          <a:prstGeom prst="rect">
            <a:avLst/>
          </a:prstGeom>
        </p:spPr>
        <p:txBody>
          <a:bodyPr wrap="square">
            <a:spAutoFit/>
          </a:bodyPr>
          <a:lstStyle/>
          <a:p>
            <a:r>
              <a:rPr lang="fr-FR" sz="1600" b="1" dirty="0">
                <a:solidFill>
                  <a:srgbClr val="0070C0"/>
                </a:solidFill>
                <a:latin typeface="Arial" panose="020B0604020202020204" pitchFamily="34" charset="0"/>
                <a:cs typeface="Arial" panose="020B0604020202020204" pitchFamily="34" charset="0"/>
              </a:rPr>
              <a:t>Il passe de 10 ans à 5 ans pour les anciens malades de cancer et de l’hépatite C.</a:t>
            </a:r>
            <a:r>
              <a:rPr lang="en-US" sz="1600" b="1" dirty="0">
                <a:solidFill>
                  <a:srgbClr val="0070C0"/>
                </a:solidFill>
                <a:latin typeface="Arial" panose="020B0604020202020204" pitchFamily="34" charset="0"/>
                <a:cs typeface="Arial" panose="020B0604020202020204" pitchFamily="34" charset="0"/>
              </a:rPr>
              <a:t>​</a:t>
            </a:r>
            <a:endParaRPr lang="fr-FR" sz="1600" b="1" dirty="0">
              <a:solidFill>
                <a:srgbClr val="0070C0"/>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86D6B3FB-9179-4CCC-A03C-2575E71D9E9D}"/>
              </a:ext>
            </a:extLst>
          </p:cNvPr>
          <p:cNvPicPr>
            <a:picLocks noChangeAspect="1"/>
          </p:cNvPicPr>
          <p:nvPr/>
        </p:nvPicPr>
        <p:blipFill>
          <a:blip r:embed="rId2"/>
          <a:stretch>
            <a:fillRect/>
          </a:stretch>
        </p:blipFill>
        <p:spPr>
          <a:xfrm>
            <a:off x="6548210" y="1970260"/>
            <a:ext cx="5357313" cy="3923890"/>
          </a:xfrm>
          <a:prstGeom prst="rect">
            <a:avLst/>
          </a:prstGeom>
          <a:ln w="31750">
            <a:solidFill>
              <a:srgbClr val="FF0000"/>
            </a:solidFill>
          </a:ln>
        </p:spPr>
      </p:pic>
      <p:sp>
        <p:nvSpPr>
          <p:cNvPr id="7" name="Rectangle 6">
            <a:extLst>
              <a:ext uri="{FF2B5EF4-FFF2-40B4-BE49-F238E27FC236}">
                <a16:creationId xmlns:a16="http://schemas.microsoft.com/office/drawing/2014/main" id="{BF46D4C2-40E4-4E63-805A-BC11AB73E6C0}"/>
              </a:ext>
            </a:extLst>
          </p:cNvPr>
          <p:cNvSpPr/>
          <p:nvPr/>
        </p:nvSpPr>
        <p:spPr>
          <a:xfrm>
            <a:off x="2309968" y="440630"/>
            <a:ext cx="3371244" cy="523220"/>
          </a:xfrm>
          <a:prstGeom prst="rect">
            <a:avLst/>
          </a:prstGeom>
        </p:spPr>
        <p:txBody>
          <a:bodyPr wrap="none">
            <a:spAutoFit/>
          </a:bodyPr>
          <a:lstStyle/>
          <a:p>
            <a:r>
              <a:rPr lang="fr-FR" sz="2800" b="1" dirty="0">
                <a:solidFill>
                  <a:srgbClr val="0070C0"/>
                </a:solidFill>
              </a:rPr>
              <a:t>2- DROIT A L’OUBLI</a:t>
            </a:r>
            <a:endParaRPr lang="fr-FR" sz="2800" dirty="0">
              <a:solidFill>
                <a:srgbClr val="0070C0"/>
              </a:solidFill>
            </a:endParaRPr>
          </a:p>
        </p:txBody>
      </p:sp>
      <p:pic>
        <p:nvPicPr>
          <p:cNvPr id="2" name="Image 1">
            <a:extLst>
              <a:ext uri="{FF2B5EF4-FFF2-40B4-BE49-F238E27FC236}">
                <a16:creationId xmlns:a16="http://schemas.microsoft.com/office/drawing/2014/main" id="{C8796933-F262-472C-A996-EC2F54AB1FB2}"/>
              </a:ext>
            </a:extLst>
          </p:cNvPr>
          <p:cNvPicPr>
            <a:picLocks noChangeAspect="1"/>
          </p:cNvPicPr>
          <p:nvPr/>
        </p:nvPicPr>
        <p:blipFill>
          <a:blip r:embed="rId3"/>
          <a:stretch>
            <a:fillRect/>
          </a:stretch>
        </p:blipFill>
        <p:spPr>
          <a:xfrm>
            <a:off x="335992" y="1748050"/>
            <a:ext cx="5072236" cy="3229382"/>
          </a:xfrm>
          <a:prstGeom prst="rect">
            <a:avLst/>
          </a:prstGeom>
        </p:spPr>
      </p:pic>
      <p:sp>
        <p:nvSpPr>
          <p:cNvPr id="8" name="Rectangle 7">
            <a:extLst>
              <a:ext uri="{FF2B5EF4-FFF2-40B4-BE49-F238E27FC236}">
                <a16:creationId xmlns:a16="http://schemas.microsoft.com/office/drawing/2014/main" id="{BD95D2D1-8DA8-4FA0-8869-AB610209AF6F}"/>
              </a:ext>
            </a:extLst>
          </p:cNvPr>
          <p:cNvSpPr/>
          <p:nvPr/>
        </p:nvSpPr>
        <p:spPr>
          <a:xfrm>
            <a:off x="3195687" y="3016577"/>
            <a:ext cx="2212541" cy="20725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F4613C66-92A6-4C46-9FA5-A81CCD8A0593}"/>
              </a:ext>
            </a:extLst>
          </p:cNvPr>
          <p:cNvSpPr/>
          <p:nvPr/>
        </p:nvSpPr>
        <p:spPr>
          <a:xfrm>
            <a:off x="5408227" y="3780148"/>
            <a:ext cx="1105695" cy="3385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7011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A51140-EAFA-41F7-B7B7-AA02C750FCB5}"/>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5" name="Rectangle 4">
            <a:extLst>
              <a:ext uri="{FF2B5EF4-FFF2-40B4-BE49-F238E27FC236}">
                <a16:creationId xmlns:a16="http://schemas.microsoft.com/office/drawing/2014/main" id="{DE3CF1B8-0DB2-475D-B1FC-5BE7E7D8E5FD}"/>
              </a:ext>
            </a:extLst>
          </p:cNvPr>
          <p:cNvSpPr/>
          <p:nvPr/>
        </p:nvSpPr>
        <p:spPr>
          <a:xfrm>
            <a:off x="335992" y="1397674"/>
            <a:ext cx="9769542" cy="4308872"/>
          </a:xfrm>
          <a:prstGeom prst="rect">
            <a:avLst/>
          </a:prstGeom>
        </p:spPr>
        <p:txBody>
          <a:bodyPr wrap="square">
            <a:spAutoFit/>
          </a:bodyPr>
          <a:lstStyle/>
          <a:p>
            <a:r>
              <a:rPr lang="fr-FR" sz="1600" b="1" dirty="0">
                <a:solidFill>
                  <a:srgbClr val="0070C0"/>
                </a:solidFill>
              </a:rPr>
              <a:t>La résiliation de l’assurance de prêt devient possible à tout moment</a:t>
            </a:r>
            <a:r>
              <a:rPr lang="fr-FR" sz="1600" dirty="0">
                <a:solidFill>
                  <a:srgbClr val="0070C0"/>
                </a:solidFill>
              </a:rPr>
              <a:t>​ : </a:t>
            </a:r>
          </a:p>
          <a:p>
            <a:pPr marL="742950" lvl="1" indent="-285750">
              <a:buFont typeface="Arial" panose="020B0604020202020204" pitchFamily="34" charset="0"/>
              <a:buChar char="•"/>
            </a:pPr>
            <a:r>
              <a:rPr lang="fr-FR" sz="1600" dirty="0">
                <a:solidFill>
                  <a:srgbClr val="0070C0"/>
                </a:solidFill>
                <a:latin typeface="Calibri" panose="020F0502020204030204" pitchFamily="34" charset="0"/>
              </a:rPr>
              <a:t>1er juin 2022 pour les nouveaux contrats (créés dans J@ssure à partir du 01/06), </a:t>
            </a:r>
          </a:p>
          <a:p>
            <a:pPr marL="742950" lvl="1" indent="-285750">
              <a:buFont typeface="Arial" panose="020B0604020202020204" pitchFamily="34" charset="0"/>
              <a:buChar char="•"/>
            </a:pPr>
            <a:r>
              <a:rPr lang="fr-FR" sz="1600" dirty="0">
                <a:solidFill>
                  <a:srgbClr val="0070C0"/>
                </a:solidFill>
                <a:latin typeface="Calibri" panose="020F0502020204030204" pitchFamily="34" charset="0"/>
              </a:rPr>
              <a:t>1er septembre 2022 pour les anciens contrats.</a:t>
            </a:r>
            <a:br>
              <a:rPr lang="fr-FR" sz="1600" dirty="0">
                <a:solidFill>
                  <a:srgbClr val="0070C0"/>
                </a:solidFill>
                <a:latin typeface="Calibri" panose="020F0502020204030204" pitchFamily="34" charset="0"/>
              </a:rPr>
            </a:br>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r>
              <a:rPr lang="fr-FR" sz="1600" dirty="0">
                <a:solidFill>
                  <a:srgbClr val="0070C0"/>
                </a:solidFill>
                <a:latin typeface="Calibri" panose="020F0502020204030204" pitchFamily="34" charset="0"/>
              </a:rPr>
              <a:t>​</a:t>
            </a:r>
          </a:p>
          <a:p>
            <a:endParaRPr lang="fr-FR" sz="1600" dirty="0">
              <a:solidFill>
                <a:srgbClr val="0070C0"/>
              </a:solidFill>
              <a:latin typeface="Calibri" panose="020F0502020204030204" pitchFamily="34" charset="0"/>
            </a:endParaRPr>
          </a:p>
          <a:p>
            <a:endParaRPr lang="fr-FR" sz="1600" dirty="0">
              <a:solidFill>
                <a:srgbClr val="0070C0"/>
              </a:solidFill>
              <a:latin typeface="Calibri" panose="020F0502020204030204" pitchFamily="34" charset="0"/>
            </a:endParaRPr>
          </a:p>
          <a:p>
            <a:r>
              <a:rPr lang="fr-FR" sz="1600" b="1" dirty="0">
                <a:solidFill>
                  <a:srgbClr val="0070C0"/>
                </a:solidFill>
              </a:rPr>
              <a:t>Renforcement de l’information</a:t>
            </a:r>
            <a:r>
              <a:rPr lang="fr-FR" sz="1600" dirty="0">
                <a:solidFill>
                  <a:srgbClr val="0070C0"/>
                </a:solidFill>
                <a:latin typeface="Calibri" panose="020F0502020204030204" pitchFamily="34" charset="0"/>
              </a:rPr>
              <a:t>​ </a:t>
            </a:r>
            <a:r>
              <a:rPr lang="fr-FR" sz="1600" b="1" dirty="0">
                <a:solidFill>
                  <a:srgbClr val="0070C0"/>
                </a:solidFill>
              </a:rPr>
              <a:t>aux assurés </a:t>
            </a:r>
            <a:r>
              <a:rPr lang="fr-FR" sz="1600" dirty="0">
                <a:solidFill>
                  <a:srgbClr val="0070C0"/>
                </a:solidFill>
                <a:latin typeface="Calibri" panose="020F0502020204030204" pitchFamily="34" charset="0"/>
              </a:rPr>
              <a:t>: obligation d’informer annuellement l’assuré de son droit à la résiliation ainsi que du mode opératoire, informer l’adhérent du coût de l’assurance sur 8 ans au moment de la souscription.</a:t>
            </a:r>
            <a:endParaRPr lang="fr-FR" dirty="0">
              <a:solidFill>
                <a:srgbClr val="0070C0"/>
              </a:solidFill>
            </a:endParaRPr>
          </a:p>
        </p:txBody>
      </p:sp>
      <p:graphicFrame>
        <p:nvGraphicFramePr>
          <p:cNvPr id="7" name="Tableau 6">
            <a:extLst>
              <a:ext uri="{FF2B5EF4-FFF2-40B4-BE49-F238E27FC236}">
                <a16:creationId xmlns:a16="http://schemas.microsoft.com/office/drawing/2014/main" id="{CBF8AF0D-0092-4D89-BC51-55909A496F88}"/>
              </a:ext>
            </a:extLst>
          </p:cNvPr>
          <p:cNvGraphicFramePr>
            <a:graphicFrameLocks noGrp="1"/>
          </p:cNvGraphicFramePr>
          <p:nvPr>
            <p:extLst>
              <p:ext uri="{D42A27DB-BD31-4B8C-83A1-F6EECF244321}">
                <p14:modId xmlns:p14="http://schemas.microsoft.com/office/powerpoint/2010/main" val="3035353136"/>
              </p:ext>
            </p:extLst>
          </p:nvPr>
        </p:nvGraphicFramePr>
        <p:xfrm>
          <a:off x="335992" y="2481529"/>
          <a:ext cx="9424927" cy="1894939"/>
        </p:xfrm>
        <a:graphic>
          <a:graphicData uri="http://schemas.openxmlformats.org/drawingml/2006/table">
            <a:tbl>
              <a:tblPr>
                <a:tableStyleId>{5DA37D80-6434-44D0-A028-1B22A696006F}</a:tableStyleId>
              </a:tblPr>
              <a:tblGrid>
                <a:gridCol w="2420645">
                  <a:extLst>
                    <a:ext uri="{9D8B030D-6E8A-4147-A177-3AD203B41FA5}">
                      <a16:colId xmlns:a16="http://schemas.microsoft.com/office/drawing/2014/main" val="1433059613"/>
                    </a:ext>
                  </a:extLst>
                </a:gridCol>
                <a:gridCol w="3453413">
                  <a:extLst>
                    <a:ext uri="{9D8B030D-6E8A-4147-A177-3AD203B41FA5}">
                      <a16:colId xmlns:a16="http://schemas.microsoft.com/office/drawing/2014/main" val="3582716848"/>
                    </a:ext>
                  </a:extLst>
                </a:gridCol>
                <a:gridCol w="3550869">
                  <a:extLst>
                    <a:ext uri="{9D8B030D-6E8A-4147-A177-3AD203B41FA5}">
                      <a16:colId xmlns:a16="http://schemas.microsoft.com/office/drawing/2014/main" val="1286378488"/>
                    </a:ext>
                  </a:extLst>
                </a:gridCol>
              </a:tblGrid>
              <a:tr h="539318">
                <a:tc>
                  <a:txBody>
                    <a:bodyPr/>
                    <a:lstStyle/>
                    <a:p>
                      <a:r>
                        <a:rPr lang="fr-FR" sz="1400" dirty="0">
                          <a:solidFill>
                            <a:srgbClr val="0070C0"/>
                          </a:solidFill>
                        </a:rPr>
                        <a:t>POUR RAPPEL</a:t>
                      </a:r>
                    </a:p>
                  </a:txBody>
                  <a:tcPr anchor="ctr">
                    <a:solidFill>
                      <a:schemeClr val="accent1">
                        <a:lumMod val="20000"/>
                        <a:lumOff val="80000"/>
                      </a:schemeClr>
                    </a:solidFill>
                  </a:tcPr>
                </a:tc>
                <a:tc>
                  <a:txBody>
                    <a:bodyPr/>
                    <a:lstStyle/>
                    <a:p>
                      <a:pPr algn="ctr"/>
                      <a:r>
                        <a:rPr lang="fr-FR" sz="1400" dirty="0">
                          <a:solidFill>
                            <a:srgbClr val="0070C0"/>
                          </a:solidFill>
                        </a:rPr>
                        <a:t>Avant la fin de la première année de la signature du prêt</a:t>
                      </a:r>
                    </a:p>
                  </a:txBody>
                  <a:tcPr anchor="ctr">
                    <a:solidFill>
                      <a:schemeClr val="accent1">
                        <a:lumMod val="20000"/>
                        <a:lumOff val="80000"/>
                      </a:schemeClr>
                    </a:solidFill>
                  </a:tcPr>
                </a:tc>
                <a:tc>
                  <a:txBody>
                    <a:bodyPr/>
                    <a:lstStyle/>
                    <a:p>
                      <a:pPr algn="ctr"/>
                      <a:r>
                        <a:rPr lang="fr-FR" sz="1400" dirty="0">
                          <a:solidFill>
                            <a:srgbClr val="0070C0"/>
                          </a:solidFill>
                        </a:rPr>
                        <a:t>Après la première année de la signature du prêt</a:t>
                      </a:r>
                    </a:p>
                  </a:txBody>
                  <a:tcPr anchor="ctr">
                    <a:solidFill>
                      <a:schemeClr val="accent1">
                        <a:lumMod val="20000"/>
                        <a:lumOff val="80000"/>
                      </a:schemeClr>
                    </a:solidFill>
                  </a:tcPr>
                </a:tc>
                <a:extLst>
                  <a:ext uri="{0D108BD9-81ED-4DB2-BD59-A6C34878D82A}">
                    <a16:rowId xmlns:a16="http://schemas.microsoft.com/office/drawing/2014/main" val="2212455468"/>
                  </a:ext>
                </a:extLst>
              </a:tr>
              <a:tr h="532661">
                <a:tc>
                  <a:txBody>
                    <a:bodyPr/>
                    <a:lstStyle/>
                    <a:p>
                      <a:r>
                        <a:rPr lang="fr-FR" sz="1400" dirty="0">
                          <a:solidFill>
                            <a:srgbClr val="0070C0"/>
                          </a:solidFill>
                        </a:rPr>
                        <a:t>Loi Hamon (date)</a:t>
                      </a:r>
                    </a:p>
                  </a:txBody>
                  <a:tcPr anchor="ctr"/>
                </a:tc>
                <a:tc>
                  <a:txBody>
                    <a:bodyPr/>
                    <a:lstStyle/>
                    <a:p>
                      <a:pPr algn="ctr"/>
                      <a:r>
                        <a:rPr lang="fr-FR" sz="1400" dirty="0">
                          <a:solidFill>
                            <a:srgbClr val="0070C0"/>
                          </a:solidFill>
                        </a:rPr>
                        <a:t>Résiliation possible à tout moment</a:t>
                      </a:r>
                    </a:p>
                  </a:txBody>
                  <a:tcPr anchor="ctr"/>
                </a:tc>
                <a:tc>
                  <a:txBody>
                    <a:bodyPr/>
                    <a:lstStyle/>
                    <a:p>
                      <a:pPr algn="ctr"/>
                      <a:endParaRPr lang="fr-FR" sz="1400" dirty="0">
                        <a:solidFill>
                          <a:srgbClr val="0070C0"/>
                        </a:solidFill>
                      </a:endParaRPr>
                    </a:p>
                  </a:txBody>
                  <a:tcPr anchor="ctr"/>
                </a:tc>
                <a:extLst>
                  <a:ext uri="{0D108BD9-81ED-4DB2-BD59-A6C34878D82A}">
                    <a16:rowId xmlns:a16="http://schemas.microsoft.com/office/drawing/2014/main" val="1932271930"/>
                  </a:ext>
                </a:extLst>
              </a:tr>
              <a:tr h="0">
                <a:tc>
                  <a:txBody>
                    <a:bodyPr/>
                    <a:lstStyle/>
                    <a:p>
                      <a:r>
                        <a:rPr lang="fr-FR" sz="1400" dirty="0">
                          <a:solidFill>
                            <a:srgbClr val="0070C0"/>
                          </a:solidFill>
                        </a:rPr>
                        <a:t>Amendement Bourquin (date)</a:t>
                      </a:r>
                    </a:p>
                  </a:txBody>
                  <a:tcPr anchor="ctr"/>
                </a:tc>
                <a:tc>
                  <a:txBody>
                    <a:bodyPr/>
                    <a:lstStyle/>
                    <a:p>
                      <a:pPr algn="ctr"/>
                      <a:endParaRPr lang="fr-FR" sz="1400" dirty="0">
                        <a:solidFill>
                          <a:srgbClr val="0070C0"/>
                        </a:solidFill>
                      </a:endParaRPr>
                    </a:p>
                  </a:txBody>
                  <a:tcPr anchor="ctr"/>
                </a:tc>
                <a:tc>
                  <a:txBody>
                    <a:bodyPr/>
                    <a:lstStyle/>
                    <a:p>
                      <a:pPr algn="ctr"/>
                      <a:r>
                        <a:rPr lang="fr-FR" sz="1400" dirty="0">
                          <a:solidFill>
                            <a:srgbClr val="0070C0"/>
                          </a:solidFill>
                        </a:rPr>
                        <a:t>Résiliation possible à la date anniversaire</a:t>
                      </a:r>
                    </a:p>
                  </a:txBody>
                  <a:tcPr anchor="ctr"/>
                </a:tc>
                <a:extLst>
                  <a:ext uri="{0D108BD9-81ED-4DB2-BD59-A6C34878D82A}">
                    <a16:rowId xmlns:a16="http://schemas.microsoft.com/office/drawing/2014/main" val="2816766922"/>
                  </a:ext>
                </a:extLst>
              </a:tr>
              <a:tr h="268078">
                <a:tc>
                  <a:txBody>
                    <a:bodyPr/>
                    <a:lstStyle/>
                    <a:p>
                      <a:r>
                        <a:rPr lang="fr-FR" sz="1400" dirty="0">
                          <a:solidFill>
                            <a:srgbClr val="0070C0"/>
                          </a:solidFill>
                        </a:rPr>
                        <a:t>Loi Lemoine (2022)</a:t>
                      </a:r>
                    </a:p>
                  </a:txBody>
                  <a:tcPr anchor="ctr"/>
                </a:tc>
                <a:tc>
                  <a:txBody>
                    <a:bodyPr/>
                    <a:lstStyle/>
                    <a:p>
                      <a:pPr algn="ctr"/>
                      <a:r>
                        <a:rPr lang="fr-FR" sz="1400" dirty="0">
                          <a:solidFill>
                            <a:srgbClr val="0070C0"/>
                          </a:solidFill>
                        </a:rPr>
                        <a:t>À tout moment</a:t>
                      </a:r>
                    </a:p>
                  </a:txBody>
                  <a:tcPr anchor="ctr"/>
                </a:tc>
                <a:tc>
                  <a:txBody>
                    <a:bodyPr/>
                    <a:lstStyle/>
                    <a:p>
                      <a:pPr algn="ctr"/>
                      <a:r>
                        <a:rPr lang="fr-FR" sz="1400" dirty="0">
                          <a:solidFill>
                            <a:srgbClr val="0070C0"/>
                          </a:solidFill>
                        </a:rPr>
                        <a:t>À tout moment</a:t>
                      </a:r>
                    </a:p>
                  </a:txBody>
                  <a:tcPr anchor="ctr"/>
                </a:tc>
                <a:extLst>
                  <a:ext uri="{0D108BD9-81ED-4DB2-BD59-A6C34878D82A}">
                    <a16:rowId xmlns:a16="http://schemas.microsoft.com/office/drawing/2014/main" val="2142515213"/>
                  </a:ext>
                </a:extLst>
              </a:tr>
            </a:tbl>
          </a:graphicData>
        </a:graphic>
      </p:graphicFrame>
      <p:pic>
        <p:nvPicPr>
          <p:cNvPr id="2" name="Image 1">
            <a:extLst>
              <a:ext uri="{FF2B5EF4-FFF2-40B4-BE49-F238E27FC236}">
                <a16:creationId xmlns:a16="http://schemas.microsoft.com/office/drawing/2014/main" id="{E0756811-EDF5-402B-884E-DDC9C2BE419E}"/>
              </a:ext>
            </a:extLst>
          </p:cNvPr>
          <p:cNvPicPr>
            <a:picLocks noChangeAspect="1"/>
          </p:cNvPicPr>
          <p:nvPr/>
        </p:nvPicPr>
        <p:blipFill>
          <a:blip r:embed="rId2"/>
          <a:stretch>
            <a:fillRect/>
          </a:stretch>
        </p:blipFill>
        <p:spPr>
          <a:xfrm>
            <a:off x="4262635" y="3681301"/>
            <a:ext cx="371527" cy="352474"/>
          </a:xfrm>
          <a:prstGeom prst="rect">
            <a:avLst/>
          </a:prstGeom>
        </p:spPr>
      </p:pic>
      <p:pic>
        <p:nvPicPr>
          <p:cNvPr id="3" name="Image 2">
            <a:extLst>
              <a:ext uri="{FF2B5EF4-FFF2-40B4-BE49-F238E27FC236}">
                <a16:creationId xmlns:a16="http://schemas.microsoft.com/office/drawing/2014/main" id="{9A66CCD0-ACD8-4CF3-BA71-01FA8B2C7E50}"/>
              </a:ext>
            </a:extLst>
          </p:cNvPr>
          <p:cNvPicPr>
            <a:picLocks noChangeAspect="1"/>
          </p:cNvPicPr>
          <p:nvPr/>
        </p:nvPicPr>
        <p:blipFill>
          <a:blip r:embed="rId2"/>
          <a:stretch>
            <a:fillRect/>
          </a:stretch>
        </p:blipFill>
        <p:spPr>
          <a:xfrm>
            <a:off x="7798344" y="3076524"/>
            <a:ext cx="371527" cy="352474"/>
          </a:xfrm>
          <a:prstGeom prst="rect">
            <a:avLst/>
          </a:prstGeom>
        </p:spPr>
      </p:pic>
      <p:sp>
        <p:nvSpPr>
          <p:cNvPr id="8" name="Rectangle 7">
            <a:extLst>
              <a:ext uri="{FF2B5EF4-FFF2-40B4-BE49-F238E27FC236}">
                <a16:creationId xmlns:a16="http://schemas.microsoft.com/office/drawing/2014/main" id="{3838666B-724F-42E0-BB84-7E8E8F1E60BA}"/>
              </a:ext>
            </a:extLst>
          </p:cNvPr>
          <p:cNvSpPr/>
          <p:nvPr/>
        </p:nvSpPr>
        <p:spPr>
          <a:xfrm>
            <a:off x="1999249" y="410892"/>
            <a:ext cx="5574090" cy="523220"/>
          </a:xfrm>
          <a:prstGeom prst="rect">
            <a:avLst/>
          </a:prstGeom>
        </p:spPr>
        <p:txBody>
          <a:bodyPr wrap="none">
            <a:spAutoFit/>
          </a:bodyPr>
          <a:lstStyle/>
          <a:p>
            <a:r>
              <a:rPr lang="fr-FR" sz="2800" b="1" dirty="0">
                <a:solidFill>
                  <a:srgbClr val="0070C0"/>
                </a:solidFill>
              </a:rPr>
              <a:t>3- RESILIATION INFRA ANNUELLE</a:t>
            </a:r>
            <a:endParaRPr lang="fr-FR" sz="2800" dirty="0">
              <a:solidFill>
                <a:srgbClr val="0070C0"/>
              </a:solidFill>
            </a:endParaRPr>
          </a:p>
        </p:txBody>
      </p:sp>
      <p:grpSp>
        <p:nvGrpSpPr>
          <p:cNvPr id="11" name="Groupe 10">
            <a:extLst>
              <a:ext uri="{FF2B5EF4-FFF2-40B4-BE49-F238E27FC236}">
                <a16:creationId xmlns:a16="http://schemas.microsoft.com/office/drawing/2014/main" id="{8EB9644F-762C-4D35-807A-C3882D5EE295}"/>
              </a:ext>
            </a:extLst>
          </p:cNvPr>
          <p:cNvGrpSpPr/>
          <p:nvPr/>
        </p:nvGrpSpPr>
        <p:grpSpPr>
          <a:xfrm>
            <a:off x="4786294" y="5714165"/>
            <a:ext cx="3940456" cy="722809"/>
            <a:chOff x="4991876" y="5517834"/>
            <a:chExt cx="3940456" cy="722809"/>
          </a:xfrm>
        </p:grpSpPr>
        <p:sp>
          <p:nvSpPr>
            <p:cNvPr id="9" name="Rectangle : coins arrondis 8">
              <a:extLst>
                <a:ext uri="{FF2B5EF4-FFF2-40B4-BE49-F238E27FC236}">
                  <a16:creationId xmlns:a16="http://schemas.microsoft.com/office/drawing/2014/main" id="{79C36D61-5844-4678-BA71-A05FE719D821}"/>
                </a:ext>
              </a:extLst>
            </p:cNvPr>
            <p:cNvSpPr/>
            <p:nvPr/>
          </p:nvSpPr>
          <p:spPr>
            <a:xfrm>
              <a:off x="5611094" y="5517834"/>
              <a:ext cx="3321238" cy="722809"/>
            </a:xfrm>
            <a:prstGeom prst="roundRect">
              <a:avLst/>
            </a:prstGeom>
            <a:solidFill>
              <a:srgbClr val="00B69D"/>
            </a:solidFill>
            <a:ln>
              <a:solidFill>
                <a:srgbClr val="257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rPr>
                <a:t>L’information sur la résiliation sera envoyée </a:t>
              </a:r>
            </a:p>
            <a:p>
              <a:pPr algn="ctr"/>
              <a:r>
                <a:rPr lang="fr-FR" sz="1200" u="sng" dirty="0">
                  <a:solidFill>
                    <a:schemeClr val="tx2"/>
                  </a:solidFill>
                </a:rPr>
                <a:t>après le 1</a:t>
              </a:r>
              <a:r>
                <a:rPr lang="fr-FR" sz="1200" u="sng" baseline="30000" dirty="0">
                  <a:solidFill>
                    <a:schemeClr val="tx2"/>
                  </a:solidFill>
                </a:rPr>
                <a:t>er</a:t>
              </a:r>
              <a:r>
                <a:rPr lang="fr-FR" sz="1200" u="sng" dirty="0">
                  <a:solidFill>
                    <a:schemeClr val="tx2"/>
                  </a:solidFill>
                </a:rPr>
                <a:t> juin 2022</a:t>
              </a:r>
              <a:r>
                <a:rPr lang="fr-FR" sz="1200" dirty="0">
                  <a:solidFill>
                    <a:schemeClr val="tx2"/>
                  </a:solidFill>
                </a:rPr>
                <a:t>, </a:t>
              </a:r>
            </a:p>
            <a:p>
              <a:pPr algn="ctr"/>
              <a:r>
                <a:rPr lang="fr-FR" sz="1200" dirty="0">
                  <a:solidFill>
                    <a:schemeClr val="tx2"/>
                  </a:solidFill>
                </a:rPr>
                <a:t>date d’entrée en vigueur de la loi</a:t>
              </a:r>
            </a:p>
          </p:txBody>
        </p:sp>
        <p:pic>
          <p:nvPicPr>
            <p:cNvPr id="10" name="Image 9">
              <a:extLst>
                <a:ext uri="{FF2B5EF4-FFF2-40B4-BE49-F238E27FC236}">
                  <a16:creationId xmlns:a16="http://schemas.microsoft.com/office/drawing/2014/main" id="{7396903D-10EA-4338-BA40-FFF3822167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91876" y="5579616"/>
              <a:ext cx="619218" cy="599243"/>
            </a:xfrm>
            <a:prstGeom prst="rect">
              <a:avLst/>
            </a:prstGeom>
          </p:spPr>
        </p:pic>
      </p:grpSp>
    </p:spTree>
    <p:extLst>
      <p:ext uri="{BB962C8B-B14F-4D97-AF65-F5344CB8AC3E}">
        <p14:creationId xmlns:p14="http://schemas.microsoft.com/office/powerpoint/2010/main" val="106269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97A48BC-F656-41DC-B886-7CA9DAFC5E28}"/>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9" name="Titre 1">
            <a:extLst>
              <a:ext uri="{FF2B5EF4-FFF2-40B4-BE49-F238E27FC236}">
                <a16:creationId xmlns:a16="http://schemas.microsoft.com/office/drawing/2014/main" id="{1387AB88-98B6-4777-A4AA-F01E2FD9E077}"/>
              </a:ext>
            </a:extLst>
          </p:cNvPr>
          <p:cNvSpPr>
            <a:spLocks noGrp="1"/>
          </p:cNvSpPr>
          <p:nvPr>
            <p:ph type="title"/>
          </p:nvPr>
        </p:nvSpPr>
        <p:spPr>
          <a:xfrm>
            <a:off x="2909301" y="359546"/>
            <a:ext cx="5663034" cy="492711"/>
          </a:xfrm>
        </p:spPr>
        <p:txBody>
          <a:bodyPr>
            <a:normAutofit/>
          </a:bodyPr>
          <a:lstStyle/>
          <a:p>
            <a:pPr algn="ctr"/>
            <a:r>
              <a:rPr lang="fr-FR" sz="2400" dirty="0"/>
              <a:t>LES ÉVOLUTIONS LIVRÉES LE 01/06 </a:t>
            </a:r>
          </a:p>
        </p:txBody>
      </p:sp>
      <p:sp>
        <p:nvSpPr>
          <p:cNvPr id="5" name="Rectangle 4">
            <a:extLst>
              <a:ext uri="{FF2B5EF4-FFF2-40B4-BE49-F238E27FC236}">
                <a16:creationId xmlns:a16="http://schemas.microsoft.com/office/drawing/2014/main" id="{C3235BD0-7BD5-42AC-AC0B-628C063AB555}"/>
              </a:ext>
            </a:extLst>
          </p:cNvPr>
          <p:cNvSpPr/>
          <p:nvPr/>
        </p:nvSpPr>
        <p:spPr>
          <a:xfrm>
            <a:off x="408373" y="1233994"/>
            <a:ext cx="3275860" cy="84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Génération automatisée du QS + droit à l’oubli</a:t>
            </a:r>
          </a:p>
        </p:txBody>
      </p:sp>
      <p:sp>
        <p:nvSpPr>
          <p:cNvPr id="7" name="Rectangle 6">
            <a:extLst>
              <a:ext uri="{FF2B5EF4-FFF2-40B4-BE49-F238E27FC236}">
                <a16:creationId xmlns:a16="http://schemas.microsoft.com/office/drawing/2014/main" id="{EC3CE460-DCF0-4C90-8959-3B95D7E150F2}"/>
              </a:ext>
            </a:extLst>
          </p:cNvPr>
          <p:cNvSpPr/>
          <p:nvPr/>
        </p:nvSpPr>
        <p:spPr>
          <a:xfrm>
            <a:off x="3888420" y="1233994"/>
            <a:ext cx="3275860" cy="84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t>Changement de segment en cours d’instruction</a:t>
            </a:r>
          </a:p>
        </p:txBody>
      </p:sp>
      <p:sp>
        <p:nvSpPr>
          <p:cNvPr id="8" name="Rectangle 7">
            <a:extLst>
              <a:ext uri="{FF2B5EF4-FFF2-40B4-BE49-F238E27FC236}">
                <a16:creationId xmlns:a16="http://schemas.microsoft.com/office/drawing/2014/main" id="{2B1962D4-5C9D-4873-A6C8-001CF3636070}"/>
              </a:ext>
            </a:extLst>
          </p:cNvPr>
          <p:cNvSpPr/>
          <p:nvPr/>
        </p:nvSpPr>
        <p:spPr>
          <a:xfrm>
            <a:off x="7368467" y="1217591"/>
            <a:ext cx="3770048" cy="843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r>
              <a:rPr lang="fr-FR" dirty="0" err="1"/>
              <a:t>orçage</a:t>
            </a:r>
            <a:r>
              <a:rPr lang="fr-FR" dirty="0"/>
              <a:t> manuel du passage au segment Lemoine*</a:t>
            </a:r>
          </a:p>
        </p:txBody>
      </p:sp>
      <p:sp>
        <p:nvSpPr>
          <p:cNvPr id="6" name="Rectangle 5">
            <a:extLst>
              <a:ext uri="{FF2B5EF4-FFF2-40B4-BE49-F238E27FC236}">
                <a16:creationId xmlns:a16="http://schemas.microsoft.com/office/drawing/2014/main" id="{89EAD524-955A-46C9-9368-6481C74376FB}"/>
              </a:ext>
            </a:extLst>
          </p:cNvPr>
          <p:cNvSpPr/>
          <p:nvPr/>
        </p:nvSpPr>
        <p:spPr>
          <a:xfrm>
            <a:off x="408373" y="2077373"/>
            <a:ext cx="3275860" cy="3069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fr-FR" sz="1200" dirty="0">
                <a:solidFill>
                  <a:schemeClr val="tx2"/>
                </a:solidFill>
              </a:rPr>
              <a:t>Mise en place des automatismes sur les parcours numérique et papier pour les montants &lt;200K€ par assuré + âge en fin de prêt &lt;60 ans :</a:t>
            </a:r>
          </a:p>
          <a:p>
            <a:pPr lvl="0"/>
            <a:endParaRPr lang="fr-FR" sz="1200" dirty="0">
              <a:solidFill>
                <a:schemeClr val="tx2"/>
              </a:solidFill>
            </a:endParaRPr>
          </a:p>
          <a:p>
            <a:pPr lvl="0" defTabSz="533400">
              <a:lnSpc>
                <a:spcPct val="90000"/>
              </a:lnSpc>
              <a:spcBef>
                <a:spcPct val="0"/>
              </a:spcBef>
              <a:spcAft>
                <a:spcPct val="15000"/>
              </a:spcAft>
            </a:pPr>
            <a:r>
              <a:rPr lang="fr-FR" sz="1200" dirty="0">
                <a:solidFill>
                  <a:schemeClr val="tx2"/>
                </a:solidFill>
              </a:rPr>
              <a:t>Le QS et le document relatif au droit à l’oubli ne seront plus demandés si les critères de la loi Lemoine sont détectés</a:t>
            </a:r>
          </a:p>
        </p:txBody>
      </p:sp>
      <p:sp>
        <p:nvSpPr>
          <p:cNvPr id="10" name="Rectangle 9">
            <a:extLst>
              <a:ext uri="{FF2B5EF4-FFF2-40B4-BE49-F238E27FC236}">
                <a16:creationId xmlns:a16="http://schemas.microsoft.com/office/drawing/2014/main" id="{5B48ED6A-8D0D-4343-B3C1-623FA0E3A182}"/>
              </a:ext>
            </a:extLst>
          </p:cNvPr>
          <p:cNvSpPr/>
          <p:nvPr/>
        </p:nvSpPr>
        <p:spPr>
          <a:xfrm>
            <a:off x="3888420" y="2060970"/>
            <a:ext cx="3275860" cy="30860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buNone/>
            </a:pPr>
            <a:r>
              <a:rPr lang="en-US" sz="1200" dirty="0">
                <a:solidFill>
                  <a:schemeClr val="tx2"/>
                </a:solidFill>
              </a:rPr>
              <a:t>Passage du segment Lemoine à standard et vice versa : la selection médicale s’enclenche </a:t>
            </a:r>
            <a:r>
              <a:rPr lang="en-US" sz="1200" dirty="0" err="1">
                <a:solidFill>
                  <a:schemeClr val="tx2"/>
                </a:solidFill>
              </a:rPr>
              <a:t>ou</a:t>
            </a:r>
            <a:r>
              <a:rPr lang="en-US" sz="1200" dirty="0">
                <a:solidFill>
                  <a:schemeClr val="tx2"/>
                </a:solidFill>
              </a:rPr>
              <a:t> </a:t>
            </a:r>
            <a:r>
              <a:rPr lang="en-US" sz="1200" dirty="0" err="1">
                <a:solidFill>
                  <a:schemeClr val="tx2"/>
                </a:solidFill>
              </a:rPr>
              <a:t>s’enlève</a:t>
            </a:r>
            <a:r>
              <a:rPr lang="en-US" sz="1200" dirty="0">
                <a:solidFill>
                  <a:schemeClr val="tx2"/>
                </a:solidFill>
              </a:rPr>
              <a:t> automatiquement </a:t>
            </a:r>
            <a:r>
              <a:rPr lang="en-US" sz="1200" dirty="0" err="1">
                <a:solidFill>
                  <a:schemeClr val="tx2"/>
                </a:solidFill>
              </a:rPr>
              <a:t>dès</a:t>
            </a:r>
            <a:r>
              <a:rPr lang="en-US" sz="1200" dirty="0">
                <a:solidFill>
                  <a:schemeClr val="tx2"/>
                </a:solidFill>
              </a:rPr>
              <a:t> la modification </a:t>
            </a:r>
            <a:r>
              <a:rPr lang="en-US" sz="1200" dirty="0" err="1">
                <a:solidFill>
                  <a:schemeClr val="tx2"/>
                </a:solidFill>
              </a:rPr>
              <a:t>effectuée</a:t>
            </a:r>
            <a:r>
              <a:rPr lang="en-US" sz="1200" dirty="0">
                <a:solidFill>
                  <a:schemeClr val="tx2"/>
                </a:solidFill>
              </a:rPr>
              <a:t> par le </a:t>
            </a:r>
            <a:r>
              <a:rPr lang="en-US" sz="1200" dirty="0" err="1">
                <a:solidFill>
                  <a:schemeClr val="tx2"/>
                </a:solidFill>
              </a:rPr>
              <a:t>conseiller</a:t>
            </a:r>
            <a:r>
              <a:rPr lang="en-US" sz="1200" dirty="0">
                <a:solidFill>
                  <a:schemeClr val="tx2"/>
                </a:solidFill>
              </a:rPr>
              <a:t> dans le front.</a:t>
            </a:r>
          </a:p>
          <a:p>
            <a:pPr lvl="0">
              <a:buNone/>
            </a:pPr>
            <a:endParaRPr lang="en-US" sz="1200" dirty="0">
              <a:solidFill>
                <a:schemeClr val="tx2"/>
              </a:solidFill>
            </a:endParaRPr>
          </a:p>
          <a:p>
            <a:pPr lvl="0">
              <a:buNone/>
            </a:pPr>
            <a:r>
              <a:rPr lang="fr-FR" sz="1200" dirty="0">
                <a:solidFill>
                  <a:srgbClr val="17406D"/>
                </a:solidFill>
              </a:rPr>
              <a:t>Quels sont les cas métiers ? </a:t>
            </a:r>
          </a:p>
          <a:p>
            <a:pPr lvl="0">
              <a:buNone/>
            </a:pPr>
            <a:endParaRPr lang="fr-FR" sz="1200" dirty="0">
              <a:solidFill>
                <a:srgbClr val="17406D"/>
              </a:solidFill>
            </a:endParaRPr>
          </a:p>
          <a:p>
            <a:pPr marL="285750" lvl="0" indent="-285750">
              <a:buFont typeface="Arial" panose="020B0604020202020204" pitchFamily="34" charset="0"/>
              <a:buChar char="•"/>
            </a:pPr>
            <a:r>
              <a:rPr lang="fr-FR" sz="1200" dirty="0">
                <a:solidFill>
                  <a:srgbClr val="17406D"/>
                </a:solidFill>
              </a:rPr>
              <a:t>Ajout/suppression de prêt</a:t>
            </a:r>
          </a:p>
          <a:p>
            <a:pPr marL="285750" lvl="0" indent="-285750">
              <a:buFont typeface="Arial" panose="020B0604020202020204" pitchFamily="34" charset="0"/>
              <a:buChar char="•"/>
            </a:pPr>
            <a:r>
              <a:rPr lang="fr-FR" sz="1200" dirty="0">
                <a:solidFill>
                  <a:srgbClr val="17406D"/>
                </a:solidFill>
              </a:rPr>
              <a:t>Augmentation/baisse du capital à assurer</a:t>
            </a:r>
          </a:p>
          <a:p>
            <a:pPr marL="285750" lvl="0" indent="-285750">
              <a:buFont typeface="Arial" panose="020B0604020202020204" pitchFamily="34" charset="0"/>
              <a:buChar char="•"/>
            </a:pPr>
            <a:r>
              <a:rPr lang="fr-FR" sz="1200" dirty="0">
                <a:solidFill>
                  <a:srgbClr val="17406D"/>
                </a:solidFill>
              </a:rPr>
              <a:t>Augmentation/baisse de la durée du ou des prêts</a:t>
            </a:r>
          </a:p>
          <a:p>
            <a:pPr marL="285750" lvl="0" indent="-285750">
              <a:buFont typeface="Arial" panose="020B0604020202020204" pitchFamily="34" charset="0"/>
              <a:buChar char="•"/>
            </a:pPr>
            <a:r>
              <a:rPr lang="fr-FR" sz="1200" dirty="0">
                <a:solidFill>
                  <a:srgbClr val="17406D"/>
                </a:solidFill>
              </a:rPr>
              <a:t>Augmentation/baisse de la quotité</a:t>
            </a:r>
          </a:p>
          <a:p>
            <a:pPr marL="285750" lvl="0" indent="-285750">
              <a:buFont typeface="Arial" panose="020B0604020202020204" pitchFamily="34" charset="0"/>
              <a:buChar char="•"/>
            </a:pPr>
            <a:r>
              <a:rPr lang="fr-FR" sz="1200" dirty="0">
                <a:solidFill>
                  <a:srgbClr val="17406D"/>
                </a:solidFill>
              </a:rPr>
              <a:t>Modification de la date d’effet*</a:t>
            </a:r>
          </a:p>
          <a:p>
            <a:pPr marL="285750" lvl="0" indent="-285750">
              <a:buFont typeface="Arial" panose="020B0604020202020204" pitchFamily="34" charset="0"/>
              <a:buChar char="•"/>
            </a:pPr>
            <a:r>
              <a:rPr lang="fr-FR" sz="1200" dirty="0">
                <a:solidFill>
                  <a:srgbClr val="17406D"/>
                </a:solidFill>
              </a:rPr>
              <a:t>Modification de l’âge de l’assuré</a:t>
            </a:r>
            <a:endParaRPr lang="fr-FR" sz="1400" dirty="0">
              <a:solidFill>
                <a:srgbClr val="17406D"/>
              </a:solidFill>
            </a:endParaRPr>
          </a:p>
        </p:txBody>
      </p:sp>
      <p:sp>
        <p:nvSpPr>
          <p:cNvPr id="11" name="Rectangle 10">
            <a:extLst>
              <a:ext uri="{FF2B5EF4-FFF2-40B4-BE49-F238E27FC236}">
                <a16:creationId xmlns:a16="http://schemas.microsoft.com/office/drawing/2014/main" id="{6EB1A4E6-316E-4269-895A-F24B81A79695}"/>
              </a:ext>
            </a:extLst>
          </p:cNvPr>
          <p:cNvSpPr/>
          <p:nvPr/>
        </p:nvSpPr>
        <p:spPr>
          <a:xfrm>
            <a:off x="7368467" y="2073242"/>
            <a:ext cx="3770048" cy="30737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 lvl="0" indent="-57150" defTabSz="488950">
              <a:lnSpc>
                <a:spcPct val="90000"/>
              </a:lnSpc>
              <a:spcBef>
                <a:spcPct val="0"/>
              </a:spcBef>
              <a:spcAft>
                <a:spcPct val="15000"/>
              </a:spcAft>
              <a:defRPr/>
            </a:pPr>
            <a:r>
              <a:rPr lang="fr-FR" sz="1200" dirty="0">
                <a:solidFill>
                  <a:srgbClr val="17406D"/>
                </a:solidFill>
              </a:rPr>
              <a:t>Exemption exceptionnelle de formalités médicales.</a:t>
            </a:r>
            <a:endParaRPr lang="fr-FR" sz="1200" dirty="0"/>
          </a:p>
          <a:p>
            <a:pPr lvl="0" defTabSz="444500">
              <a:lnSpc>
                <a:spcPct val="90000"/>
              </a:lnSpc>
              <a:spcBef>
                <a:spcPct val="0"/>
              </a:spcBef>
              <a:spcAft>
                <a:spcPct val="15000"/>
              </a:spcAft>
            </a:pPr>
            <a:endParaRPr lang="fr-FR" sz="1200" dirty="0"/>
          </a:p>
          <a:p>
            <a:pPr defTabSz="444500">
              <a:lnSpc>
                <a:spcPct val="90000"/>
              </a:lnSpc>
              <a:spcBef>
                <a:spcPct val="0"/>
              </a:spcBef>
              <a:spcAft>
                <a:spcPct val="15000"/>
              </a:spcAft>
            </a:pPr>
            <a:r>
              <a:rPr lang="fr-FR" sz="1200" dirty="0">
                <a:solidFill>
                  <a:srgbClr val="17406D"/>
                </a:solidFill>
              </a:rPr>
              <a:t>Quels sont les cas métiers ? </a:t>
            </a:r>
          </a:p>
          <a:p>
            <a:pPr lvl="0" defTabSz="444500">
              <a:lnSpc>
                <a:spcPct val="90000"/>
              </a:lnSpc>
              <a:spcBef>
                <a:spcPct val="0"/>
              </a:spcBef>
              <a:spcAft>
                <a:spcPct val="15000"/>
              </a:spcAft>
            </a:pPr>
            <a:endParaRPr lang="fr-FR" sz="1200" dirty="0">
              <a:solidFill>
                <a:schemeClr val="tx2"/>
              </a:solidFill>
            </a:endParaRPr>
          </a:p>
          <a:p>
            <a:pPr marL="171450" indent="-171450" fontAlgn="base">
              <a:buFont typeface="Arial" panose="020B0604020202020204" pitchFamily="34" charset="0"/>
              <a:buChar char="•"/>
            </a:pPr>
            <a:r>
              <a:rPr lang="fr-FR" sz="1200" dirty="0">
                <a:solidFill>
                  <a:schemeClr val="tx2"/>
                </a:solidFill>
              </a:rPr>
              <a:t>Le montant de l’encours dépasse 200K€ car notre base de calcul n’est pas correcte (capital initial au lieu de CRD)</a:t>
            </a:r>
          </a:p>
          <a:p>
            <a:pPr marL="171450" indent="-171450">
              <a:buFont typeface="Arial" panose="020B0604020202020204" pitchFamily="34" charset="0"/>
              <a:buChar char="•"/>
            </a:pPr>
            <a:r>
              <a:rPr lang="fr-FR" sz="1200" dirty="0">
                <a:solidFill>
                  <a:schemeClr val="tx2"/>
                </a:solidFill>
              </a:rPr>
              <a:t>L’âge en fin de prêt dépasse 60 ans du fait d’un retard de traitement du dossier.</a:t>
            </a:r>
          </a:p>
          <a:p>
            <a:pPr marL="57150" lvl="0" indent="-57150" defTabSz="488950">
              <a:lnSpc>
                <a:spcPct val="90000"/>
              </a:lnSpc>
              <a:spcBef>
                <a:spcPct val="0"/>
              </a:spcBef>
              <a:spcAft>
                <a:spcPct val="15000"/>
              </a:spcAft>
              <a:defRPr/>
            </a:pPr>
            <a:endParaRPr lang="fr-FR" sz="1200" dirty="0"/>
          </a:p>
          <a:p>
            <a:pPr marL="57150" lvl="0" indent="-57150" defTabSz="488950">
              <a:lnSpc>
                <a:spcPct val="90000"/>
              </a:lnSpc>
              <a:spcBef>
                <a:spcPct val="0"/>
              </a:spcBef>
              <a:spcAft>
                <a:spcPct val="15000"/>
              </a:spcAft>
              <a:defRPr/>
            </a:pPr>
            <a:r>
              <a:rPr lang="fr-FR" sz="1200" dirty="0">
                <a:solidFill>
                  <a:srgbClr val="17406D"/>
                </a:solidFill>
              </a:rPr>
              <a:t>NB : les </a:t>
            </a:r>
            <a:r>
              <a:rPr lang="fr-FR" sz="1200" dirty="0" err="1">
                <a:solidFill>
                  <a:srgbClr val="17406D"/>
                </a:solidFill>
              </a:rPr>
              <a:t>régles</a:t>
            </a:r>
            <a:r>
              <a:rPr lang="fr-FR" sz="1200" dirty="0">
                <a:solidFill>
                  <a:srgbClr val="17406D"/>
                </a:solidFill>
              </a:rPr>
              <a:t> dérogatoires vous seront clairement présentées dans le </a:t>
            </a:r>
            <a:r>
              <a:rPr lang="fr-FR" sz="1200" dirty="0" err="1">
                <a:solidFill>
                  <a:srgbClr val="17406D"/>
                </a:solidFill>
              </a:rPr>
              <a:t>modopératoire</a:t>
            </a:r>
            <a:endParaRPr lang="fr-FR" sz="1200" dirty="0">
              <a:solidFill>
                <a:srgbClr val="17406D"/>
              </a:solidFill>
            </a:endParaRPr>
          </a:p>
          <a:p>
            <a:pPr marL="57150" lvl="0" indent="-57150" defTabSz="488950">
              <a:lnSpc>
                <a:spcPct val="90000"/>
              </a:lnSpc>
              <a:spcBef>
                <a:spcPct val="0"/>
              </a:spcBef>
              <a:spcAft>
                <a:spcPct val="15000"/>
              </a:spcAft>
              <a:defRPr/>
            </a:pPr>
            <a:endParaRPr lang="fr-FR" sz="1200" dirty="0">
              <a:solidFill>
                <a:srgbClr val="17406D"/>
              </a:solidFill>
            </a:endParaRPr>
          </a:p>
          <a:p>
            <a:pPr marL="57150" indent="-57150" defTabSz="488950">
              <a:lnSpc>
                <a:spcPct val="90000"/>
              </a:lnSpc>
              <a:spcBef>
                <a:spcPct val="0"/>
              </a:spcBef>
              <a:spcAft>
                <a:spcPct val="15000"/>
              </a:spcAft>
              <a:defRPr/>
            </a:pPr>
            <a:r>
              <a:rPr lang="fr-FR" sz="1200" b="1" dirty="0">
                <a:solidFill>
                  <a:srgbClr val="17406D"/>
                </a:solidFill>
              </a:rPr>
              <a:t>Personnes habilitées </a:t>
            </a:r>
            <a:r>
              <a:rPr lang="fr-FR" sz="1200" dirty="0">
                <a:solidFill>
                  <a:srgbClr val="17406D"/>
                </a:solidFill>
              </a:rPr>
              <a:t>: DA, DR, FSR, Direction DDM. </a:t>
            </a:r>
            <a:endParaRPr lang="fr-FR" sz="1200" dirty="0">
              <a:highlight>
                <a:srgbClr val="FFFF00"/>
              </a:highlight>
            </a:endParaRPr>
          </a:p>
        </p:txBody>
      </p:sp>
    </p:spTree>
    <p:extLst>
      <p:ext uri="{BB962C8B-B14F-4D97-AF65-F5344CB8AC3E}">
        <p14:creationId xmlns:p14="http://schemas.microsoft.com/office/powerpoint/2010/main" val="100389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FF02D8-51E4-4A9F-BC70-3E7606B1C2DF}"/>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9" name="Rectangle 8">
            <a:extLst>
              <a:ext uri="{FF2B5EF4-FFF2-40B4-BE49-F238E27FC236}">
                <a16:creationId xmlns:a16="http://schemas.microsoft.com/office/drawing/2014/main" id="{DB74837E-24E1-4AC1-84AE-BA37425F6EA1}"/>
              </a:ext>
            </a:extLst>
          </p:cNvPr>
          <p:cNvSpPr/>
          <p:nvPr/>
        </p:nvSpPr>
        <p:spPr>
          <a:xfrm>
            <a:off x="591642" y="1204693"/>
            <a:ext cx="8863076" cy="1680550"/>
          </a:xfrm>
          <a:prstGeom prst="rect">
            <a:avLst/>
          </a:prstGeom>
        </p:spPr>
        <p:txBody>
          <a:bodyPr vert="horz" lIns="91440" tIns="45720" rIns="91440" bIns="45720" rtlCol="0" anchor="t">
            <a:normAutofit/>
          </a:bodyPr>
          <a:lstStyle/>
          <a:p>
            <a:pPr>
              <a:spcBef>
                <a:spcPct val="0"/>
              </a:spcBef>
            </a:pPr>
            <a:endParaRPr lang="fr-FR" dirty="0">
              <a:solidFill>
                <a:schemeClr val="accent1"/>
              </a:solidFill>
              <a:latin typeface="+mj-lt"/>
              <a:ea typeface="+mj-ea"/>
              <a:cs typeface="+mj-cs"/>
            </a:endParaRPr>
          </a:p>
          <a:p>
            <a:pPr>
              <a:spcBef>
                <a:spcPct val="0"/>
              </a:spcBef>
            </a:pPr>
            <a:endParaRPr lang="fr-FR" sz="2400" dirty="0">
              <a:solidFill>
                <a:schemeClr val="accent1"/>
              </a:solidFill>
              <a:latin typeface="+mj-lt"/>
              <a:ea typeface="+mj-ea"/>
              <a:cs typeface="+mj-cs"/>
            </a:endParaRPr>
          </a:p>
        </p:txBody>
      </p:sp>
      <p:sp>
        <p:nvSpPr>
          <p:cNvPr id="5" name="Titre 1">
            <a:extLst>
              <a:ext uri="{FF2B5EF4-FFF2-40B4-BE49-F238E27FC236}">
                <a16:creationId xmlns:a16="http://schemas.microsoft.com/office/drawing/2014/main" id="{4BBCFAF8-B41A-4EDF-A4A8-BB069A131F3A}"/>
              </a:ext>
            </a:extLst>
          </p:cNvPr>
          <p:cNvSpPr>
            <a:spLocks noGrp="1"/>
          </p:cNvSpPr>
          <p:nvPr>
            <p:ph type="title"/>
          </p:nvPr>
        </p:nvSpPr>
        <p:spPr>
          <a:xfrm>
            <a:off x="769092" y="2720884"/>
            <a:ext cx="9135091" cy="1161612"/>
          </a:xfrm>
        </p:spPr>
        <p:txBody>
          <a:bodyPr>
            <a:normAutofit/>
          </a:bodyPr>
          <a:lstStyle/>
          <a:p>
            <a:pPr algn="ctr" fontAlgn="base"/>
            <a:r>
              <a:rPr lang="fr-FR" sz="4900" dirty="0"/>
              <a:t>ANNEXES</a:t>
            </a:r>
            <a:endParaRPr lang="fr-FR" sz="2400" dirty="0"/>
          </a:p>
        </p:txBody>
      </p:sp>
    </p:spTree>
    <p:extLst>
      <p:ext uri="{BB962C8B-B14F-4D97-AF65-F5344CB8AC3E}">
        <p14:creationId xmlns:p14="http://schemas.microsoft.com/office/powerpoint/2010/main" val="204081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FF02D8-51E4-4A9F-BC70-3E7606B1C2DF}"/>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9" name="Rectangle 8">
            <a:extLst>
              <a:ext uri="{FF2B5EF4-FFF2-40B4-BE49-F238E27FC236}">
                <a16:creationId xmlns:a16="http://schemas.microsoft.com/office/drawing/2014/main" id="{DB74837E-24E1-4AC1-84AE-BA37425F6EA1}"/>
              </a:ext>
            </a:extLst>
          </p:cNvPr>
          <p:cNvSpPr/>
          <p:nvPr/>
        </p:nvSpPr>
        <p:spPr>
          <a:xfrm>
            <a:off x="591642" y="1204693"/>
            <a:ext cx="8863076" cy="1680550"/>
          </a:xfrm>
          <a:prstGeom prst="rect">
            <a:avLst/>
          </a:prstGeom>
        </p:spPr>
        <p:txBody>
          <a:bodyPr vert="horz" lIns="91440" tIns="45720" rIns="91440" bIns="45720" rtlCol="0" anchor="t">
            <a:normAutofit/>
          </a:bodyPr>
          <a:lstStyle/>
          <a:p>
            <a:pPr>
              <a:spcBef>
                <a:spcPct val="0"/>
              </a:spcBef>
            </a:pPr>
            <a:endParaRPr lang="fr-FR" dirty="0">
              <a:solidFill>
                <a:schemeClr val="accent1"/>
              </a:solidFill>
              <a:latin typeface="+mj-lt"/>
              <a:ea typeface="+mj-ea"/>
              <a:cs typeface="+mj-cs"/>
            </a:endParaRPr>
          </a:p>
          <a:p>
            <a:pPr>
              <a:spcBef>
                <a:spcPct val="0"/>
              </a:spcBef>
            </a:pPr>
            <a:endParaRPr lang="fr-FR" sz="2400" dirty="0">
              <a:solidFill>
                <a:schemeClr val="accent1"/>
              </a:solidFill>
              <a:latin typeface="+mj-lt"/>
              <a:ea typeface="+mj-ea"/>
              <a:cs typeface="+mj-cs"/>
            </a:endParaRPr>
          </a:p>
        </p:txBody>
      </p:sp>
      <p:sp>
        <p:nvSpPr>
          <p:cNvPr id="5" name="Titre 1">
            <a:extLst>
              <a:ext uri="{FF2B5EF4-FFF2-40B4-BE49-F238E27FC236}">
                <a16:creationId xmlns:a16="http://schemas.microsoft.com/office/drawing/2014/main" id="{4BBCFAF8-B41A-4EDF-A4A8-BB069A131F3A}"/>
              </a:ext>
            </a:extLst>
          </p:cNvPr>
          <p:cNvSpPr>
            <a:spLocks noGrp="1"/>
          </p:cNvSpPr>
          <p:nvPr>
            <p:ph type="title"/>
          </p:nvPr>
        </p:nvSpPr>
        <p:spPr>
          <a:xfrm>
            <a:off x="2082438" y="358665"/>
            <a:ext cx="6768049" cy="708116"/>
          </a:xfrm>
        </p:spPr>
        <p:txBody>
          <a:bodyPr>
            <a:noAutofit/>
          </a:bodyPr>
          <a:lstStyle/>
          <a:p>
            <a:pPr fontAlgn="base"/>
            <a:r>
              <a:rPr lang="fr-FR" sz="2800" dirty="0"/>
              <a:t>ANNEXE 1 - QS – parcours papier</a:t>
            </a:r>
            <a:endParaRPr lang="fr-FR" sz="1400" dirty="0"/>
          </a:p>
        </p:txBody>
      </p:sp>
      <p:pic>
        <p:nvPicPr>
          <p:cNvPr id="2" name="Image 1">
            <a:extLst>
              <a:ext uri="{FF2B5EF4-FFF2-40B4-BE49-F238E27FC236}">
                <a16:creationId xmlns:a16="http://schemas.microsoft.com/office/drawing/2014/main" id="{2D1DA181-1E3E-4F89-993B-8F7B12E79A8A}"/>
              </a:ext>
            </a:extLst>
          </p:cNvPr>
          <p:cNvPicPr>
            <a:picLocks noChangeAspect="1"/>
          </p:cNvPicPr>
          <p:nvPr/>
        </p:nvPicPr>
        <p:blipFill>
          <a:blip r:embed="rId3"/>
          <a:stretch>
            <a:fillRect/>
          </a:stretch>
        </p:blipFill>
        <p:spPr>
          <a:xfrm>
            <a:off x="591642" y="885240"/>
            <a:ext cx="3794964" cy="5614095"/>
          </a:xfrm>
          <a:prstGeom prst="rect">
            <a:avLst/>
          </a:prstGeom>
        </p:spPr>
      </p:pic>
      <p:pic>
        <p:nvPicPr>
          <p:cNvPr id="3" name="Image 2">
            <a:extLst>
              <a:ext uri="{FF2B5EF4-FFF2-40B4-BE49-F238E27FC236}">
                <a16:creationId xmlns:a16="http://schemas.microsoft.com/office/drawing/2014/main" id="{456521A2-90FB-4754-B5C9-4CEC21BDA85E}"/>
              </a:ext>
            </a:extLst>
          </p:cNvPr>
          <p:cNvPicPr>
            <a:picLocks noChangeAspect="1"/>
          </p:cNvPicPr>
          <p:nvPr/>
        </p:nvPicPr>
        <p:blipFill>
          <a:blip r:embed="rId4"/>
          <a:stretch>
            <a:fillRect/>
          </a:stretch>
        </p:blipFill>
        <p:spPr>
          <a:xfrm>
            <a:off x="4593824" y="928869"/>
            <a:ext cx="4377091" cy="5614095"/>
          </a:xfrm>
          <a:prstGeom prst="rect">
            <a:avLst/>
          </a:prstGeom>
        </p:spPr>
      </p:pic>
    </p:spTree>
    <p:extLst>
      <p:ext uri="{BB962C8B-B14F-4D97-AF65-F5344CB8AC3E}">
        <p14:creationId xmlns:p14="http://schemas.microsoft.com/office/powerpoint/2010/main" val="208199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FF02D8-51E4-4A9F-BC70-3E7606B1C2DF}"/>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9" name="Rectangle 8">
            <a:extLst>
              <a:ext uri="{FF2B5EF4-FFF2-40B4-BE49-F238E27FC236}">
                <a16:creationId xmlns:a16="http://schemas.microsoft.com/office/drawing/2014/main" id="{DB74837E-24E1-4AC1-84AE-BA37425F6EA1}"/>
              </a:ext>
            </a:extLst>
          </p:cNvPr>
          <p:cNvSpPr/>
          <p:nvPr/>
        </p:nvSpPr>
        <p:spPr>
          <a:xfrm>
            <a:off x="591642" y="1204693"/>
            <a:ext cx="8863076" cy="1680550"/>
          </a:xfrm>
          <a:prstGeom prst="rect">
            <a:avLst/>
          </a:prstGeom>
        </p:spPr>
        <p:txBody>
          <a:bodyPr vert="horz" lIns="91440" tIns="45720" rIns="91440" bIns="45720" rtlCol="0" anchor="t">
            <a:normAutofit/>
          </a:bodyPr>
          <a:lstStyle/>
          <a:p>
            <a:pPr>
              <a:spcBef>
                <a:spcPct val="0"/>
              </a:spcBef>
            </a:pPr>
            <a:endParaRPr lang="fr-FR" dirty="0">
              <a:solidFill>
                <a:schemeClr val="accent1"/>
              </a:solidFill>
              <a:latin typeface="+mj-lt"/>
              <a:ea typeface="+mj-ea"/>
              <a:cs typeface="+mj-cs"/>
            </a:endParaRPr>
          </a:p>
          <a:p>
            <a:pPr>
              <a:spcBef>
                <a:spcPct val="0"/>
              </a:spcBef>
            </a:pPr>
            <a:endParaRPr lang="fr-FR" sz="2400" dirty="0">
              <a:solidFill>
                <a:schemeClr val="accent1"/>
              </a:solidFill>
              <a:latin typeface="+mj-lt"/>
              <a:ea typeface="+mj-ea"/>
              <a:cs typeface="+mj-cs"/>
            </a:endParaRPr>
          </a:p>
        </p:txBody>
      </p:sp>
      <p:sp>
        <p:nvSpPr>
          <p:cNvPr id="5" name="Titre 1">
            <a:extLst>
              <a:ext uri="{FF2B5EF4-FFF2-40B4-BE49-F238E27FC236}">
                <a16:creationId xmlns:a16="http://schemas.microsoft.com/office/drawing/2014/main" id="{4BBCFAF8-B41A-4EDF-A4A8-BB069A131F3A}"/>
              </a:ext>
            </a:extLst>
          </p:cNvPr>
          <p:cNvSpPr>
            <a:spLocks noGrp="1"/>
          </p:cNvSpPr>
          <p:nvPr>
            <p:ph type="title"/>
          </p:nvPr>
        </p:nvSpPr>
        <p:spPr>
          <a:xfrm>
            <a:off x="2082438" y="358665"/>
            <a:ext cx="7478812" cy="708116"/>
          </a:xfrm>
        </p:spPr>
        <p:txBody>
          <a:bodyPr>
            <a:noAutofit/>
          </a:bodyPr>
          <a:lstStyle/>
          <a:p>
            <a:pPr fontAlgn="base"/>
            <a:r>
              <a:rPr lang="fr-FR" sz="2800" dirty="0"/>
              <a:t>ANNEXE 2 - Droit à l’oubli – parcours papier</a:t>
            </a:r>
            <a:endParaRPr lang="fr-FR" sz="1400" dirty="0"/>
          </a:p>
        </p:txBody>
      </p:sp>
      <p:pic>
        <p:nvPicPr>
          <p:cNvPr id="6" name="Image 5">
            <a:extLst>
              <a:ext uri="{FF2B5EF4-FFF2-40B4-BE49-F238E27FC236}">
                <a16:creationId xmlns:a16="http://schemas.microsoft.com/office/drawing/2014/main" id="{10C4A351-E71E-4926-BEC8-0ED21501B9D1}"/>
              </a:ext>
            </a:extLst>
          </p:cNvPr>
          <p:cNvPicPr>
            <a:picLocks noChangeAspect="1"/>
          </p:cNvPicPr>
          <p:nvPr/>
        </p:nvPicPr>
        <p:blipFill>
          <a:blip r:embed="rId3"/>
          <a:stretch>
            <a:fillRect/>
          </a:stretch>
        </p:blipFill>
        <p:spPr>
          <a:xfrm>
            <a:off x="698174" y="1204693"/>
            <a:ext cx="3692291" cy="5456988"/>
          </a:xfrm>
          <a:prstGeom prst="rect">
            <a:avLst/>
          </a:prstGeom>
        </p:spPr>
      </p:pic>
      <p:pic>
        <p:nvPicPr>
          <p:cNvPr id="7" name="Image 6">
            <a:extLst>
              <a:ext uri="{FF2B5EF4-FFF2-40B4-BE49-F238E27FC236}">
                <a16:creationId xmlns:a16="http://schemas.microsoft.com/office/drawing/2014/main" id="{2D1663AC-E0C3-4B2A-8FBC-C48507D3C96B}"/>
              </a:ext>
            </a:extLst>
          </p:cNvPr>
          <p:cNvPicPr>
            <a:picLocks noChangeAspect="1"/>
          </p:cNvPicPr>
          <p:nvPr/>
        </p:nvPicPr>
        <p:blipFill>
          <a:blip r:embed="rId4"/>
          <a:stretch>
            <a:fillRect/>
          </a:stretch>
        </p:blipFill>
        <p:spPr>
          <a:xfrm>
            <a:off x="4813962" y="1077148"/>
            <a:ext cx="3930011" cy="5791219"/>
          </a:xfrm>
          <a:prstGeom prst="rect">
            <a:avLst/>
          </a:prstGeom>
        </p:spPr>
      </p:pic>
    </p:spTree>
    <p:extLst>
      <p:ext uri="{BB962C8B-B14F-4D97-AF65-F5344CB8AC3E}">
        <p14:creationId xmlns:p14="http://schemas.microsoft.com/office/powerpoint/2010/main" val="2609264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BFF02D8-51E4-4A9F-BC70-3E7606B1C2DF}"/>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9" name="Rectangle 8">
            <a:extLst>
              <a:ext uri="{FF2B5EF4-FFF2-40B4-BE49-F238E27FC236}">
                <a16:creationId xmlns:a16="http://schemas.microsoft.com/office/drawing/2014/main" id="{DB74837E-24E1-4AC1-84AE-BA37425F6EA1}"/>
              </a:ext>
            </a:extLst>
          </p:cNvPr>
          <p:cNvSpPr/>
          <p:nvPr/>
        </p:nvSpPr>
        <p:spPr>
          <a:xfrm>
            <a:off x="591642" y="1204693"/>
            <a:ext cx="8863076" cy="1680550"/>
          </a:xfrm>
          <a:prstGeom prst="rect">
            <a:avLst/>
          </a:prstGeom>
        </p:spPr>
        <p:txBody>
          <a:bodyPr vert="horz" lIns="91440" tIns="45720" rIns="91440" bIns="45720" rtlCol="0" anchor="t">
            <a:normAutofit/>
          </a:bodyPr>
          <a:lstStyle/>
          <a:p>
            <a:pPr>
              <a:spcBef>
                <a:spcPct val="0"/>
              </a:spcBef>
            </a:pPr>
            <a:endParaRPr lang="fr-FR" dirty="0">
              <a:solidFill>
                <a:schemeClr val="accent1"/>
              </a:solidFill>
              <a:latin typeface="+mj-lt"/>
              <a:ea typeface="+mj-ea"/>
              <a:cs typeface="+mj-cs"/>
            </a:endParaRPr>
          </a:p>
          <a:p>
            <a:pPr>
              <a:spcBef>
                <a:spcPct val="0"/>
              </a:spcBef>
            </a:pPr>
            <a:endParaRPr lang="fr-FR" sz="2400" dirty="0">
              <a:solidFill>
                <a:schemeClr val="accent1"/>
              </a:solidFill>
              <a:latin typeface="+mj-lt"/>
              <a:ea typeface="+mj-ea"/>
              <a:cs typeface="+mj-cs"/>
            </a:endParaRPr>
          </a:p>
        </p:txBody>
      </p:sp>
      <p:sp>
        <p:nvSpPr>
          <p:cNvPr id="5" name="Titre 1">
            <a:extLst>
              <a:ext uri="{FF2B5EF4-FFF2-40B4-BE49-F238E27FC236}">
                <a16:creationId xmlns:a16="http://schemas.microsoft.com/office/drawing/2014/main" id="{4BBCFAF8-B41A-4EDF-A4A8-BB069A131F3A}"/>
              </a:ext>
            </a:extLst>
          </p:cNvPr>
          <p:cNvSpPr>
            <a:spLocks noGrp="1"/>
          </p:cNvSpPr>
          <p:nvPr>
            <p:ph type="title"/>
          </p:nvPr>
        </p:nvSpPr>
        <p:spPr>
          <a:xfrm>
            <a:off x="2082438" y="358665"/>
            <a:ext cx="6768049" cy="708116"/>
          </a:xfrm>
        </p:spPr>
        <p:txBody>
          <a:bodyPr>
            <a:noAutofit/>
          </a:bodyPr>
          <a:lstStyle/>
          <a:p>
            <a:pPr fontAlgn="base"/>
            <a:r>
              <a:rPr lang="fr-FR" sz="2800" dirty="0"/>
              <a:t>ANNEXE 3 - FSI – coût de l’ADE sur 8 ans</a:t>
            </a:r>
            <a:endParaRPr lang="fr-FR" sz="1400" dirty="0"/>
          </a:p>
        </p:txBody>
      </p:sp>
      <p:pic>
        <p:nvPicPr>
          <p:cNvPr id="2" name="Image 1">
            <a:extLst>
              <a:ext uri="{FF2B5EF4-FFF2-40B4-BE49-F238E27FC236}">
                <a16:creationId xmlns:a16="http://schemas.microsoft.com/office/drawing/2014/main" id="{920CBD02-A01D-4422-8ED9-BD0F2E3A7D6A}"/>
              </a:ext>
            </a:extLst>
          </p:cNvPr>
          <p:cNvPicPr>
            <a:picLocks noChangeAspect="1"/>
          </p:cNvPicPr>
          <p:nvPr/>
        </p:nvPicPr>
        <p:blipFill>
          <a:blip r:embed="rId3"/>
          <a:stretch>
            <a:fillRect/>
          </a:stretch>
        </p:blipFill>
        <p:spPr>
          <a:xfrm>
            <a:off x="952107" y="927222"/>
            <a:ext cx="6551629" cy="5445408"/>
          </a:xfrm>
          <a:prstGeom prst="rect">
            <a:avLst/>
          </a:prstGeom>
        </p:spPr>
      </p:pic>
      <p:sp>
        <p:nvSpPr>
          <p:cNvPr id="10" name="Légende : encadrée à une bordure 9">
            <a:extLst>
              <a:ext uri="{FF2B5EF4-FFF2-40B4-BE49-F238E27FC236}">
                <a16:creationId xmlns:a16="http://schemas.microsoft.com/office/drawing/2014/main" id="{56480B80-9113-46C3-96EA-26C1D6DF1AEC}"/>
              </a:ext>
            </a:extLst>
          </p:cNvPr>
          <p:cNvSpPr/>
          <p:nvPr/>
        </p:nvSpPr>
        <p:spPr>
          <a:xfrm>
            <a:off x="8036758" y="2670512"/>
            <a:ext cx="2527669" cy="1012054"/>
          </a:xfrm>
          <a:prstGeom prst="accentBorderCallout1">
            <a:avLst>
              <a:gd name="adj1" fmla="val 20504"/>
              <a:gd name="adj2" fmla="val -544"/>
              <a:gd name="adj3" fmla="val 78289"/>
              <a:gd name="adj4" fmla="val -107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Insertion d’une colonne avec le coût de l’assurance sur 8 ans</a:t>
            </a:r>
          </a:p>
        </p:txBody>
      </p:sp>
    </p:spTree>
    <p:extLst>
      <p:ext uri="{BB962C8B-B14F-4D97-AF65-F5344CB8AC3E}">
        <p14:creationId xmlns:p14="http://schemas.microsoft.com/office/powerpoint/2010/main" val="182698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B5BAD4-AA84-409A-8F88-18AE984841C5}"/>
              </a:ext>
            </a:extLst>
          </p:cNvPr>
          <p:cNvSpPr>
            <a:spLocks noGrp="1"/>
          </p:cNvSpPr>
          <p:nvPr>
            <p:ph type="sldNum" sz="quarter" idx="12"/>
          </p:nvPr>
        </p:nvSpPr>
        <p:spPr>
          <a:xfrm>
            <a:off x="9104076" y="5908197"/>
            <a:ext cx="683339" cy="365125"/>
          </a:xfrm>
        </p:spPr>
        <p:txBody>
          <a:bodyPr/>
          <a:lstStyle/>
          <a:p>
            <a:fld id="{6D22F896-40B5-4ADD-8801-0D06FADFA095}" type="slidenum">
              <a:rPr lang="en-US" smtClean="0"/>
              <a:t>2</a:t>
            </a:fld>
            <a:endParaRPr lang="en-US" dirty="0"/>
          </a:p>
        </p:txBody>
      </p:sp>
      <p:sp>
        <p:nvSpPr>
          <p:cNvPr id="3" name="Rectangle 2">
            <a:extLst>
              <a:ext uri="{FF2B5EF4-FFF2-40B4-BE49-F238E27FC236}">
                <a16:creationId xmlns:a16="http://schemas.microsoft.com/office/drawing/2014/main" id="{FF39087B-BCFE-4B07-9FA6-8DF2C1EB48A9}"/>
              </a:ext>
            </a:extLst>
          </p:cNvPr>
          <p:cNvSpPr/>
          <p:nvPr/>
        </p:nvSpPr>
        <p:spPr>
          <a:xfrm>
            <a:off x="3100910" y="336173"/>
            <a:ext cx="3129318" cy="461665"/>
          </a:xfrm>
          <a:prstGeom prst="rect">
            <a:avLst/>
          </a:prstGeom>
        </p:spPr>
        <p:txBody>
          <a:bodyPr wrap="none">
            <a:spAutoFit/>
          </a:bodyPr>
          <a:lstStyle/>
          <a:p>
            <a:r>
              <a:rPr lang="fr-FR" sz="2400" b="1" u="sng" dirty="0">
                <a:solidFill>
                  <a:schemeClr val="accent1"/>
                </a:solidFill>
                <a:latin typeface="+mj-lt"/>
                <a:ea typeface="+mj-ea"/>
                <a:cs typeface="+mj-cs"/>
              </a:rPr>
              <a:t>A SAVOIR, A RETENIR</a:t>
            </a:r>
          </a:p>
        </p:txBody>
      </p:sp>
      <p:sp>
        <p:nvSpPr>
          <p:cNvPr id="4" name="Rectangle 3">
            <a:extLst>
              <a:ext uri="{FF2B5EF4-FFF2-40B4-BE49-F238E27FC236}">
                <a16:creationId xmlns:a16="http://schemas.microsoft.com/office/drawing/2014/main" id="{F5FE73AD-05C0-4172-A94A-364CECBAF9B1}"/>
              </a:ext>
            </a:extLst>
          </p:cNvPr>
          <p:cNvSpPr/>
          <p:nvPr/>
        </p:nvSpPr>
        <p:spPr>
          <a:xfrm>
            <a:off x="430899" y="2285920"/>
            <a:ext cx="9668191" cy="1077218"/>
          </a:xfrm>
          <a:prstGeom prst="rect">
            <a:avLst/>
          </a:prstGeom>
        </p:spPr>
        <p:txBody>
          <a:bodyPr wrap="square">
            <a:spAutoFit/>
          </a:bodyPr>
          <a:lstStyle/>
          <a:p>
            <a:r>
              <a:rPr lang="fr-FR" sz="1600" dirty="0">
                <a:solidFill>
                  <a:srgbClr val="0070C0"/>
                </a:solidFill>
                <a:latin typeface="+mj-lt"/>
                <a:ea typeface="+mj-ea"/>
                <a:cs typeface="+mj-cs"/>
              </a:rPr>
              <a:t>Les critères s’appliquent par tête assurée :</a:t>
            </a:r>
          </a:p>
          <a:p>
            <a:pPr marL="342900" indent="-342900">
              <a:buFont typeface="+mj-lt"/>
              <a:buAutoNum type="arabicPeriod"/>
            </a:pPr>
            <a:r>
              <a:rPr lang="fr-FR" sz="1600" dirty="0">
                <a:solidFill>
                  <a:srgbClr val="0070C0"/>
                </a:solidFill>
                <a:latin typeface="+mj-lt"/>
                <a:ea typeface="+mj-ea"/>
                <a:cs typeface="+mj-cs"/>
              </a:rPr>
              <a:t>Suppression du QS : montant assuré &lt;200K€ + âge fin de prêt &lt; 60 ans</a:t>
            </a:r>
          </a:p>
          <a:p>
            <a:pPr marL="342900" indent="-342900">
              <a:buFont typeface="+mj-lt"/>
              <a:buAutoNum type="arabicPeriod"/>
            </a:pPr>
            <a:r>
              <a:rPr lang="fr-FR" sz="1600" dirty="0">
                <a:solidFill>
                  <a:srgbClr val="0070C0"/>
                </a:solidFill>
                <a:latin typeface="+mj-lt"/>
                <a:ea typeface="+mj-ea"/>
                <a:cs typeface="+mj-cs"/>
              </a:rPr>
              <a:t>Droit à l’oubli : 10 ans &gt; 5 ans</a:t>
            </a:r>
          </a:p>
          <a:p>
            <a:pPr marL="342900" indent="-342900">
              <a:buFont typeface="+mj-lt"/>
              <a:buAutoNum type="arabicPeriod"/>
            </a:pPr>
            <a:r>
              <a:rPr lang="fr-FR" sz="1600" dirty="0">
                <a:solidFill>
                  <a:srgbClr val="0070C0"/>
                </a:solidFill>
                <a:latin typeface="+mj-lt"/>
                <a:ea typeface="+mj-ea"/>
                <a:cs typeface="+mj-cs"/>
              </a:rPr>
              <a:t>Résiliation possible à tout moment</a:t>
            </a:r>
          </a:p>
        </p:txBody>
      </p:sp>
      <p:pic>
        <p:nvPicPr>
          <p:cNvPr id="5" name="Image 4">
            <a:extLst>
              <a:ext uri="{FF2B5EF4-FFF2-40B4-BE49-F238E27FC236}">
                <a16:creationId xmlns:a16="http://schemas.microsoft.com/office/drawing/2014/main" id="{119A455F-AB6C-42EC-9D76-714ED0CAE715}"/>
              </a:ext>
            </a:extLst>
          </p:cNvPr>
          <p:cNvPicPr>
            <a:picLocks noChangeAspect="1"/>
          </p:cNvPicPr>
          <p:nvPr/>
        </p:nvPicPr>
        <p:blipFill>
          <a:blip r:embed="rId2"/>
          <a:stretch>
            <a:fillRect/>
          </a:stretch>
        </p:blipFill>
        <p:spPr>
          <a:xfrm>
            <a:off x="73011" y="99375"/>
            <a:ext cx="1810003" cy="1076475"/>
          </a:xfrm>
          <a:prstGeom prst="rect">
            <a:avLst/>
          </a:prstGeom>
        </p:spPr>
      </p:pic>
      <p:grpSp>
        <p:nvGrpSpPr>
          <p:cNvPr id="9" name="Groupe 8">
            <a:extLst>
              <a:ext uri="{FF2B5EF4-FFF2-40B4-BE49-F238E27FC236}">
                <a16:creationId xmlns:a16="http://schemas.microsoft.com/office/drawing/2014/main" id="{DD103057-F9C7-4DD0-8ADA-01AFEED88855}"/>
              </a:ext>
            </a:extLst>
          </p:cNvPr>
          <p:cNvGrpSpPr/>
          <p:nvPr/>
        </p:nvGrpSpPr>
        <p:grpSpPr>
          <a:xfrm>
            <a:off x="430899" y="1274425"/>
            <a:ext cx="10175342" cy="5222026"/>
            <a:chOff x="54237" y="545949"/>
            <a:chExt cx="10175342" cy="5222026"/>
          </a:xfrm>
        </p:grpSpPr>
        <p:graphicFrame>
          <p:nvGraphicFramePr>
            <p:cNvPr id="6" name="Diagramme 5">
              <a:extLst>
                <a:ext uri="{FF2B5EF4-FFF2-40B4-BE49-F238E27FC236}">
                  <a16:creationId xmlns:a16="http://schemas.microsoft.com/office/drawing/2014/main" id="{A0CAFE23-A86A-47B7-B14C-321FFA2E8EA1}"/>
                </a:ext>
              </a:extLst>
            </p:cNvPr>
            <p:cNvGraphicFramePr/>
            <p:nvPr>
              <p:extLst>
                <p:ext uri="{D42A27DB-BD31-4B8C-83A1-F6EECF244321}">
                  <p14:modId xmlns:p14="http://schemas.microsoft.com/office/powerpoint/2010/main" val="1920027332"/>
                </p:ext>
              </p:extLst>
            </p:nvPr>
          </p:nvGraphicFramePr>
          <p:xfrm>
            <a:off x="303194" y="3262876"/>
            <a:ext cx="9926385" cy="2505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2AC8C2E-9E5A-4CE7-A0CB-E84799DE90B5}"/>
                </a:ext>
              </a:extLst>
            </p:cNvPr>
            <p:cNvSpPr/>
            <p:nvPr/>
          </p:nvSpPr>
          <p:spPr>
            <a:xfrm>
              <a:off x="159798" y="3338006"/>
              <a:ext cx="6107838" cy="18417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2D619F2-47C3-47B1-BA31-29C8385C6679}"/>
                </a:ext>
              </a:extLst>
            </p:cNvPr>
            <p:cNvSpPr txBox="1"/>
            <p:nvPr/>
          </p:nvSpPr>
          <p:spPr>
            <a:xfrm>
              <a:off x="1209097" y="5233103"/>
              <a:ext cx="3568823" cy="369332"/>
            </a:xfrm>
            <a:prstGeom prst="rect">
              <a:avLst/>
            </a:prstGeom>
            <a:noFill/>
          </p:spPr>
          <p:txBody>
            <a:bodyPr wrap="square" rtlCol="0">
              <a:spAutoFit/>
            </a:bodyPr>
            <a:lstStyle/>
            <a:p>
              <a:pPr algn="ctr"/>
              <a:r>
                <a:rPr lang="fr-FR" b="1" dirty="0">
                  <a:solidFill>
                    <a:srgbClr val="FF0000"/>
                  </a:solidFill>
                </a:rPr>
                <a:t>ACTIONS DU CONSEILLER</a:t>
              </a:r>
            </a:p>
          </p:txBody>
        </p:sp>
        <p:sp>
          <p:nvSpPr>
            <p:cNvPr id="15" name="Rectangle 14">
              <a:extLst>
                <a:ext uri="{FF2B5EF4-FFF2-40B4-BE49-F238E27FC236}">
                  <a16:creationId xmlns:a16="http://schemas.microsoft.com/office/drawing/2014/main" id="{F57C25C5-5B12-43B2-88EC-39105C49C3AB}"/>
                </a:ext>
              </a:extLst>
            </p:cNvPr>
            <p:cNvSpPr/>
            <p:nvPr/>
          </p:nvSpPr>
          <p:spPr>
            <a:xfrm>
              <a:off x="54237" y="545949"/>
              <a:ext cx="8292264" cy="910989"/>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5FB6E-29C2-4D2A-99BC-B878240FEACE}"/>
                </a:ext>
              </a:extLst>
            </p:cNvPr>
            <p:cNvSpPr/>
            <p:nvPr/>
          </p:nvSpPr>
          <p:spPr>
            <a:xfrm>
              <a:off x="68184" y="1569598"/>
              <a:ext cx="8292264" cy="1077218"/>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a:extLst>
              <a:ext uri="{FF2B5EF4-FFF2-40B4-BE49-F238E27FC236}">
                <a16:creationId xmlns:a16="http://schemas.microsoft.com/office/drawing/2014/main" id="{50869BA2-B6EB-4B99-8371-D44A1528E4E0}"/>
              </a:ext>
            </a:extLst>
          </p:cNvPr>
          <p:cNvSpPr/>
          <p:nvPr/>
        </p:nvSpPr>
        <p:spPr>
          <a:xfrm>
            <a:off x="513414" y="3753304"/>
            <a:ext cx="1841402" cy="338554"/>
          </a:xfrm>
          <a:prstGeom prst="rect">
            <a:avLst/>
          </a:prstGeom>
        </p:spPr>
        <p:txBody>
          <a:bodyPr wrap="none">
            <a:spAutoFit/>
          </a:bodyPr>
          <a:lstStyle/>
          <a:p>
            <a:r>
              <a:rPr lang="fr-FR" sz="1600" dirty="0">
                <a:solidFill>
                  <a:srgbClr val="0070C0"/>
                </a:solidFill>
                <a:latin typeface="+mj-lt"/>
                <a:ea typeface="+mj-ea"/>
                <a:cs typeface="+mj-cs"/>
              </a:rPr>
              <a:t>CAS PARTICULIERS</a:t>
            </a:r>
          </a:p>
        </p:txBody>
      </p:sp>
      <p:sp>
        <p:nvSpPr>
          <p:cNvPr id="11" name="Titre 1">
            <a:extLst>
              <a:ext uri="{FF2B5EF4-FFF2-40B4-BE49-F238E27FC236}">
                <a16:creationId xmlns:a16="http://schemas.microsoft.com/office/drawing/2014/main" id="{35D95F61-86CE-409C-807E-3D018B4828C8}"/>
              </a:ext>
            </a:extLst>
          </p:cNvPr>
          <p:cNvSpPr txBox="1">
            <a:spLocks/>
          </p:cNvSpPr>
          <p:nvPr/>
        </p:nvSpPr>
        <p:spPr>
          <a:xfrm>
            <a:off x="421800" y="1233297"/>
            <a:ext cx="9668191" cy="791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fr-FR" sz="2400" b="1" dirty="0"/>
              <a:t>DATE D’ENTRÉE EN VIGUEUR </a:t>
            </a:r>
            <a:r>
              <a:rPr lang="fr-FR" sz="2400" dirty="0"/>
              <a:t>: </a:t>
            </a:r>
            <a:r>
              <a:rPr lang="fr-FR" sz="2400" u="sng" dirty="0"/>
              <a:t>Le 1er juin 2022</a:t>
            </a:r>
            <a:endParaRPr lang="fr-FR" sz="2400" dirty="0"/>
          </a:p>
        </p:txBody>
      </p:sp>
      <p:sp>
        <p:nvSpPr>
          <p:cNvPr id="12" name="Rectangle 11">
            <a:extLst>
              <a:ext uri="{FF2B5EF4-FFF2-40B4-BE49-F238E27FC236}">
                <a16:creationId xmlns:a16="http://schemas.microsoft.com/office/drawing/2014/main" id="{05418996-EABB-4D31-B5BD-E0CD23A346F9}"/>
              </a:ext>
            </a:extLst>
          </p:cNvPr>
          <p:cNvSpPr/>
          <p:nvPr/>
        </p:nvSpPr>
        <p:spPr>
          <a:xfrm>
            <a:off x="421800" y="1595237"/>
            <a:ext cx="9041796" cy="615553"/>
          </a:xfrm>
          <a:prstGeom prst="rect">
            <a:avLst/>
          </a:prstGeom>
        </p:spPr>
        <p:txBody>
          <a:bodyPr wrap="square">
            <a:spAutoFit/>
          </a:bodyPr>
          <a:lstStyle/>
          <a:p>
            <a:pPr lvl="0"/>
            <a:r>
              <a:rPr lang="fr-FR" dirty="0">
                <a:solidFill>
                  <a:srgbClr val="0070C0"/>
                </a:solidFill>
                <a:latin typeface="Calibri" panose="020F0502020204030204" pitchFamily="34" charset="0"/>
              </a:rPr>
              <a:t>Dossier instruit à partir du </a:t>
            </a:r>
            <a:r>
              <a:rPr lang="fr-FR" sz="2000" b="1" dirty="0">
                <a:solidFill>
                  <a:srgbClr val="00B050"/>
                </a:solidFill>
                <a:latin typeface="Calibri" panose="020F0502020204030204" pitchFamily="34" charset="0"/>
              </a:rPr>
              <a:t>01/06/2022</a:t>
            </a:r>
            <a:r>
              <a:rPr lang="fr-FR" dirty="0">
                <a:solidFill>
                  <a:srgbClr val="0070C0"/>
                </a:solidFill>
                <a:latin typeface="Calibri" panose="020F0502020204030204" pitchFamily="34" charset="0"/>
              </a:rPr>
              <a:t>, date de 1</a:t>
            </a:r>
            <a:r>
              <a:rPr lang="fr-FR" baseline="30000" dirty="0">
                <a:solidFill>
                  <a:srgbClr val="0070C0"/>
                </a:solidFill>
                <a:latin typeface="Calibri" panose="020F0502020204030204" pitchFamily="34" charset="0"/>
              </a:rPr>
              <a:t>ère</a:t>
            </a:r>
            <a:r>
              <a:rPr lang="fr-FR" dirty="0">
                <a:solidFill>
                  <a:srgbClr val="0070C0"/>
                </a:solidFill>
                <a:latin typeface="Calibri" panose="020F0502020204030204" pitchFamily="34" charset="0"/>
              </a:rPr>
              <a:t> création du dossier dans J@ssure </a:t>
            </a:r>
          </a:p>
          <a:p>
            <a:pPr lvl="0"/>
            <a:r>
              <a:rPr lang="fr-FR" sz="1400" dirty="0">
                <a:solidFill>
                  <a:srgbClr val="0070C0"/>
                </a:solidFill>
                <a:latin typeface="Calibri" panose="020F0502020204030204" pitchFamily="34" charset="0"/>
              </a:rPr>
              <a:t>= clic sur le bouton J@ssure quand on vient de VIC ou de GRC pour l'ADE+</a:t>
            </a:r>
            <a:endParaRPr lang="fr-FR" dirty="0"/>
          </a:p>
        </p:txBody>
      </p:sp>
      <p:sp>
        <p:nvSpPr>
          <p:cNvPr id="18" name="ZoneTexte 17">
            <a:extLst>
              <a:ext uri="{FF2B5EF4-FFF2-40B4-BE49-F238E27FC236}">
                <a16:creationId xmlns:a16="http://schemas.microsoft.com/office/drawing/2014/main" id="{44E8A971-00E6-41AF-B8EB-3568BFB165D6}"/>
              </a:ext>
            </a:extLst>
          </p:cNvPr>
          <p:cNvSpPr txBox="1"/>
          <p:nvPr/>
        </p:nvSpPr>
        <p:spPr>
          <a:xfrm>
            <a:off x="8885381" y="1297970"/>
            <a:ext cx="2167318" cy="123880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600" dirty="0">
                <a:solidFill>
                  <a:srgbClr val="0070C0"/>
                </a:solidFill>
                <a:latin typeface="Arial" panose="020B0604020202020204" pitchFamily="34" charset="0"/>
              </a:rPr>
              <a:t>Produits concernés :</a:t>
            </a:r>
          </a:p>
          <a:p>
            <a:endParaRPr lang="fr-FR" sz="1050" dirty="0"/>
          </a:p>
          <a:p>
            <a:pPr marL="285750" indent="-285750">
              <a:buFont typeface="Arial" panose="020B0604020202020204" pitchFamily="34" charset="0"/>
              <a:buChar char="•"/>
            </a:pPr>
            <a:r>
              <a:rPr lang="en-US" sz="1600" dirty="0">
                <a:solidFill>
                  <a:srgbClr val="0070C0"/>
                </a:solidFill>
                <a:latin typeface="Arial" panose="020B0604020202020204" pitchFamily="34" charset="0"/>
              </a:rPr>
              <a:t>ADE PI</a:t>
            </a:r>
          </a:p>
          <a:p>
            <a:pPr marL="285750" indent="-285750">
              <a:buFont typeface="Arial" panose="020B0604020202020204" pitchFamily="34" charset="0"/>
              <a:buChar char="•"/>
            </a:pPr>
            <a:r>
              <a:rPr lang="en-US" sz="1600" dirty="0">
                <a:solidFill>
                  <a:srgbClr val="0070C0"/>
                </a:solidFill>
                <a:latin typeface="Arial" panose="020B0604020202020204" pitchFamily="34" charset="0"/>
              </a:rPr>
              <a:t>ADE RAC Hypo</a:t>
            </a:r>
          </a:p>
          <a:p>
            <a:pPr marL="285750" indent="-285750">
              <a:buFont typeface="Arial" panose="020B0604020202020204" pitchFamily="34" charset="0"/>
              <a:buChar char="•"/>
            </a:pPr>
            <a:r>
              <a:rPr lang="en-US" sz="1600" dirty="0">
                <a:solidFill>
                  <a:srgbClr val="0070C0"/>
                </a:solidFill>
                <a:latin typeface="Arial" panose="020B0604020202020204" pitchFamily="34" charset="0"/>
              </a:rPr>
              <a:t>ADE+</a:t>
            </a:r>
          </a:p>
        </p:txBody>
      </p:sp>
    </p:spTree>
    <p:extLst>
      <p:ext uri="{BB962C8B-B14F-4D97-AF65-F5344CB8AC3E}">
        <p14:creationId xmlns:p14="http://schemas.microsoft.com/office/powerpoint/2010/main" val="292279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9B5BAD4-AA84-409A-8F88-18AE984841C5}"/>
              </a:ext>
            </a:extLst>
          </p:cNvPr>
          <p:cNvSpPr>
            <a:spLocks noGrp="1"/>
          </p:cNvSpPr>
          <p:nvPr>
            <p:ph type="sldNum" sz="quarter" idx="12"/>
          </p:nvPr>
        </p:nvSpPr>
        <p:spPr>
          <a:xfrm>
            <a:off x="9104076" y="5908197"/>
            <a:ext cx="683339" cy="365125"/>
          </a:xfrm>
        </p:spPr>
        <p:txBody>
          <a:bodyPr/>
          <a:lstStyle/>
          <a:p>
            <a:fld id="{6D22F896-40B5-4ADD-8801-0D06FADFA095}" type="slidenum">
              <a:rPr lang="en-US" smtClean="0"/>
              <a:t>3</a:t>
            </a:fld>
            <a:endParaRPr lang="en-US" dirty="0"/>
          </a:p>
        </p:txBody>
      </p:sp>
      <p:sp>
        <p:nvSpPr>
          <p:cNvPr id="3" name="Rectangle 2">
            <a:extLst>
              <a:ext uri="{FF2B5EF4-FFF2-40B4-BE49-F238E27FC236}">
                <a16:creationId xmlns:a16="http://schemas.microsoft.com/office/drawing/2014/main" id="{FF39087B-BCFE-4B07-9FA6-8DF2C1EB48A9}"/>
              </a:ext>
            </a:extLst>
          </p:cNvPr>
          <p:cNvSpPr/>
          <p:nvPr/>
        </p:nvSpPr>
        <p:spPr>
          <a:xfrm>
            <a:off x="3100910" y="336173"/>
            <a:ext cx="3243196" cy="461665"/>
          </a:xfrm>
          <a:prstGeom prst="rect">
            <a:avLst/>
          </a:prstGeom>
        </p:spPr>
        <p:txBody>
          <a:bodyPr wrap="none">
            <a:spAutoFit/>
          </a:bodyPr>
          <a:lstStyle/>
          <a:p>
            <a:r>
              <a:rPr lang="fr-FR" sz="2400" b="1" u="sng" dirty="0">
                <a:solidFill>
                  <a:schemeClr val="accent1"/>
                </a:solidFill>
                <a:latin typeface="+mj-lt"/>
                <a:ea typeface="+mj-ea"/>
                <a:cs typeface="+mj-cs"/>
              </a:rPr>
              <a:t>Questions / Réponses</a:t>
            </a:r>
          </a:p>
        </p:txBody>
      </p:sp>
      <p:pic>
        <p:nvPicPr>
          <p:cNvPr id="5" name="Image 4">
            <a:extLst>
              <a:ext uri="{FF2B5EF4-FFF2-40B4-BE49-F238E27FC236}">
                <a16:creationId xmlns:a16="http://schemas.microsoft.com/office/drawing/2014/main" id="{119A455F-AB6C-42EC-9D76-714ED0CAE715}"/>
              </a:ext>
            </a:extLst>
          </p:cNvPr>
          <p:cNvPicPr>
            <a:picLocks noChangeAspect="1"/>
          </p:cNvPicPr>
          <p:nvPr/>
        </p:nvPicPr>
        <p:blipFill>
          <a:blip r:embed="rId2"/>
          <a:stretch>
            <a:fillRect/>
          </a:stretch>
        </p:blipFill>
        <p:spPr>
          <a:xfrm>
            <a:off x="73011" y="99375"/>
            <a:ext cx="1810003" cy="1076475"/>
          </a:xfrm>
          <a:prstGeom prst="rect">
            <a:avLst/>
          </a:prstGeom>
        </p:spPr>
      </p:pic>
      <p:sp>
        <p:nvSpPr>
          <p:cNvPr id="13" name="Rectangle 12">
            <a:extLst>
              <a:ext uri="{FF2B5EF4-FFF2-40B4-BE49-F238E27FC236}">
                <a16:creationId xmlns:a16="http://schemas.microsoft.com/office/drawing/2014/main" id="{9EC68A87-697D-47BA-9BD7-B5BF86D6BC39}"/>
              </a:ext>
            </a:extLst>
          </p:cNvPr>
          <p:cNvSpPr/>
          <p:nvPr/>
        </p:nvSpPr>
        <p:spPr>
          <a:xfrm>
            <a:off x="498764" y="1370493"/>
            <a:ext cx="9421092" cy="5016758"/>
          </a:xfrm>
          <a:prstGeom prst="rect">
            <a:avLst/>
          </a:prstGeom>
        </p:spPr>
        <p:txBody>
          <a:bodyPr wrap="square">
            <a:spAutoFit/>
          </a:bodyPr>
          <a:lstStyle/>
          <a:p>
            <a:pPr lvl="0">
              <a:spcAft>
                <a:spcPts val="0"/>
              </a:spcAft>
            </a:pPr>
            <a:r>
              <a:rPr lang="fr-FR" sz="1600" dirty="0">
                <a:solidFill>
                  <a:schemeClr val="tx2"/>
                </a:solidFill>
                <a:latin typeface="Calibri" panose="020F0502020204030204" pitchFamily="34" charset="0"/>
                <a:ea typeface="Times New Roman" panose="02020603050405020304" pitchFamily="18" charset="0"/>
              </a:rPr>
              <a:t>Q : les prêts relais sont-ils comptabilisés dans le calcul de l’encours pour la loi Lemoine</a:t>
            </a:r>
          </a:p>
          <a:p>
            <a:r>
              <a:rPr lang="fr-FR" sz="1600" dirty="0">
                <a:solidFill>
                  <a:srgbClr val="00B050"/>
                </a:solidFill>
                <a:latin typeface="Calibri" panose="020F0502020204030204" pitchFamily="34" charset="0"/>
              </a:rPr>
              <a:t>R : Pas pour l’instant. Cela fera peut-être l’objet d’une évolution ultérieurement.</a:t>
            </a:r>
          </a:p>
          <a:p>
            <a:pPr lvl="0">
              <a:spcAft>
                <a:spcPts val="0"/>
              </a:spcAft>
            </a:pPr>
            <a:endParaRPr lang="fr-FR" sz="1600" dirty="0">
              <a:solidFill>
                <a:schemeClr val="tx2"/>
              </a:solidFill>
              <a:latin typeface="Calibri" panose="020F0502020204030204" pitchFamily="34" charset="0"/>
              <a:ea typeface="Times New Roman" panose="02020603050405020304" pitchFamily="18" charset="0"/>
            </a:endParaRPr>
          </a:p>
          <a:p>
            <a:pPr lvl="0">
              <a:spcAft>
                <a:spcPts val="0"/>
              </a:spcAft>
            </a:pPr>
            <a:r>
              <a:rPr lang="fr-FR" sz="1600" dirty="0">
                <a:solidFill>
                  <a:schemeClr val="tx2"/>
                </a:solidFill>
                <a:latin typeface="Calibri" panose="020F0502020204030204" pitchFamily="34" charset="0"/>
                <a:ea typeface="Times New Roman" panose="02020603050405020304" pitchFamily="18" charset="0"/>
              </a:rPr>
              <a:t>Q : Est-ce que le poids et la taille sont demandés en cas d’exemption médicale ? </a:t>
            </a:r>
          </a:p>
          <a:p>
            <a:pPr lvl="0">
              <a:spcAft>
                <a:spcPts val="0"/>
              </a:spcAft>
            </a:pPr>
            <a:r>
              <a:rPr lang="fr-FR" sz="1600" dirty="0">
                <a:solidFill>
                  <a:srgbClr val="00B050"/>
                </a:solidFill>
                <a:latin typeface="Calibri" panose="020F0502020204030204" pitchFamily="34" charset="0"/>
                <a:ea typeface="Times New Roman" panose="02020603050405020304" pitchFamily="18" charset="0"/>
              </a:rPr>
              <a:t>R :  Non. Il n’y a aucune question. Mais ce n’est pas une raison pour vouloir exempter toutes les personnes en surpoids.</a:t>
            </a:r>
            <a:endParaRPr lang="fr-FR" sz="1600" dirty="0">
              <a:solidFill>
                <a:srgbClr val="00B050"/>
              </a:solidFill>
              <a:latin typeface="Calibri" panose="020F0502020204030204" pitchFamily="34" charset="0"/>
              <a:ea typeface="Calibri" panose="020F0502020204030204" pitchFamily="34" charset="0"/>
            </a:endParaRPr>
          </a:p>
          <a:p>
            <a:pPr marL="457200">
              <a:spcAft>
                <a:spcPts val="0"/>
              </a:spcAft>
            </a:pPr>
            <a:endParaRPr lang="fr-FR" sz="1600" dirty="0">
              <a:latin typeface="Calibri" panose="020F0502020204030204" pitchFamily="34" charset="0"/>
              <a:ea typeface="Calibri" panose="020F0502020204030204" pitchFamily="34" charset="0"/>
            </a:endParaRPr>
          </a:p>
          <a:p>
            <a:pPr marL="457200">
              <a:spcAft>
                <a:spcPts val="0"/>
              </a:spcAft>
            </a:pPr>
            <a:endParaRPr lang="fr-FR" sz="1600" dirty="0">
              <a:latin typeface="Calibri" panose="020F0502020204030204" pitchFamily="34" charset="0"/>
              <a:ea typeface="Calibri" panose="020F0502020204030204" pitchFamily="34" charset="0"/>
            </a:endParaRPr>
          </a:p>
          <a:p>
            <a:r>
              <a:rPr lang="fr-FR" sz="1600" dirty="0">
                <a:solidFill>
                  <a:schemeClr val="tx2"/>
                </a:solidFill>
                <a:latin typeface="Calibri" panose="020F0502020204030204" pitchFamily="34" charset="0"/>
              </a:rPr>
              <a:t>Q : Est-ce que les prêts </a:t>
            </a:r>
            <a:r>
              <a:rPr lang="fr-FR" sz="1600" dirty="0" err="1">
                <a:solidFill>
                  <a:schemeClr val="tx2"/>
                </a:solidFill>
                <a:latin typeface="Calibri" panose="020F0502020204030204" pitchFamily="34" charset="0"/>
              </a:rPr>
              <a:t>immo</a:t>
            </a:r>
            <a:r>
              <a:rPr lang="fr-FR" sz="1600" dirty="0">
                <a:solidFill>
                  <a:schemeClr val="tx2"/>
                </a:solidFill>
                <a:latin typeface="Calibri" panose="020F0502020204030204" pitchFamily="34" charset="0"/>
              </a:rPr>
              <a:t> souscrits chez nous sans assurance sont comptabilisés dans le calcul de l’encours ? Exemple : </a:t>
            </a:r>
          </a:p>
          <a:p>
            <a:pPr lvl="0" indent="-285750">
              <a:spcAft>
                <a:spcPts val="0"/>
              </a:spcAft>
              <a:buFont typeface="Arial" panose="020B0604020202020204" pitchFamily="34" charset="0"/>
              <a:buChar char="•"/>
            </a:pPr>
            <a:r>
              <a:rPr lang="fr-FR" sz="1600" dirty="0">
                <a:solidFill>
                  <a:schemeClr val="tx2"/>
                </a:solidFill>
                <a:latin typeface="Calibri" panose="020F0502020204030204" pitchFamily="34" charset="0"/>
              </a:rPr>
              <a:t>Prêt </a:t>
            </a:r>
            <a:r>
              <a:rPr lang="fr-FR" sz="1600" dirty="0" err="1">
                <a:solidFill>
                  <a:schemeClr val="tx2"/>
                </a:solidFill>
                <a:latin typeface="Calibri" panose="020F0502020204030204" pitchFamily="34" charset="0"/>
              </a:rPr>
              <a:t>Immo</a:t>
            </a:r>
            <a:r>
              <a:rPr lang="fr-FR" sz="1600" dirty="0">
                <a:solidFill>
                  <a:schemeClr val="tx2"/>
                </a:solidFill>
                <a:latin typeface="Calibri" panose="020F0502020204030204" pitchFamily="34" charset="0"/>
              </a:rPr>
              <a:t> 190K€ instruit chez nous mais assuré à l’extérieur </a:t>
            </a:r>
          </a:p>
          <a:p>
            <a:pPr lvl="0" indent="-285750">
              <a:spcAft>
                <a:spcPts val="0"/>
              </a:spcAft>
              <a:buFont typeface="Arial" panose="020B0604020202020204" pitchFamily="34" charset="0"/>
              <a:buChar char="•"/>
            </a:pPr>
            <a:r>
              <a:rPr lang="fr-FR" sz="1600" dirty="0">
                <a:solidFill>
                  <a:schemeClr val="tx2"/>
                </a:solidFill>
                <a:latin typeface="Calibri" panose="020F0502020204030204" pitchFamily="34" charset="0"/>
              </a:rPr>
              <a:t>Prêt bonifié 15K€ assuré chez nous</a:t>
            </a:r>
          </a:p>
          <a:p>
            <a:pPr lvl="0" indent="-285750">
              <a:spcAft>
                <a:spcPts val="0"/>
              </a:spcAft>
              <a:buFont typeface="Arial" panose="020B0604020202020204" pitchFamily="34" charset="0"/>
              <a:buChar char="•"/>
            </a:pPr>
            <a:r>
              <a:rPr lang="fr-FR" sz="1600" dirty="0">
                <a:solidFill>
                  <a:schemeClr val="tx2"/>
                </a:solidFill>
                <a:latin typeface="Calibri" panose="020F0502020204030204" pitchFamily="34" charset="0"/>
              </a:rPr>
              <a:t>Encours pris en compte 205K€ ou 15K€ ? </a:t>
            </a:r>
          </a:p>
          <a:p>
            <a:endParaRPr lang="fr-FR" sz="1600" b="1" dirty="0">
              <a:solidFill>
                <a:srgbClr val="00B050"/>
              </a:solidFill>
              <a:latin typeface="Calibri" panose="020F0502020204030204" pitchFamily="34" charset="0"/>
              <a:ea typeface="Times New Roman" panose="02020603050405020304" pitchFamily="18" charset="0"/>
            </a:endParaRPr>
          </a:p>
          <a:p>
            <a:r>
              <a:rPr lang="fr-FR" sz="1600" b="1" dirty="0">
                <a:solidFill>
                  <a:srgbClr val="00B050"/>
                </a:solidFill>
                <a:latin typeface="Calibri" panose="020F0502020204030204" pitchFamily="34" charset="0"/>
                <a:ea typeface="Times New Roman" panose="02020603050405020304" pitchFamily="18" charset="0"/>
              </a:rPr>
              <a:t>R : </a:t>
            </a:r>
            <a:r>
              <a:rPr lang="fr-FR" sz="1600" dirty="0">
                <a:solidFill>
                  <a:srgbClr val="00B050"/>
                </a:solidFill>
                <a:latin typeface="Calibri" panose="020F0502020204030204" pitchFamily="34" charset="0"/>
                <a:ea typeface="Calibri" panose="020F0502020204030204" pitchFamily="34" charset="0"/>
              </a:rPr>
              <a:t>15K€. </a:t>
            </a:r>
          </a:p>
          <a:p>
            <a:r>
              <a:rPr lang="fr-FR" sz="1600" dirty="0">
                <a:solidFill>
                  <a:srgbClr val="00B050"/>
                </a:solidFill>
                <a:latin typeface="Calibri" panose="020F0502020204030204" pitchFamily="34" charset="0"/>
                <a:ea typeface="Times New Roman" panose="02020603050405020304" pitchFamily="18" charset="0"/>
              </a:rPr>
              <a:t>Théoriquement on devrait les inclure mais le calcul de l’encours est  basé sur GADE. </a:t>
            </a:r>
          </a:p>
          <a:p>
            <a:r>
              <a:rPr lang="fr-FR" sz="1600" dirty="0">
                <a:solidFill>
                  <a:srgbClr val="00B050"/>
                </a:solidFill>
                <a:latin typeface="Calibri" panose="020F0502020204030204" pitchFamily="34" charset="0"/>
                <a:ea typeface="Times New Roman" panose="02020603050405020304" pitchFamily="18" charset="0"/>
              </a:rPr>
              <a:t>Par ailleurs, comment connaitre la quotité choisie finalement par l’adhérent avec son assurance extérieur ? </a:t>
            </a:r>
          </a:p>
          <a:p>
            <a:r>
              <a:rPr lang="fr-FR" sz="1600" dirty="0">
                <a:solidFill>
                  <a:srgbClr val="00B050"/>
                </a:solidFill>
                <a:latin typeface="Calibri" panose="020F0502020204030204" pitchFamily="34" charset="0"/>
                <a:ea typeface="Calibri" panose="020F0502020204030204" pitchFamily="34" charset="0"/>
              </a:rPr>
              <a:t>Les prêts souscrits chez nous mais assurés à l’extérieur ne sont pas comptabilisés pour l’instant.</a:t>
            </a:r>
            <a:r>
              <a:rPr lang="fr-FR" sz="1600" dirty="0">
                <a:solidFill>
                  <a:srgbClr val="00B050"/>
                </a:solidFill>
                <a:latin typeface="Calibri" panose="020F0502020204030204" pitchFamily="34" charset="0"/>
                <a:ea typeface="Times New Roman" panose="02020603050405020304" pitchFamily="18" charset="0"/>
              </a:rPr>
              <a:t> </a:t>
            </a:r>
          </a:p>
          <a:p>
            <a:r>
              <a:rPr lang="fr-FR" sz="1600" dirty="0">
                <a:solidFill>
                  <a:srgbClr val="00B050"/>
                </a:solidFill>
                <a:latin typeface="Calibri" panose="020F0502020204030204" pitchFamily="34" charset="0"/>
                <a:ea typeface="Times New Roman" panose="02020603050405020304" pitchFamily="18" charset="0"/>
              </a:rPr>
              <a:t>Pour les intégrer cela passera plus tard par une évolution où l’on demandera à l’adhérent s’il des encours assurés à l’extérieur.</a:t>
            </a:r>
            <a:endParaRPr lang="fr-FR" sz="1600" dirty="0">
              <a:solidFill>
                <a:srgbClr val="00B05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5872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4427BB-2195-4E84-9A08-259EB2075E89}"/>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3" name="Rectangle 2">
            <a:extLst>
              <a:ext uri="{FF2B5EF4-FFF2-40B4-BE49-F238E27FC236}">
                <a16:creationId xmlns:a16="http://schemas.microsoft.com/office/drawing/2014/main" id="{847291FB-BD30-4E5C-9EB1-E49C2EBD5670}"/>
              </a:ext>
            </a:extLst>
          </p:cNvPr>
          <p:cNvSpPr/>
          <p:nvPr/>
        </p:nvSpPr>
        <p:spPr>
          <a:xfrm>
            <a:off x="1929056" y="2924718"/>
            <a:ext cx="6575751" cy="707886"/>
          </a:xfrm>
          <a:prstGeom prst="rect">
            <a:avLst/>
          </a:prstGeom>
        </p:spPr>
        <p:txBody>
          <a:bodyPr wrap="square">
            <a:spAutoFit/>
          </a:bodyPr>
          <a:lstStyle/>
          <a:p>
            <a:r>
              <a:rPr lang="fr-FR" sz="4000" b="1" dirty="0">
                <a:solidFill>
                  <a:schemeClr val="accent1"/>
                </a:solidFill>
                <a:latin typeface="+mj-lt"/>
                <a:ea typeface="+mj-ea"/>
                <a:cs typeface="+mj-cs"/>
              </a:rPr>
              <a:t>PRESENTATION COMPLETE</a:t>
            </a:r>
          </a:p>
        </p:txBody>
      </p:sp>
      <p:pic>
        <p:nvPicPr>
          <p:cNvPr id="4" name="Image 3">
            <a:extLst>
              <a:ext uri="{FF2B5EF4-FFF2-40B4-BE49-F238E27FC236}">
                <a16:creationId xmlns:a16="http://schemas.microsoft.com/office/drawing/2014/main" id="{55AF50C2-D276-47CA-BBD1-2A6EFD3C04F0}"/>
              </a:ext>
            </a:extLst>
          </p:cNvPr>
          <p:cNvPicPr>
            <a:picLocks noChangeAspect="1"/>
          </p:cNvPicPr>
          <p:nvPr/>
        </p:nvPicPr>
        <p:blipFill>
          <a:blip r:embed="rId2"/>
          <a:stretch>
            <a:fillRect/>
          </a:stretch>
        </p:blipFill>
        <p:spPr>
          <a:xfrm>
            <a:off x="73011" y="99375"/>
            <a:ext cx="1810003" cy="1076475"/>
          </a:xfrm>
          <a:prstGeom prst="rect">
            <a:avLst/>
          </a:prstGeom>
        </p:spPr>
      </p:pic>
    </p:spTree>
    <p:extLst>
      <p:ext uri="{BB962C8B-B14F-4D97-AF65-F5344CB8AC3E}">
        <p14:creationId xmlns:p14="http://schemas.microsoft.com/office/powerpoint/2010/main" val="1534652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E7170-9C11-43D3-B1FC-3EDDA0F930DC}"/>
              </a:ext>
            </a:extLst>
          </p:cNvPr>
          <p:cNvSpPr>
            <a:spLocks noGrp="1"/>
          </p:cNvSpPr>
          <p:nvPr>
            <p:ph type="title"/>
          </p:nvPr>
        </p:nvSpPr>
        <p:spPr>
          <a:xfrm>
            <a:off x="383263" y="1312270"/>
            <a:ext cx="9668191" cy="3099933"/>
          </a:xfrm>
        </p:spPr>
        <p:txBody>
          <a:bodyPr>
            <a:normAutofit/>
          </a:bodyPr>
          <a:lstStyle/>
          <a:p>
            <a:pPr fontAlgn="base"/>
            <a:r>
              <a:rPr lang="fr-FR" sz="2400" b="1" dirty="0"/>
              <a:t>OBJECTIFS DE LA LOI LEMOINE </a:t>
            </a:r>
            <a:br>
              <a:rPr lang="fr-FR" sz="2400" dirty="0"/>
            </a:br>
            <a:br>
              <a:rPr lang="fr-FR" sz="2400" dirty="0"/>
            </a:br>
            <a:br>
              <a:rPr lang="fr-FR" sz="1600" dirty="0">
                <a:solidFill>
                  <a:srgbClr val="0070C0"/>
                </a:solidFill>
              </a:rPr>
            </a:br>
            <a:r>
              <a:rPr lang="fr-FR" sz="1600" dirty="0">
                <a:solidFill>
                  <a:srgbClr val="0070C0"/>
                </a:solidFill>
              </a:rPr>
              <a:t>Portée par Patricia </a:t>
            </a:r>
            <a:r>
              <a:rPr lang="fr-FR" sz="1600" b="1" dirty="0">
                <a:solidFill>
                  <a:srgbClr val="0070C0"/>
                </a:solidFill>
              </a:rPr>
              <a:t>Lemoine</a:t>
            </a:r>
            <a:r>
              <a:rPr lang="fr-FR" sz="1600" dirty="0">
                <a:solidFill>
                  <a:srgbClr val="0070C0"/>
                </a:solidFill>
              </a:rPr>
              <a:t>, députée du groupe Agir Ensemble, la </a:t>
            </a:r>
            <a:r>
              <a:rPr lang="fr-FR" sz="1600" b="1" dirty="0">
                <a:solidFill>
                  <a:srgbClr val="0070C0"/>
                </a:solidFill>
              </a:rPr>
              <a:t>loi Lemoine</a:t>
            </a:r>
            <a:r>
              <a:rPr lang="fr-FR" sz="1600" dirty="0">
                <a:solidFill>
                  <a:srgbClr val="0070C0"/>
                </a:solidFill>
              </a:rPr>
              <a:t> (</a:t>
            </a:r>
            <a:r>
              <a:rPr lang="fr-FR" sz="1600" i="1" dirty="0">
                <a:solidFill>
                  <a:srgbClr val="0070C0"/>
                </a:solidFill>
              </a:rPr>
              <a:t>article L. 113-2-1 du code des assurances</a:t>
            </a:r>
            <a:r>
              <a:rPr lang="fr-FR" sz="1600" dirty="0">
                <a:solidFill>
                  <a:srgbClr val="0070C0"/>
                </a:solidFill>
              </a:rPr>
              <a:t>) permet un accès plus juste, plus simple et plus transparent au marché de l’assurance emprunteur.</a:t>
            </a:r>
            <a:br>
              <a:rPr lang="fr-FR" sz="1600" dirty="0">
                <a:solidFill>
                  <a:srgbClr val="0070C0"/>
                </a:solidFill>
              </a:rPr>
            </a:br>
            <a:br>
              <a:rPr lang="fr-FR" sz="1600" dirty="0">
                <a:solidFill>
                  <a:srgbClr val="0070C0"/>
                </a:solidFill>
              </a:rPr>
            </a:br>
            <a:r>
              <a:rPr lang="fr-FR" sz="1600" dirty="0">
                <a:solidFill>
                  <a:srgbClr val="0070C0"/>
                </a:solidFill>
              </a:rPr>
              <a:t>Elle permet aux assurés de changer d'assurance de prêt quand ils le souhaitent et non plus à chaque date anniversaire du contrat.</a:t>
            </a:r>
            <a:endParaRPr lang="fr-FR" sz="2400" dirty="0"/>
          </a:p>
        </p:txBody>
      </p:sp>
      <p:sp>
        <p:nvSpPr>
          <p:cNvPr id="4" name="Espace réservé du numéro de diapositive 3">
            <a:extLst>
              <a:ext uri="{FF2B5EF4-FFF2-40B4-BE49-F238E27FC236}">
                <a16:creationId xmlns:a16="http://schemas.microsoft.com/office/drawing/2014/main" id="{1BFF02D8-51E4-4A9F-BC70-3E7606B1C2DF}"/>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Titre 1">
            <a:extLst>
              <a:ext uri="{FF2B5EF4-FFF2-40B4-BE49-F238E27FC236}">
                <a16:creationId xmlns:a16="http://schemas.microsoft.com/office/drawing/2014/main" id="{AD0A9030-DF45-4DB9-B3C2-C996FB13371B}"/>
              </a:ext>
            </a:extLst>
          </p:cNvPr>
          <p:cNvSpPr txBox="1">
            <a:spLocks/>
          </p:cNvSpPr>
          <p:nvPr/>
        </p:nvSpPr>
        <p:spPr>
          <a:xfrm>
            <a:off x="383264" y="4269995"/>
            <a:ext cx="9668191" cy="79173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base"/>
            <a:r>
              <a:rPr lang="fr-FR" sz="2400" b="1" dirty="0"/>
              <a:t>DATE D’ENTRÉE EN VIGUEUR </a:t>
            </a:r>
            <a:r>
              <a:rPr lang="fr-FR" sz="2400" dirty="0"/>
              <a:t>: </a:t>
            </a:r>
            <a:r>
              <a:rPr lang="fr-FR" sz="2400" u="sng" dirty="0"/>
              <a:t>Le 1er juin 2022</a:t>
            </a:r>
            <a:endParaRPr lang="fr-FR" sz="2400" dirty="0"/>
          </a:p>
        </p:txBody>
      </p:sp>
    </p:spTree>
    <p:extLst>
      <p:ext uri="{BB962C8B-B14F-4D97-AF65-F5344CB8AC3E}">
        <p14:creationId xmlns:p14="http://schemas.microsoft.com/office/powerpoint/2010/main" val="113632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A51140-EAFA-41F7-B7B7-AA02C750FCB5}"/>
              </a:ext>
            </a:extLst>
          </p:cNvPr>
          <p:cNvSpPr>
            <a:spLocks noGrp="1"/>
          </p:cNvSpPr>
          <p:nvPr>
            <p:ph type="sldNum" sz="quarter" idx="12"/>
          </p:nvPr>
        </p:nvSpPr>
        <p:spPr>
          <a:xfrm>
            <a:off x="8510764" y="6268949"/>
            <a:ext cx="683339" cy="365125"/>
          </a:xfrm>
        </p:spPr>
        <p:txBody>
          <a:bodyPr/>
          <a:lstStyle/>
          <a:p>
            <a:fld id="{6D22F896-40B5-4ADD-8801-0D06FADFA095}" type="slidenum">
              <a:rPr lang="en-US" smtClean="0"/>
              <a:t>6</a:t>
            </a:fld>
            <a:endParaRPr lang="en-US" dirty="0"/>
          </a:p>
        </p:txBody>
      </p:sp>
      <p:sp>
        <p:nvSpPr>
          <p:cNvPr id="5" name="Rectangle 4">
            <a:extLst>
              <a:ext uri="{FF2B5EF4-FFF2-40B4-BE49-F238E27FC236}">
                <a16:creationId xmlns:a16="http://schemas.microsoft.com/office/drawing/2014/main" id="{DE3CF1B8-0DB2-475D-B1FC-5BE7E7D8E5FD}"/>
              </a:ext>
            </a:extLst>
          </p:cNvPr>
          <p:cNvSpPr/>
          <p:nvPr/>
        </p:nvSpPr>
        <p:spPr>
          <a:xfrm>
            <a:off x="368497" y="1445072"/>
            <a:ext cx="9911576" cy="369332"/>
          </a:xfrm>
          <a:prstGeom prst="rect">
            <a:avLst/>
          </a:prstGeom>
        </p:spPr>
        <p:txBody>
          <a:bodyPr wrap="square">
            <a:spAutoFit/>
          </a:bodyPr>
          <a:lstStyle/>
          <a:p>
            <a:r>
              <a:rPr lang="fr-FR" b="1" dirty="0">
                <a:solidFill>
                  <a:srgbClr val="0070C0"/>
                </a:solidFill>
              </a:rPr>
              <a:t>QUE DIT LA LOI ? </a:t>
            </a:r>
            <a:r>
              <a:rPr lang="fr-FR" sz="1600" dirty="0">
                <a:solidFill>
                  <a:srgbClr val="0070C0"/>
                </a:solidFill>
                <a:latin typeface="Calibri" panose="020F0502020204030204" pitchFamily="34" charset="0"/>
              </a:rPr>
              <a:t>Si les critères suivants sont remplis, le questionnaire médical n’est plus demandé : </a:t>
            </a:r>
          </a:p>
        </p:txBody>
      </p:sp>
      <p:sp>
        <p:nvSpPr>
          <p:cNvPr id="7" name="Rectangle 6">
            <a:extLst>
              <a:ext uri="{FF2B5EF4-FFF2-40B4-BE49-F238E27FC236}">
                <a16:creationId xmlns:a16="http://schemas.microsoft.com/office/drawing/2014/main" id="{BF46D4C2-40E4-4E63-805A-BC11AB73E6C0}"/>
              </a:ext>
            </a:extLst>
          </p:cNvPr>
          <p:cNvSpPr/>
          <p:nvPr/>
        </p:nvSpPr>
        <p:spPr>
          <a:xfrm>
            <a:off x="1801847" y="281515"/>
            <a:ext cx="7800533" cy="523220"/>
          </a:xfrm>
          <a:prstGeom prst="rect">
            <a:avLst/>
          </a:prstGeom>
        </p:spPr>
        <p:txBody>
          <a:bodyPr wrap="none">
            <a:spAutoFit/>
          </a:bodyPr>
          <a:lstStyle/>
          <a:p>
            <a:r>
              <a:rPr lang="fr-FR" sz="2800" b="1" dirty="0">
                <a:solidFill>
                  <a:srgbClr val="0070C0"/>
                </a:solidFill>
              </a:rPr>
              <a:t>1- SUPPRESSION DU QUESTIONNAIRE MÉDICAL</a:t>
            </a:r>
            <a:endParaRPr lang="fr-FR" sz="2800" dirty="0">
              <a:solidFill>
                <a:srgbClr val="0070C0"/>
              </a:solidFill>
            </a:endParaRPr>
          </a:p>
        </p:txBody>
      </p:sp>
      <p:grpSp>
        <p:nvGrpSpPr>
          <p:cNvPr id="3" name="Groupe 2">
            <a:extLst>
              <a:ext uri="{FF2B5EF4-FFF2-40B4-BE49-F238E27FC236}">
                <a16:creationId xmlns:a16="http://schemas.microsoft.com/office/drawing/2014/main" id="{7A108AB4-745E-4951-8AEE-6CC9FC03DBBF}"/>
              </a:ext>
            </a:extLst>
          </p:cNvPr>
          <p:cNvGrpSpPr/>
          <p:nvPr/>
        </p:nvGrpSpPr>
        <p:grpSpPr>
          <a:xfrm>
            <a:off x="1801847" y="2087419"/>
            <a:ext cx="6307680" cy="3398981"/>
            <a:chOff x="4108839" y="2686791"/>
            <a:chExt cx="5221534" cy="2744743"/>
          </a:xfrm>
        </p:grpSpPr>
        <p:sp>
          <p:nvSpPr>
            <p:cNvPr id="10" name="ZoneTexte 9">
              <a:extLst>
                <a:ext uri="{FF2B5EF4-FFF2-40B4-BE49-F238E27FC236}">
                  <a16:creationId xmlns:a16="http://schemas.microsoft.com/office/drawing/2014/main" id="{5EBB926D-C1D2-4E26-B67C-F682B17DFDA4}"/>
                </a:ext>
              </a:extLst>
            </p:cNvPr>
            <p:cNvSpPr txBox="1"/>
            <p:nvPr/>
          </p:nvSpPr>
          <p:spPr>
            <a:xfrm>
              <a:off x="4707815" y="2702179"/>
              <a:ext cx="4622558" cy="615553"/>
            </a:xfrm>
            <a:prstGeom prst="rect">
              <a:avLst/>
            </a:prstGeom>
            <a:ln>
              <a:solidFill>
                <a:srgbClr val="1994B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fr-FR" sz="1600" dirty="0">
                  <a:solidFill>
                    <a:srgbClr val="0070C0"/>
                  </a:solidFill>
                  <a:latin typeface="Calibri" panose="020F0502020204030204" pitchFamily="34" charset="0"/>
                </a:rPr>
                <a:t>Encours </a:t>
              </a:r>
              <a:r>
                <a:rPr lang="fr-FR" sz="1600" u="sng" dirty="0">
                  <a:solidFill>
                    <a:srgbClr val="0070C0"/>
                  </a:solidFill>
                  <a:latin typeface="Calibri" panose="020F0502020204030204" pitchFamily="34" charset="0"/>
                </a:rPr>
                <a:t>assuré</a:t>
              </a:r>
              <a:r>
                <a:rPr lang="fr-FR" sz="1600" dirty="0">
                  <a:solidFill>
                    <a:srgbClr val="0070C0"/>
                  </a:solidFill>
                  <a:latin typeface="Calibri" panose="020F0502020204030204" pitchFamily="34" charset="0"/>
                </a:rPr>
                <a:t> d’un montant inférieur ou égal </a:t>
              </a:r>
            </a:p>
            <a:p>
              <a:pPr lvl="0"/>
              <a:r>
                <a:rPr lang="fr-FR" sz="1600" dirty="0">
                  <a:solidFill>
                    <a:srgbClr val="0070C0"/>
                  </a:solidFill>
                  <a:latin typeface="Calibri" panose="020F0502020204030204" pitchFamily="34" charset="0"/>
                </a:rPr>
                <a:t>à </a:t>
              </a:r>
              <a:r>
                <a:rPr lang="fr-FR" b="1" dirty="0">
                  <a:solidFill>
                    <a:srgbClr val="00B050"/>
                  </a:solidFill>
                  <a:latin typeface="Calibri" panose="020F0502020204030204" pitchFamily="34" charset="0"/>
                </a:rPr>
                <a:t>200 000 € </a:t>
              </a:r>
              <a:r>
                <a:rPr lang="fr-FR" sz="1600" u="sng" dirty="0">
                  <a:solidFill>
                    <a:srgbClr val="0070C0"/>
                  </a:solidFill>
                  <a:latin typeface="Calibri" panose="020F0502020204030204" pitchFamily="34" charset="0"/>
                </a:rPr>
                <a:t>par assuré</a:t>
              </a:r>
              <a:r>
                <a:rPr lang="fr-FR" sz="1600" dirty="0">
                  <a:solidFill>
                    <a:srgbClr val="0070C0"/>
                  </a:solidFill>
                  <a:latin typeface="Calibri" panose="020F0502020204030204" pitchFamily="34" charset="0"/>
                </a:rPr>
                <a:t> </a:t>
              </a:r>
              <a:endParaRPr lang="fr-FR" sz="1600" dirty="0"/>
            </a:p>
          </p:txBody>
        </p:sp>
        <p:sp>
          <p:nvSpPr>
            <p:cNvPr id="11" name="ZoneTexte 10">
              <a:extLst>
                <a:ext uri="{FF2B5EF4-FFF2-40B4-BE49-F238E27FC236}">
                  <a16:creationId xmlns:a16="http://schemas.microsoft.com/office/drawing/2014/main" id="{DDA6FD7B-90BF-4595-8326-6005663925F1}"/>
                </a:ext>
              </a:extLst>
            </p:cNvPr>
            <p:cNvSpPr txBox="1"/>
            <p:nvPr/>
          </p:nvSpPr>
          <p:spPr>
            <a:xfrm>
              <a:off x="4707815" y="3514639"/>
              <a:ext cx="4622558" cy="615553"/>
            </a:xfrm>
            <a:prstGeom prst="rect">
              <a:avLst/>
            </a:prstGeom>
            <a:ln>
              <a:solidFill>
                <a:srgbClr val="1994B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fr-FR" sz="1600" dirty="0">
                  <a:solidFill>
                    <a:srgbClr val="0070C0"/>
                  </a:solidFill>
                  <a:latin typeface="Calibri" panose="020F0502020204030204" pitchFamily="34" charset="0"/>
                </a:rPr>
                <a:t>Date de dernière échéance de prêts avant les </a:t>
              </a:r>
              <a:r>
                <a:rPr lang="fr-FR" b="1" dirty="0">
                  <a:solidFill>
                    <a:srgbClr val="00B050"/>
                  </a:solidFill>
                  <a:latin typeface="Calibri" panose="020F0502020204030204" pitchFamily="34" charset="0"/>
                </a:rPr>
                <a:t>60 ans </a:t>
              </a:r>
              <a:r>
                <a:rPr lang="fr-FR" sz="1600" dirty="0">
                  <a:solidFill>
                    <a:srgbClr val="0070C0"/>
                  </a:solidFill>
                  <a:latin typeface="Calibri" panose="020F0502020204030204" pitchFamily="34" charset="0"/>
                </a:rPr>
                <a:t>de l’emprunteur</a:t>
              </a:r>
              <a:endParaRPr lang="fr-FR" sz="1600" dirty="0"/>
            </a:p>
          </p:txBody>
        </p:sp>
        <p:sp>
          <p:nvSpPr>
            <p:cNvPr id="12" name="ZoneTexte 11">
              <a:extLst>
                <a:ext uri="{FF2B5EF4-FFF2-40B4-BE49-F238E27FC236}">
                  <a16:creationId xmlns:a16="http://schemas.microsoft.com/office/drawing/2014/main" id="{794930EE-7C73-48DB-9A6A-A5A62A1056EA}"/>
                </a:ext>
              </a:extLst>
            </p:cNvPr>
            <p:cNvSpPr txBox="1"/>
            <p:nvPr/>
          </p:nvSpPr>
          <p:spPr>
            <a:xfrm>
              <a:off x="4707815" y="4385094"/>
              <a:ext cx="4622558" cy="1046440"/>
            </a:xfrm>
            <a:prstGeom prst="rect">
              <a:avLst/>
            </a:prstGeom>
            <a:ln>
              <a:solidFill>
                <a:srgbClr val="1994B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r>
                <a:rPr lang="fr-FR" sz="1600" dirty="0">
                  <a:solidFill>
                    <a:srgbClr val="0070C0"/>
                  </a:solidFill>
                  <a:latin typeface="Calibri" panose="020F0502020204030204" pitchFamily="34" charset="0"/>
                </a:rPr>
                <a:t>Dossier instruit à partir du </a:t>
              </a:r>
              <a:r>
                <a:rPr lang="fr-FR" b="1" dirty="0">
                  <a:solidFill>
                    <a:srgbClr val="00B050"/>
                  </a:solidFill>
                  <a:latin typeface="Calibri" panose="020F0502020204030204" pitchFamily="34" charset="0"/>
                </a:rPr>
                <a:t>01/06/2022</a:t>
              </a:r>
              <a:r>
                <a:rPr lang="fr-FR" sz="1600" dirty="0">
                  <a:solidFill>
                    <a:srgbClr val="0070C0"/>
                  </a:solidFill>
                  <a:latin typeface="Calibri" panose="020F0502020204030204" pitchFamily="34" charset="0"/>
                </a:rPr>
                <a:t>, </a:t>
              </a:r>
            </a:p>
            <a:p>
              <a:pPr lvl="0"/>
              <a:r>
                <a:rPr lang="fr-FR" sz="1600" dirty="0">
                  <a:solidFill>
                    <a:srgbClr val="0070C0"/>
                  </a:solidFill>
                  <a:latin typeface="Calibri" panose="020F0502020204030204" pitchFamily="34" charset="0"/>
                </a:rPr>
                <a:t>date de 1</a:t>
              </a:r>
              <a:r>
                <a:rPr lang="fr-FR" sz="1600" baseline="30000" dirty="0">
                  <a:solidFill>
                    <a:srgbClr val="0070C0"/>
                  </a:solidFill>
                  <a:latin typeface="Calibri" panose="020F0502020204030204" pitchFamily="34" charset="0"/>
                </a:rPr>
                <a:t>ère</a:t>
              </a:r>
              <a:r>
                <a:rPr lang="fr-FR" sz="1600" dirty="0">
                  <a:solidFill>
                    <a:srgbClr val="0070C0"/>
                  </a:solidFill>
                  <a:latin typeface="Calibri" panose="020F0502020204030204" pitchFamily="34" charset="0"/>
                </a:rPr>
                <a:t> création du dossier dans J@ssure </a:t>
              </a:r>
            </a:p>
            <a:p>
              <a:pPr lvl="0"/>
              <a:r>
                <a:rPr lang="fr-FR" sz="1400" dirty="0">
                  <a:solidFill>
                    <a:srgbClr val="0070C0"/>
                  </a:solidFill>
                  <a:latin typeface="Calibri" panose="020F0502020204030204" pitchFamily="34" charset="0"/>
                </a:rPr>
                <a:t>= clic sur le bouton J@ssure quand on vient de VIC ou de GRC pour l'ADE+</a:t>
              </a:r>
              <a:endParaRPr lang="fr-FR" dirty="0"/>
            </a:p>
          </p:txBody>
        </p:sp>
        <p:sp>
          <p:nvSpPr>
            <p:cNvPr id="13" name="Rectangle 12">
              <a:extLst>
                <a:ext uri="{FF2B5EF4-FFF2-40B4-BE49-F238E27FC236}">
                  <a16:creationId xmlns:a16="http://schemas.microsoft.com/office/drawing/2014/main" id="{821573D8-6160-4653-A32D-5BB0A05E3BB1}"/>
                </a:ext>
              </a:extLst>
            </p:cNvPr>
            <p:cNvSpPr/>
            <p:nvPr/>
          </p:nvSpPr>
          <p:spPr>
            <a:xfrm>
              <a:off x="4108839" y="2686791"/>
              <a:ext cx="598976" cy="677108"/>
            </a:xfrm>
            <a:prstGeom prst="rect">
              <a:avLst/>
            </a:prstGeom>
            <a:blipFill>
              <a:blip r:embed="rId2">
                <a:extLst>
                  <a:ext uri="{837473B0-CC2E-450A-ABE3-18F120FF3D39}">
                    <a1611:picAttrSrcUrl xmlns:a1611="http://schemas.microsoft.com/office/drawing/2016/11/main" r:id="rId3"/>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16">
              <a:extLst>
                <a:ext uri="{FF2B5EF4-FFF2-40B4-BE49-F238E27FC236}">
                  <a16:creationId xmlns:a16="http://schemas.microsoft.com/office/drawing/2014/main" id="{BB14846C-0A84-42CD-BFF8-9BB924E87082}"/>
                </a:ext>
              </a:extLst>
            </p:cNvPr>
            <p:cNvSpPr/>
            <p:nvPr/>
          </p:nvSpPr>
          <p:spPr>
            <a:xfrm>
              <a:off x="4108840" y="3492880"/>
              <a:ext cx="598976" cy="709651"/>
            </a:xfrm>
            <a:prstGeom prst="rect">
              <a:avLst/>
            </a:prstGeom>
            <a:blipFill>
              <a:blip r:embed="rId4">
                <a:extLst>
                  <a:ext uri="{837473B0-CC2E-450A-ABE3-18F120FF3D39}">
                    <a1611:picAttrSrcUrl xmlns:a1611="http://schemas.microsoft.com/office/drawing/2016/11/main" r:id="rId5"/>
                  </a:ext>
                </a:extLst>
              </a:blip>
              <a:srcRect/>
              <a:stretch>
                <a:fillRect l="-76000" r="-7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Rectangle 18">
              <a:extLst>
                <a:ext uri="{FF2B5EF4-FFF2-40B4-BE49-F238E27FC236}">
                  <a16:creationId xmlns:a16="http://schemas.microsoft.com/office/drawing/2014/main" id="{E2993A2F-0DE2-4E7E-90CA-01E61665E387}"/>
                </a:ext>
              </a:extLst>
            </p:cNvPr>
            <p:cNvSpPr/>
            <p:nvPr/>
          </p:nvSpPr>
          <p:spPr>
            <a:xfrm>
              <a:off x="4108839" y="4373266"/>
              <a:ext cx="598976" cy="709651"/>
            </a:xfrm>
            <a:prstGeom prst="rect">
              <a:avLst/>
            </a:prstGeom>
            <a:blipFill>
              <a:blip r:embed="rId6">
                <a:extLst>
                  <a:ext uri="{28A0092B-C50C-407E-A947-70E740481C1C}">
                    <a14:useLocalDpi xmlns:a14="http://schemas.microsoft.com/office/drawing/2010/main" val="0"/>
                  </a:ext>
                </a:extLst>
              </a:blip>
              <a:srcRect/>
              <a:stretch>
                <a:fillRect l="-98000" r="-9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09765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A51140-EAFA-41F7-B7B7-AA02C750FCB5}"/>
              </a:ext>
            </a:extLst>
          </p:cNvPr>
          <p:cNvSpPr>
            <a:spLocks noGrp="1"/>
          </p:cNvSpPr>
          <p:nvPr>
            <p:ph type="sldNum" sz="quarter" idx="12"/>
          </p:nvPr>
        </p:nvSpPr>
        <p:spPr>
          <a:xfrm>
            <a:off x="8528519" y="6059118"/>
            <a:ext cx="683339" cy="365125"/>
          </a:xfrm>
        </p:spPr>
        <p:txBody>
          <a:bodyPr/>
          <a:lstStyle/>
          <a:p>
            <a:fld id="{6D22F896-40B5-4ADD-8801-0D06FADFA095}" type="slidenum">
              <a:rPr lang="en-US" smtClean="0"/>
              <a:t>7</a:t>
            </a:fld>
            <a:endParaRPr lang="en-US" dirty="0"/>
          </a:p>
        </p:txBody>
      </p:sp>
      <p:sp>
        <p:nvSpPr>
          <p:cNvPr id="5" name="Rectangle 4">
            <a:extLst>
              <a:ext uri="{FF2B5EF4-FFF2-40B4-BE49-F238E27FC236}">
                <a16:creationId xmlns:a16="http://schemas.microsoft.com/office/drawing/2014/main" id="{DE3CF1B8-0DB2-475D-B1FC-5BE7E7D8E5FD}"/>
              </a:ext>
            </a:extLst>
          </p:cNvPr>
          <p:cNvSpPr/>
          <p:nvPr/>
        </p:nvSpPr>
        <p:spPr>
          <a:xfrm>
            <a:off x="387687" y="1277033"/>
            <a:ext cx="9067031" cy="400110"/>
          </a:xfrm>
          <a:prstGeom prst="rect">
            <a:avLst/>
          </a:prstGeom>
        </p:spPr>
        <p:txBody>
          <a:bodyPr wrap="square">
            <a:spAutoFit/>
          </a:bodyPr>
          <a:lstStyle/>
          <a:p>
            <a:r>
              <a:rPr lang="fr-FR" sz="2000" b="1" dirty="0">
                <a:solidFill>
                  <a:srgbClr val="0070C0"/>
                </a:solidFill>
              </a:rPr>
              <a:t>COMMENT FONCTIONNE J@ssure </a:t>
            </a:r>
            <a:r>
              <a:rPr lang="fr-FR" sz="2000" dirty="0">
                <a:solidFill>
                  <a:srgbClr val="0070C0"/>
                </a:solidFill>
                <a:latin typeface="Calibri" panose="020F0502020204030204" pitchFamily="34" charset="0"/>
              </a:rPr>
              <a:t>– Circuit automatisé  </a:t>
            </a:r>
          </a:p>
        </p:txBody>
      </p:sp>
      <p:grpSp>
        <p:nvGrpSpPr>
          <p:cNvPr id="2" name="Groupe 1">
            <a:extLst>
              <a:ext uri="{FF2B5EF4-FFF2-40B4-BE49-F238E27FC236}">
                <a16:creationId xmlns:a16="http://schemas.microsoft.com/office/drawing/2014/main" id="{3D58EE3E-8DC7-460D-BCAC-02092F8F4B6B}"/>
              </a:ext>
            </a:extLst>
          </p:cNvPr>
          <p:cNvGrpSpPr/>
          <p:nvPr/>
        </p:nvGrpSpPr>
        <p:grpSpPr>
          <a:xfrm>
            <a:off x="3323326" y="5175915"/>
            <a:ext cx="3327352" cy="1682085"/>
            <a:chOff x="8484131" y="994883"/>
            <a:chExt cx="3327352" cy="1682085"/>
          </a:xfrm>
        </p:grpSpPr>
        <p:sp>
          <p:nvSpPr>
            <p:cNvPr id="8" name="Rectangle : coins arrondis 7">
              <a:extLst>
                <a:ext uri="{FF2B5EF4-FFF2-40B4-BE49-F238E27FC236}">
                  <a16:creationId xmlns:a16="http://schemas.microsoft.com/office/drawing/2014/main" id="{B9E662C5-293A-4263-941D-11D3EF854AF0}"/>
                </a:ext>
              </a:extLst>
            </p:cNvPr>
            <p:cNvSpPr/>
            <p:nvPr/>
          </p:nvSpPr>
          <p:spPr>
            <a:xfrm>
              <a:off x="8484131" y="1594126"/>
              <a:ext cx="3327352" cy="1082842"/>
            </a:xfrm>
            <a:prstGeom prst="roundRect">
              <a:avLst/>
            </a:prstGeom>
            <a:solidFill>
              <a:srgbClr val="93DDF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dirty="0">
                  <a:solidFill>
                    <a:schemeClr val="tx2"/>
                  </a:solidFill>
                </a:rPr>
                <a:t>Les automatismes seront bien mis en place dès le 01/06 </a:t>
              </a:r>
            </a:p>
            <a:p>
              <a:pPr algn="ctr"/>
              <a:r>
                <a:rPr lang="fr-FR" sz="1200" dirty="0">
                  <a:solidFill>
                    <a:schemeClr val="tx2"/>
                  </a:solidFill>
                </a:rPr>
                <a:t>mais l’éditique sera à jour </a:t>
              </a:r>
            </a:p>
            <a:p>
              <a:pPr algn="ctr"/>
              <a:r>
                <a:rPr lang="fr-FR" sz="1200" u="sng" dirty="0">
                  <a:solidFill>
                    <a:schemeClr val="tx2"/>
                  </a:solidFill>
                </a:rPr>
                <a:t>après le 1</a:t>
              </a:r>
              <a:r>
                <a:rPr lang="fr-FR" sz="1200" u="sng" baseline="30000" dirty="0">
                  <a:solidFill>
                    <a:schemeClr val="tx2"/>
                  </a:solidFill>
                </a:rPr>
                <a:t>er</a:t>
              </a:r>
              <a:r>
                <a:rPr lang="fr-FR" sz="1200" u="sng" dirty="0">
                  <a:solidFill>
                    <a:schemeClr val="tx2"/>
                  </a:solidFill>
                </a:rPr>
                <a:t> juin 2022</a:t>
              </a:r>
              <a:r>
                <a:rPr lang="fr-FR" sz="1200" dirty="0">
                  <a:solidFill>
                    <a:schemeClr val="tx2"/>
                  </a:solidFill>
                </a:rPr>
                <a:t>, </a:t>
              </a:r>
            </a:p>
            <a:p>
              <a:pPr algn="ctr"/>
              <a:r>
                <a:rPr lang="fr-FR" sz="1200" dirty="0">
                  <a:solidFill>
                    <a:schemeClr val="tx2"/>
                  </a:solidFill>
                </a:rPr>
                <a:t>date d’entrée en vigueur de la loi</a:t>
              </a:r>
            </a:p>
            <a:p>
              <a:pPr algn="ctr"/>
              <a:r>
                <a:rPr lang="fr-FR" sz="1200" dirty="0">
                  <a:solidFill>
                    <a:schemeClr val="tx2"/>
                  </a:solidFill>
                </a:rPr>
                <a:t>Cf slide n° 12</a:t>
              </a:r>
            </a:p>
          </p:txBody>
        </p:sp>
        <p:pic>
          <p:nvPicPr>
            <p:cNvPr id="9" name="Image 8">
              <a:extLst>
                <a:ext uri="{FF2B5EF4-FFF2-40B4-BE49-F238E27FC236}">
                  <a16:creationId xmlns:a16="http://schemas.microsoft.com/office/drawing/2014/main" id="{37C3F3AF-AB87-4437-B313-D9C987CFE04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45439" y="994883"/>
              <a:ext cx="619218" cy="599243"/>
            </a:xfrm>
            <a:prstGeom prst="rect">
              <a:avLst/>
            </a:prstGeom>
          </p:spPr>
        </p:pic>
      </p:grpSp>
      <p:sp>
        <p:nvSpPr>
          <p:cNvPr id="15" name="Rectangle 14">
            <a:extLst>
              <a:ext uri="{FF2B5EF4-FFF2-40B4-BE49-F238E27FC236}">
                <a16:creationId xmlns:a16="http://schemas.microsoft.com/office/drawing/2014/main" id="{7B6D9684-0EB1-4560-9C4F-C0368A445FB8}"/>
              </a:ext>
            </a:extLst>
          </p:cNvPr>
          <p:cNvSpPr/>
          <p:nvPr/>
        </p:nvSpPr>
        <p:spPr>
          <a:xfrm>
            <a:off x="1795839" y="474572"/>
            <a:ext cx="7800533" cy="523220"/>
          </a:xfrm>
          <a:prstGeom prst="rect">
            <a:avLst/>
          </a:prstGeom>
        </p:spPr>
        <p:txBody>
          <a:bodyPr wrap="none">
            <a:spAutoFit/>
          </a:bodyPr>
          <a:lstStyle/>
          <a:p>
            <a:r>
              <a:rPr lang="fr-FR" sz="2800" b="1" dirty="0">
                <a:solidFill>
                  <a:srgbClr val="0070C0"/>
                </a:solidFill>
              </a:rPr>
              <a:t>1- SUPPRESSION DU QUESTIONNAIRE MÉDICAL</a:t>
            </a:r>
            <a:endParaRPr lang="fr-FR" sz="2800" dirty="0">
              <a:solidFill>
                <a:srgbClr val="0070C0"/>
              </a:solidFill>
            </a:endParaRPr>
          </a:p>
        </p:txBody>
      </p:sp>
      <p:pic>
        <p:nvPicPr>
          <p:cNvPr id="3" name="Image 2">
            <a:extLst>
              <a:ext uri="{FF2B5EF4-FFF2-40B4-BE49-F238E27FC236}">
                <a16:creationId xmlns:a16="http://schemas.microsoft.com/office/drawing/2014/main" id="{89AE4575-A7DC-4E77-8EC5-149D1E7E3BEC}"/>
              </a:ext>
            </a:extLst>
          </p:cNvPr>
          <p:cNvPicPr>
            <a:picLocks noChangeAspect="1"/>
          </p:cNvPicPr>
          <p:nvPr/>
        </p:nvPicPr>
        <p:blipFill rotWithShape="1">
          <a:blip r:embed="rId4"/>
          <a:srcRect t="-2609" b="48552"/>
          <a:stretch/>
        </p:blipFill>
        <p:spPr>
          <a:xfrm>
            <a:off x="744653" y="1743318"/>
            <a:ext cx="8635726" cy="3530017"/>
          </a:xfrm>
          <a:prstGeom prst="rect">
            <a:avLst/>
          </a:prstGeom>
        </p:spPr>
      </p:pic>
    </p:spTree>
    <p:extLst>
      <p:ext uri="{BB962C8B-B14F-4D97-AF65-F5344CB8AC3E}">
        <p14:creationId xmlns:p14="http://schemas.microsoft.com/office/powerpoint/2010/main" val="190384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A51140-EAFA-41F7-B7B7-AA02C750FCB5}"/>
              </a:ext>
            </a:extLst>
          </p:cNvPr>
          <p:cNvSpPr>
            <a:spLocks noGrp="1"/>
          </p:cNvSpPr>
          <p:nvPr>
            <p:ph type="sldNum" sz="quarter" idx="12"/>
          </p:nvPr>
        </p:nvSpPr>
        <p:spPr>
          <a:xfrm>
            <a:off x="8732706" y="6383587"/>
            <a:ext cx="683339" cy="365125"/>
          </a:xfrm>
        </p:spPr>
        <p:txBody>
          <a:bodyPr/>
          <a:lstStyle/>
          <a:p>
            <a:fld id="{6D22F896-40B5-4ADD-8801-0D06FADFA095}" type="slidenum">
              <a:rPr lang="en-US" smtClean="0"/>
              <a:t>8</a:t>
            </a:fld>
            <a:endParaRPr lang="en-US" dirty="0"/>
          </a:p>
        </p:txBody>
      </p:sp>
      <p:graphicFrame>
        <p:nvGraphicFramePr>
          <p:cNvPr id="13" name="Diagramme 12">
            <a:extLst>
              <a:ext uri="{FF2B5EF4-FFF2-40B4-BE49-F238E27FC236}">
                <a16:creationId xmlns:a16="http://schemas.microsoft.com/office/drawing/2014/main" id="{BE69E82F-F339-4CFA-B8D9-CDC4D752EB8C}"/>
              </a:ext>
            </a:extLst>
          </p:cNvPr>
          <p:cNvGraphicFramePr/>
          <p:nvPr>
            <p:extLst>
              <p:ext uri="{D42A27DB-BD31-4B8C-83A1-F6EECF244321}">
                <p14:modId xmlns:p14="http://schemas.microsoft.com/office/powerpoint/2010/main" val="2505648593"/>
              </p:ext>
            </p:extLst>
          </p:nvPr>
        </p:nvGraphicFramePr>
        <p:xfrm>
          <a:off x="391641" y="1119072"/>
          <a:ext cx="8128000" cy="191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9148475E-DFC9-4300-A983-E3C6F4C0D113}"/>
              </a:ext>
            </a:extLst>
          </p:cNvPr>
          <p:cNvSpPr/>
          <p:nvPr/>
        </p:nvSpPr>
        <p:spPr>
          <a:xfrm>
            <a:off x="391641" y="1210388"/>
            <a:ext cx="9067031" cy="400110"/>
          </a:xfrm>
          <a:prstGeom prst="rect">
            <a:avLst/>
          </a:prstGeom>
        </p:spPr>
        <p:txBody>
          <a:bodyPr wrap="square">
            <a:spAutoFit/>
          </a:bodyPr>
          <a:lstStyle/>
          <a:p>
            <a:r>
              <a:rPr lang="fr-FR" sz="2000" b="1" dirty="0">
                <a:solidFill>
                  <a:srgbClr val="0070C0"/>
                </a:solidFill>
              </a:rPr>
              <a:t>Exemples</a:t>
            </a:r>
            <a:r>
              <a:rPr lang="fr-FR" sz="2000" dirty="0">
                <a:solidFill>
                  <a:srgbClr val="0070C0"/>
                </a:solidFill>
                <a:latin typeface="Calibri" panose="020F0502020204030204" pitchFamily="34" charset="0"/>
              </a:rPr>
              <a:t>​</a:t>
            </a:r>
          </a:p>
        </p:txBody>
      </p:sp>
      <p:sp>
        <p:nvSpPr>
          <p:cNvPr id="15" name="Rectangle 14">
            <a:extLst>
              <a:ext uri="{FF2B5EF4-FFF2-40B4-BE49-F238E27FC236}">
                <a16:creationId xmlns:a16="http://schemas.microsoft.com/office/drawing/2014/main" id="{A6E3C9B2-F406-4C28-8B9E-5FE2DB6C2CFB}"/>
              </a:ext>
            </a:extLst>
          </p:cNvPr>
          <p:cNvSpPr/>
          <p:nvPr/>
        </p:nvSpPr>
        <p:spPr>
          <a:xfrm>
            <a:off x="1388406" y="2597235"/>
            <a:ext cx="6134470" cy="1250211"/>
          </a:xfrm>
          <a:prstGeom prst="rect">
            <a:avLst/>
          </a:prstGeom>
          <a:solidFill>
            <a:srgbClr val="93D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rPr>
              <a:t>Détail du calcul automatisé dans J@ssure : </a:t>
            </a:r>
          </a:p>
          <a:p>
            <a:pPr algn="ctr"/>
            <a:endParaRPr lang="fr-FR" sz="1200" dirty="0">
              <a:solidFill>
                <a:schemeClr val="tx2"/>
              </a:solidFill>
            </a:endParaRPr>
          </a:p>
          <a:p>
            <a:pPr marL="171450" indent="-171450">
              <a:buFont typeface="Arial" panose="020B0604020202020204" pitchFamily="34" charset="0"/>
              <a:buChar char="•"/>
            </a:pPr>
            <a:r>
              <a:rPr lang="fr-FR" sz="1200" dirty="0">
                <a:solidFill>
                  <a:schemeClr val="tx2"/>
                </a:solidFill>
              </a:rPr>
              <a:t>Montant assuré = </a:t>
            </a:r>
            <a:r>
              <a:rPr lang="fr-FR" sz="1200" b="1" u="sng" dirty="0">
                <a:solidFill>
                  <a:schemeClr val="tx2"/>
                </a:solidFill>
              </a:rPr>
              <a:t>125 000€ </a:t>
            </a:r>
            <a:r>
              <a:rPr lang="fr-FR" sz="1200" dirty="0">
                <a:solidFill>
                  <a:schemeClr val="tx2"/>
                </a:solidFill>
              </a:rPr>
              <a:t>(250 000 * 50%)</a:t>
            </a:r>
          </a:p>
          <a:p>
            <a:pPr marL="171450" indent="-171450">
              <a:buFont typeface="Arial" panose="020B0604020202020204" pitchFamily="34" charset="0"/>
              <a:buChar char="•"/>
            </a:pPr>
            <a:r>
              <a:rPr lang="fr-FR" sz="1200" dirty="0">
                <a:solidFill>
                  <a:schemeClr val="tx2"/>
                </a:solidFill>
              </a:rPr>
              <a:t>Âge de l’emprunteur : 32 ans</a:t>
            </a:r>
          </a:p>
          <a:p>
            <a:pPr marL="171450" indent="-171450">
              <a:buFont typeface="Arial" panose="020B0604020202020204" pitchFamily="34" charset="0"/>
              <a:buChar char="•"/>
            </a:pPr>
            <a:r>
              <a:rPr lang="fr-FR" sz="1200" dirty="0">
                <a:solidFill>
                  <a:schemeClr val="tx2"/>
                </a:solidFill>
              </a:rPr>
              <a:t>Date de dernière échéance : 03/11/2042 (03/10/2022 (= date d’effet) + 240 mois)</a:t>
            </a:r>
          </a:p>
          <a:p>
            <a:pPr marL="171450" indent="-171450">
              <a:buFont typeface="Arial" panose="020B0604020202020204" pitchFamily="34" charset="0"/>
              <a:buChar char="•"/>
            </a:pPr>
            <a:r>
              <a:rPr lang="fr-FR" sz="1200" dirty="0">
                <a:solidFill>
                  <a:schemeClr val="tx2"/>
                </a:solidFill>
              </a:rPr>
              <a:t>Âge de l’emprunteur en fin de prêt : </a:t>
            </a:r>
            <a:r>
              <a:rPr lang="fr-FR" sz="1200" b="1" u="sng" dirty="0">
                <a:solidFill>
                  <a:schemeClr val="tx2"/>
                </a:solidFill>
              </a:rPr>
              <a:t>52 ans </a:t>
            </a:r>
            <a:r>
              <a:rPr lang="fr-FR" sz="1200" dirty="0">
                <a:solidFill>
                  <a:schemeClr val="tx2"/>
                </a:solidFill>
              </a:rPr>
              <a:t>4 mois et 16 jours</a:t>
            </a:r>
          </a:p>
        </p:txBody>
      </p:sp>
      <p:sp>
        <p:nvSpPr>
          <p:cNvPr id="16" name="Rectangle : coins arrondis 15">
            <a:extLst>
              <a:ext uri="{FF2B5EF4-FFF2-40B4-BE49-F238E27FC236}">
                <a16:creationId xmlns:a16="http://schemas.microsoft.com/office/drawing/2014/main" id="{41AFAC98-3ABC-4966-91EB-5EBFB82FB7CB}"/>
              </a:ext>
            </a:extLst>
          </p:cNvPr>
          <p:cNvSpPr/>
          <p:nvPr/>
        </p:nvSpPr>
        <p:spPr>
          <a:xfrm>
            <a:off x="8519641" y="1471317"/>
            <a:ext cx="2763877" cy="1250211"/>
          </a:xfrm>
          <a:prstGeom prst="roundRect">
            <a:avLst/>
          </a:prstGeom>
          <a:solidFill>
            <a:srgbClr val="6D9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Segment Lemoine</a:t>
            </a:r>
          </a:p>
          <a:p>
            <a:pPr algn="ctr"/>
            <a:endParaRPr lang="fr-FR" dirty="0">
              <a:solidFill>
                <a:schemeClr val="bg1"/>
              </a:solidFill>
            </a:endParaRPr>
          </a:p>
          <a:p>
            <a:pPr algn="ctr"/>
            <a:r>
              <a:rPr lang="fr-FR" dirty="0">
                <a:solidFill>
                  <a:schemeClr val="bg1"/>
                </a:solidFill>
              </a:rPr>
              <a:t>Pas de sélection médicale</a:t>
            </a:r>
          </a:p>
        </p:txBody>
      </p:sp>
      <p:sp>
        <p:nvSpPr>
          <p:cNvPr id="17" name="Rectangle 16">
            <a:extLst>
              <a:ext uri="{FF2B5EF4-FFF2-40B4-BE49-F238E27FC236}">
                <a16:creationId xmlns:a16="http://schemas.microsoft.com/office/drawing/2014/main" id="{9E518FD8-6842-4A20-8A58-399AD560AC98}"/>
              </a:ext>
            </a:extLst>
          </p:cNvPr>
          <p:cNvSpPr/>
          <p:nvPr/>
        </p:nvSpPr>
        <p:spPr>
          <a:xfrm>
            <a:off x="2360478" y="391031"/>
            <a:ext cx="7800533" cy="523220"/>
          </a:xfrm>
          <a:prstGeom prst="rect">
            <a:avLst/>
          </a:prstGeom>
        </p:spPr>
        <p:txBody>
          <a:bodyPr wrap="none">
            <a:spAutoFit/>
          </a:bodyPr>
          <a:lstStyle/>
          <a:p>
            <a:r>
              <a:rPr lang="fr-FR" sz="2800" b="1" dirty="0">
                <a:solidFill>
                  <a:srgbClr val="0070C0"/>
                </a:solidFill>
              </a:rPr>
              <a:t>1- SUPPRESSION DU QUESTIONNAIRE MÉDICAL</a:t>
            </a:r>
            <a:endParaRPr lang="fr-FR" sz="2800" dirty="0">
              <a:solidFill>
                <a:srgbClr val="0070C0"/>
              </a:solidFill>
            </a:endParaRPr>
          </a:p>
        </p:txBody>
      </p:sp>
      <p:graphicFrame>
        <p:nvGraphicFramePr>
          <p:cNvPr id="18" name="Diagramme 17">
            <a:extLst>
              <a:ext uri="{FF2B5EF4-FFF2-40B4-BE49-F238E27FC236}">
                <a16:creationId xmlns:a16="http://schemas.microsoft.com/office/drawing/2014/main" id="{BC18BD43-E36D-4CFD-B60D-397DFE97A5C1}"/>
              </a:ext>
            </a:extLst>
          </p:cNvPr>
          <p:cNvGraphicFramePr/>
          <p:nvPr>
            <p:extLst>
              <p:ext uri="{D42A27DB-BD31-4B8C-83A1-F6EECF244321}">
                <p14:modId xmlns:p14="http://schemas.microsoft.com/office/powerpoint/2010/main" val="3300942057"/>
              </p:ext>
            </p:extLst>
          </p:nvPr>
        </p:nvGraphicFramePr>
        <p:xfrm>
          <a:off x="302865" y="3878584"/>
          <a:ext cx="8128000" cy="1911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Rectangle 19">
            <a:extLst>
              <a:ext uri="{FF2B5EF4-FFF2-40B4-BE49-F238E27FC236}">
                <a16:creationId xmlns:a16="http://schemas.microsoft.com/office/drawing/2014/main" id="{3EEB1841-88D0-429A-94A2-CB06D5BC710D}"/>
              </a:ext>
            </a:extLst>
          </p:cNvPr>
          <p:cNvSpPr/>
          <p:nvPr/>
        </p:nvSpPr>
        <p:spPr>
          <a:xfrm>
            <a:off x="1299630" y="5356747"/>
            <a:ext cx="6134470" cy="12502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2"/>
                </a:solidFill>
              </a:rPr>
              <a:t>Détail du calcul automatisé dans J@ssure : </a:t>
            </a:r>
          </a:p>
          <a:p>
            <a:pPr algn="ctr"/>
            <a:endParaRPr lang="fr-FR" sz="1200" dirty="0">
              <a:solidFill>
                <a:schemeClr val="tx2"/>
              </a:solidFill>
            </a:endParaRPr>
          </a:p>
          <a:p>
            <a:pPr marL="171450" indent="-171450">
              <a:buFont typeface="Arial" panose="020B0604020202020204" pitchFamily="34" charset="0"/>
              <a:buChar char="•"/>
            </a:pPr>
            <a:r>
              <a:rPr lang="fr-FR" sz="1200" dirty="0">
                <a:solidFill>
                  <a:schemeClr val="tx2"/>
                </a:solidFill>
              </a:rPr>
              <a:t>Montant assuré = </a:t>
            </a:r>
            <a:r>
              <a:rPr lang="fr-FR" sz="1200" b="1" u="sng" dirty="0">
                <a:solidFill>
                  <a:schemeClr val="tx2"/>
                </a:solidFill>
              </a:rPr>
              <a:t>250 000€ </a:t>
            </a:r>
            <a:r>
              <a:rPr lang="fr-FR" sz="1200" dirty="0">
                <a:solidFill>
                  <a:schemeClr val="tx2"/>
                </a:solidFill>
              </a:rPr>
              <a:t>(250 000 * 100%)</a:t>
            </a:r>
          </a:p>
          <a:p>
            <a:pPr marL="171450" indent="-171450">
              <a:buFont typeface="Arial" panose="020B0604020202020204" pitchFamily="34" charset="0"/>
              <a:buChar char="•"/>
            </a:pPr>
            <a:r>
              <a:rPr lang="fr-FR" sz="1200" dirty="0">
                <a:solidFill>
                  <a:schemeClr val="tx2"/>
                </a:solidFill>
              </a:rPr>
              <a:t>Âge de l’emprunteur : 32 ans</a:t>
            </a:r>
          </a:p>
          <a:p>
            <a:pPr marL="171450" indent="-171450">
              <a:buFont typeface="Arial" panose="020B0604020202020204" pitchFamily="34" charset="0"/>
              <a:buChar char="•"/>
            </a:pPr>
            <a:r>
              <a:rPr lang="fr-FR" sz="1200" dirty="0">
                <a:solidFill>
                  <a:schemeClr val="tx2"/>
                </a:solidFill>
              </a:rPr>
              <a:t>Date de dernière échéance : 03/11/2042 (03/10/2022 (= date d’effet) + 240 mois)</a:t>
            </a:r>
          </a:p>
          <a:p>
            <a:pPr marL="171450" indent="-171450">
              <a:buFont typeface="Arial" panose="020B0604020202020204" pitchFamily="34" charset="0"/>
              <a:buChar char="•"/>
            </a:pPr>
            <a:r>
              <a:rPr lang="fr-FR" sz="1200" dirty="0">
                <a:solidFill>
                  <a:schemeClr val="tx2"/>
                </a:solidFill>
              </a:rPr>
              <a:t>Âge de l’emprunteur en fin de prêt : </a:t>
            </a:r>
            <a:r>
              <a:rPr lang="fr-FR" sz="1200" b="1" u="sng" dirty="0">
                <a:solidFill>
                  <a:schemeClr val="tx2"/>
                </a:solidFill>
              </a:rPr>
              <a:t>52 ans </a:t>
            </a:r>
            <a:r>
              <a:rPr lang="fr-FR" sz="1200" dirty="0">
                <a:solidFill>
                  <a:schemeClr val="tx2"/>
                </a:solidFill>
              </a:rPr>
              <a:t>4 mois et 16 jours</a:t>
            </a:r>
          </a:p>
        </p:txBody>
      </p:sp>
      <p:sp>
        <p:nvSpPr>
          <p:cNvPr id="21" name="Rectangle : coins arrondis 20">
            <a:extLst>
              <a:ext uri="{FF2B5EF4-FFF2-40B4-BE49-F238E27FC236}">
                <a16:creationId xmlns:a16="http://schemas.microsoft.com/office/drawing/2014/main" id="{05624B9F-2A5A-43AB-A95C-37FA705D6917}"/>
              </a:ext>
            </a:extLst>
          </p:cNvPr>
          <p:cNvSpPr/>
          <p:nvPr/>
        </p:nvSpPr>
        <p:spPr>
          <a:xfrm>
            <a:off x="8430865" y="4236194"/>
            <a:ext cx="2763877" cy="1250211"/>
          </a:xfrm>
          <a:prstGeom prst="roundRect">
            <a:avLst/>
          </a:prstGeom>
          <a:solidFill>
            <a:srgbClr val="00B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Segment standard</a:t>
            </a:r>
          </a:p>
          <a:p>
            <a:pPr algn="ctr"/>
            <a:endParaRPr lang="fr-FR" dirty="0">
              <a:solidFill>
                <a:schemeClr val="bg1"/>
              </a:solidFill>
            </a:endParaRPr>
          </a:p>
          <a:p>
            <a:pPr algn="ctr"/>
            <a:r>
              <a:rPr lang="fr-FR" dirty="0">
                <a:solidFill>
                  <a:schemeClr val="bg1"/>
                </a:solidFill>
              </a:rPr>
              <a:t>Sélection médicale</a:t>
            </a:r>
          </a:p>
        </p:txBody>
      </p:sp>
      <p:pic>
        <p:nvPicPr>
          <p:cNvPr id="25" name="Image 24">
            <a:extLst>
              <a:ext uri="{FF2B5EF4-FFF2-40B4-BE49-F238E27FC236}">
                <a16:creationId xmlns:a16="http://schemas.microsoft.com/office/drawing/2014/main" id="{E9F3DF31-DEF0-4E6E-AC60-0307406E45EC}"/>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17634" r="16364" b="6489"/>
          <a:stretch/>
        </p:blipFill>
        <p:spPr>
          <a:xfrm>
            <a:off x="4609998" y="2962685"/>
            <a:ext cx="301841" cy="269052"/>
          </a:xfrm>
          <a:prstGeom prst="rect">
            <a:avLst/>
          </a:prstGeom>
        </p:spPr>
      </p:pic>
      <p:pic>
        <p:nvPicPr>
          <p:cNvPr id="26" name="Image 25">
            <a:extLst>
              <a:ext uri="{FF2B5EF4-FFF2-40B4-BE49-F238E27FC236}">
                <a16:creationId xmlns:a16="http://schemas.microsoft.com/office/drawing/2014/main" id="{E4C048FE-BE1B-4E3E-942D-97129B8F48CD}"/>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17634" r="16364" b="6489"/>
          <a:stretch/>
        </p:blipFill>
        <p:spPr>
          <a:xfrm>
            <a:off x="5945079" y="3578394"/>
            <a:ext cx="301841" cy="269052"/>
          </a:xfrm>
          <a:prstGeom prst="rect">
            <a:avLst/>
          </a:prstGeom>
        </p:spPr>
      </p:pic>
      <p:pic>
        <p:nvPicPr>
          <p:cNvPr id="27" name="Image 26">
            <a:extLst>
              <a:ext uri="{FF2B5EF4-FFF2-40B4-BE49-F238E27FC236}">
                <a16:creationId xmlns:a16="http://schemas.microsoft.com/office/drawing/2014/main" id="{34CD3744-8B9B-4002-B8E7-1D56E682D517}"/>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17634" r="16364" b="6489"/>
          <a:stretch/>
        </p:blipFill>
        <p:spPr>
          <a:xfrm>
            <a:off x="5885403" y="6337906"/>
            <a:ext cx="301841" cy="269052"/>
          </a:xfrm>
          <a:prstGeom prst="rect">
            <a:avLst/>
          </a:prstGeom>
        </p:spPr>
      </p:pic>
      <p:pic>
        <p:nvPicPr>
          <p:cNvPr id="29" name="Image 28">
            <a:extLst>
              <a:ext uri="{FF2B5EF4-FFF2-40B4-BE49-F238E27FC236}">
                <a16:creationId xmlns:a16="http://schemas.microsoft.com/office/drawing/2014/main" id="{CB2F492E-D7DF-4145-BFE5-8B49A45F54A9}"/>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4623315" y="5738928"/>
            <a:ext cx="275208" cy="275208"/>
          </a:xfrm>
          <a:prstGeom prst="rect">
            <a:avLst/>
          </a:prstGeom>
        </p:spPr>
      </p:pic>
    </p:spTree>
    <p:extLst>
      <p:ext uri="{BB962C8B-B14F-4D97-AF65-F5344CB8AC3E}">
        <p14:creationId xmlns:p14="http://schemas.microsoft.com/office/powerpoint/2010/main" val="263489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7AB179-04A4-40BA-9FAA-5D41AA2D5768}"/>
              </a:ext>
            </a:extLst>
          </p:cNvPr>
          <p:cNvSpPr/>
          <p:nvPr/>
        </p:nvSpPr>
        <p:spPr>
          <a:xfrm>
            <a:off x="1845116" y="377593"/>
            <a:ext cx="7716133" cy="523220"/>
          </a:xfrm>
          <a:prstGeom prst="rect">
            <a:avLst/>
          </a:prstGeom>
        </p:spPr>
        <p:txBody>
          <a:bodyPr wrap="square">
            <a:spAutoFit/>
          </a:bodyPr>
          <a:lstStyle/>
          <a:p>
            <a:r>
              <a:rPr lang="en-US" sz="2800" b="1" u="sng" dirty="0">
                <a:solidFill>
                  <a:srgbClr val="0070C0"/>
                </a:solidFill>
                <a:latin typeface="Arial" panose="020B0604020202020204" pitchFamily="34" charset="0"/>
              </a:rPr>
              <a:t>CAS PARTICULIERS - </a:t>
            </a:r>
            <a:r>
              <a:rPr lang="en-US" sz="2800" b="1" u="sng" dirty="0" err="1">
                <a:solidFill>
                  <a:srgbClr val="0070C0"/>
                </a:solidFill>
                <a:latin typeface="Arial" panose="020B0604020202020204" pitchFamily="34" charset="0"/>
              </a:rPr>
              <a:t>prêts</a:t>
            </a:r>
            <a:r>
              <a:rPr lang="en-US" sz="2800" b="1" u="sng" dirty="0">
                <a:solidFill>
                  <a:srgbClr val="0070C0"/>
                </a:solidFill>
                <a:latin typeface="Arial" panose="020B0604020202020204" pitchFamily="34" charset="0"/>
              </a:rPr>
              <a:t> CSF </a:t>
            </a:r>
            <a:r>
              <a:rPr lang="en-US" sz="2800" b="1" u="sng" dirty="0" err="1">
                <a:solidFill>
                  <a:srgbClr val="0070C0"/>
                </a:solidFill>
                <a:latin typeface="Arial" panose="020B0604020202020204" pitchFamily="34" charset="0"/>
              </a:rPr>
              <a:t>en</a:t>
            </a:r>
            <a:r>
              <a:rPr lang="en-US" sz="2800" b="1" u="sng" dirty="0">
                <a:solidFill>
                  <a:srgbClr val="0070C0"/>
                </a:solidFill>
                <a:latin typeface="Arial" panose="020B0604020202020204" pitchFamily="34" charset="0"/>
              </a:rPr>
              <a:t> </a:t>
            </a:r>
            <a:r>
              <a:rPr lang="en-US" sz="2800" b="1" u="sng" dirty="0" err="1">
                <a:solidFill>
                  <a:srgbClr val="0070C0"/>
                </a:solidFill>
                <a:latin typeface="Arial" panose="020B0604020202020204" pitchFamily="34" charset="0"/>
              </a:rPr>
              <a:t>cours</a:t>
            </a:r>
            <a:endParaRPr lang="en-US" sz="2800" b="1" u="sng" dirty="0">
              <a:solidFill>
                <a:srgbClr val="0070C0"/>
              </a:solidFill>
              <a:latin typeface="Arial" panose="020B0604020202020204" pitchFamily="34" charset="0"/>
            </a:endParaRPr>
          </a:p>
        </p:txBody>
      </p:sp>
      <p:sp>
        <p:nvSpPr>
          <p:cNvPr id="7" name="Rectangle 6">
            <a:extLst>
              <a:ext uri="{FF2B5EF4-FFF2-40B4-BE49-F238E27FC236}">
                <a16:creationId xmlns:a16="http://schemas.microsoft.com/office/drawing/2014/main" id="{7DB111FE-D928-4661-B3DD-FC410D98B7D9}"/>
              </a:ext>
            </a:extLst>
          </p:cNvPr>
          <p:cNvSpPr/>
          <p:nvPr/>
        </p:nvSpPr>
        <p:spPr>
          <a:xfrm>
            <a:off x="303194" y="1157026"/>
            <a:ext cx="9536348" cy="1815882"/>
          </a:xfrm>
          <a:prstGeom prst="rect">
            <a:avLst/>
          </a:prstGeom>
        </p:spPr>
        <p:txBody>
          <a:bodyPr wrap="square">
            <a:spAutoFit/>
          </a:bodyPr>
          <a:lstStyle/>
          <a:p>
            <a:pPr marL="171450" indent="-171450">
              <a:buFont typeface="Arial" panose="020B0604020202020204" pitchFamily="34" charset="0"/>
              <a:buChar char="•"/>
            </a:pPr>
            <a:r>
              <a:rPr lang="en-US" sz="1400" dirty="0">
                <a:solidFill>
                  <a:srgbClr val="0070C0"/>
                </a:solidFill>
                <a:latin typeface="Arial" panose="020B0604020202020204" pitchFamily="34" charset="0"/>
              </a:rPr>
              <a:t>Le capital </a:t>
            </a:r>
            <a:r>
              <a:rPr lang="en-US" sz="1400" dirty="0" err="1">
                <a:solidFill>
                  <a:srgbClr val="0070C0"/>
                </a:solidFill>
                <a:latin typeface="Arial" panose="020B0604020202020204" pitchFamily="34" charset="0"/>
              </a:rPr>
              <a:t>restant</a:t>
            </a:r>
            <a:r>
              <a:rPr lang="en-US" sz="1400" dirty="0">
                <a:solidFill>
                  <a:srgbClr val="0070C0"/>
                </a:solidFill>
                <a:latin typeface="Arial" panose="020B0604020202020204" pitchFamily="34" charset="0"/>
              </a:rPr>
              <a:t> du des </a:t>
            </a:r>
            <a:r>
              <a:rPr lang="en-US" sz="1400" dirty="0" err="1">
                <a:solidFill>
                  <a:srgbClr val="0070C0"/>
                </a:solidFill>
                <a:latin typeface="Arial" panose="020B0604020202020204" pitchFamily="34" charset="0"/>
              </a:rPr>
              <a:t>prêts</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en</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cours</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doit</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être</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intégré</a:t>
            </a:r>
            <a:r>
              <a:rPr lang="en-US" sz="1400" dirty="0">
                <a:solidFill>
                  <a:srgbClr val="0070C0"/>
                </a:solidFill>
                <a:latin typeface="Arial" panose="020B0604020202020204" pitchFamily="34" charset="0"/>
              </a:rPr>
              <a:t> au </a:t>
            </a:r>
            <a:r>
              <a:rPr lang="en-US" sz="1400" dirty="0" err="1">
                <a:solidFill>
                  <a:srgbClr val="0070C0"/>
                </a:solidFill>
                <a:latin typeface="Arial" panose="020B0604020202020204" pitchFamily="34" charset="0"/>
              </a:rPr>
              <a:t>calcul</a:t>
            </a:r>
            <a:r>
              <a:rPr lang="en-US" sz="1400" dirty="0">
                <a:solidFill>
                  <a:srgbClr val="0070C0"/>
                </a:solidFill>
                <a:latin typeface="Arial" panose="020B0604020202020204" pitchFamily="34" charset="0"/>
              </a:rPr>
              <a:t> pour </a:t>
            </a:r>
            <a:r>
              <a:rPr lang="en-US" sz="1400" dirty="0" err="1">
                <a:solidFill>
                  <a:srgbClr val="0070C0"/>
                </a:solidFill>
                <a:latin typeface="Arial" panose="020B0604020202020204" pitchFamily="34" charset="0"/>
              </a:rPr>
              <a:t>l’application</a:t>
            </a:r>
            <a:r>
              <a:rPr lang="en-US" sz="1400" dirty="0">
                <a:solidFill>
                  <a:srgbClr val="0070C0"/>
                </a:solidFill>
                <a:latin typeface="Arial" panose="020B0604020202020204" pitchFamily="34" charset="0"/>
              </a:rPr>
              <a:t> du </a:t>
            </a:r>
            <a:r>
              <a:rPr lang="en-US" sz="1400" dirty="0" err="1">
                <a:solidFill>
                  <a:srgbClr val="0070C0"/>
                </a:solidFill>
                <a:latin typeface="Arial" panose="020B0604020202020204" pitchFamily="34" charset="0"/>
              </a:rPr>
              <a:t>critère</a:t>
            </a:r>
            <a:r>
              <a:rPr lang="en-US" sz="1400" dirty="0">
                <a:solidFill>
                  <a:srgbClr val="0070C0"/>
                </a:solidFill>
                <a:latin typeface="Arial" panose="020B0604020202020204" pitchFamily="34" charset="0"/>
              </a:rPr>
              <a:t> Lemoine &gt;200K €.</a:t>
            </a:r>
          </a:p>
          <a:p>
            <a:pPr marL="171450" indent="-171450">
              <a:buFont typeface="Arial" panose="020B0604020202020204" pitchFamily="34" charset="0"/>
              <a:buChar char="•"/>
            </a:pPr>
            <a:r>
              <a:rPr lang="en-US" sz="1400" dirty="0">
                <a:solidFill>
                  <a:srgbClr val="0070C0"/>
                </a:solidFill>
                <a:latin typeface="Arial" panose="020B0604020202020204" pitchFamily="34" charset="0"/>
              </a:rPr>
              <a:t>Pour le </a:t>
            </a:r>
            <a:r>
              <a:rPr lang="en-US" sz="1400" u="sng" dirty="0" err="1">
                <a:solidFill>
                  <a:srgbClr val="0070C0"/>
                </a:solidFill>
                <a:latin typeface="Arial" panose="020B0604020202020204" pitchFamily="34" charset="0"/>
              </a:rPr>
              <a:t>calcul</a:t>
            </a:r>
            <a:r>
              <a:rPr lang="en-US" sz="1400" u="sng" dirty="0">
                <a:solidFill>
                  <a:srgbClr val="0070C0"/>
                </a:solidFill>
                <a:latin typeface="Arial" panose="020B0604020202020204" pitchFamily="34" charset="0"/>
              </a:rPr>
              <a:t> de </a:t>
            </a:r>
            <a:r>
              <a:rPr lang="en-US" sz="1400" u="sng" dirty="0" err="1">
                <a:solidFill>
                  <a:srgbClr val="0070C0"/>
                </a:solidFill>
                <a:latin typeface="Arial" panose="020B0604020202020204" pitchFamily="34" charset="0"/>
              </a:rPr>
              <a:t>l’encours</a:t>
            </a:r>
            <a:r>
              <a:rPr lang="en-US" sz="1400" dirty="0">
                <a:solidFill>
                  <a:srgbClr val="0070C0"/>
                </a:solidFill>
                <a:latin typeface="Arial" panose="020B0604020202020204" pitchFamily="34" charset="0"/>
              </a:rPr>
              <a:t>, la </a:t>
            </a:r>
            <a:r>
              <a:rPr lang="en-US" sz="1400" dirty="0" err="1">
                <a:solidFill>
                  <a:srgbClr val="0070C0"/>
                </a:solidFill>
                <a:latin typeface="Arial" panose="020B0604020202020204" pitchFamily="34" charset="0"/>
              </a:rPr>
              <a:t>loi</a:t>
            </a:r>
            <a:r>
              <a:rPr lang="en-US" sz="1400" dirty="0">
                <a:solidFill>
                  <a:srgbClr val="0070C0"/>
                </a:solidFill>
                <a:latin typeface="Arial" panose="020B0604020202020204" pitchFamily="34" charset="0"/>
              </a:rPr>
              <a:t> stipule que </a:t>
            </a:r>
            <a:r>
              <a:rPr lang="en-US" sz="1400" dirty="0" err="1">
                <a:solidFill>
                  <a:srgbClr val="0070C0"/>
                </a:solidFill>
                <a:latin typeface="Arial" panose="020B0604020202020204" pitchFamily="34" charset="0"/>
              </a:rPr>
              <a:t>c’est</a:t>
            </a:r>
            <a:r>
              <a:rPr lang="en-US" sz="1400" dirty="0">
                <a:solidFill>
                  <a:srgbClr val="0070C0"/>
                </a:solidFill>
                <a:latin typeface="Arial" panose="020B0604020202020204" pitchFamily="34" charset="0"/>
              </a:rPr>
              <a:t> le </a:t>
            </a:r>
            <a:r>
              <a:rPr lang="en-US" sz="1400" u="sng" dirty="0">
                <a:solidFill>
                  <a:srgbClr val="0070C0"/>
                </a:solidFill>
                <a:latin typeface="Arial" panose="020B0604020202020204" pitchFamily="34" charset="0"/>
              </a:rPr>
              <a:t>capital </a:t>
            </a:r>
            <a:r>
              <a:rPr lang="en-US" sz="1400" u="sng" dirty="0" err="1">
                <a:solidFill>
                  <a:srgbClr val="0070C0"/>
                </a:solidFill>
                <a:latin typeface="Arial" panose="020B0604020202020204" pitchFamily="34" charset="0"/>
              </a:rPr>
              <a:t>restant</a:t>
            </a:r>
            <a:r>
              <a:rPr lang="en-US" sz="1400" u="sng" dirty="0">
                <a:solidFill>
                  <a:srgbClr val="0070C0"/>
                </a:solidFill>
                <a:latin typeface="Arial" panose="020B0604020202020204" pitchFamily="34" charset="0"/>
              </a:rPr>
              <a:t> </a:t>
            </a:r>
            <a:r>
              <a:rPr lang="en-US" sz="1400" u="sng" dirty="0" err="1">
                <a:solidFill>
                  <a:srgbClr val="0070C0"/>
                </a:solidFill>
                <a:latin typeface="Arial" panose="020B0604020202020204" pitchFamily="34" charset="0"/>
              </a:rPr>
              <a:t>dû</a:t>
            </a:r>
            <a:r>
              <a:rPr lang="en-US" sz="1400" u="sng" dirty="0">
                <a:solidFill>
                  <a:srgbClr val="0070C0"/>
                </a:solidFill>
                <a:latin typeface="Arial" panose="020B0604020202020204" pitchFamily="34" charset="0"/>
              </a:rPr>
              <a:t> </a:t>
            </a:r>
            <a:r>
              <a:rPr lang="en-US" sz="1400" dirty="0">
                <a:solidFill>
                  <a:srgbClr val="0070C0"/>
                </a:solidFill>
                <a:latin typeface="Arial" panose="020B0604020202020204" pitchFamily="34" charset="0"/>
              </a:rPr>
              <a:t>qui </a:t>
            </a:r>
            <a:r>
              <a:rPr lang="en-US" sz="1400" dirty="0" err="1">
                <a:solidFill>
                  <a:srgbClr val="0070C0"/>
                </a:solidFill>
                <a:latin typeface="Arial" panose="020B0604020202020204" pitchFamily="34" charset="0"/>
              </a:rPr>
              <a:t>doit</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être</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pris</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en</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compte</a:t>
            </a:r>
            <a:r>
              <a:rPr lang="en-US" sz="1400" dirty="0">
                <a:solidFill>
                  <a:srgbClr val="0070C0"/>
                </a:solidFill>
                <a:latin typeface="Arial" panose="020B0604020202020204" pitchFamily="34" charset="0"/>
              </a:rPr>
              <a:t>.</a:t>
            </a:r>
          </a:p>
          <a:p>
            <a:pPr marL="171450" indent="-171450">
              <a:buFont typeface="Arial" panose="020B0604020202020204" pitchFamily="34" charset="0"/>
              <a:buChar char="•"/>
            </a:pPr>
            <a:r>
              <a:rPr lang="en-US" sz="1400" dirty="0">
                <a:solidFill>
                  <a:srgbClr val="0070C0"/>
                </a:solidFill>
                <a:latin typeface="Arial" panose="020B0604020202020204" pitchFamily="34" charset="0"/>
              </a:rPr>
              <a:t>Or, J@ssure </a:t>
            </a:r>
            <a:r>
              <a:rPr lang="en-US" sz="1400" dirty="0" err="1">
                <a:solidFill>
                  <a:srgbClr val="0070C0"/>
                </a:solidFill>
                <a:latin typeface="Arial" panose="020B0604020202020204" pitchFamily="34" charset="0"/>
              </a:rPr>
              <a:t>additionne</a:t>
            </a:r>
            <a:r>
              <a:rPr lang="en-US" sz="1400" dirty="0">
                <a:solidFill>
                  <a:srgbClr val="0070C0"/>
                </a:solidFill>
                <a:latin typeface="Arial" panose="020B0604020202020204" pitchFamily="34" charset="0"/>
              </a:rPr>
              <a:t> les </a:t>
            </a:r>
            <a:r>
              <a:rPr lang="en-US" sz="1400" u="sng" dirty="0" err="1">
                <a:solidFill>
                  <a:srgbClr val="0070C0"/>
                </a:solidFill>
                <a:latin typeface="Arial" panose="020B0604020202020204" pitchFamily="34" charset="0"/>
              </a:rPr>
              <a:t>capitaux</a:t>
            </a:r>
            <a:r>
              <a:rPr lang="en-US" sz="1400" u="sng" dirty="0">
                <a:solidFill>
                  <a:srgbClr val="0070C0"/>
                </a:solidFill>
                <a:latin typeface="Arial" panose="020B0604020202020204" pitchFamily="34" charset="0"/>
              </a:rPr>
              <a:t> </a:t>
            </a:r>
            <a:r>
              <a:rPr lang="en-US" sz="1400" u="sng" dirty="0" err="1">
                <a:solidFill>
                  <a:srgbClr val="0070C0"/>
                </a:solidFill>
                <a:latin typeface="Arial" panose="020B0604020202020204" pitchFamily="34" charset="0"/>
              </a:rPr>
              <a:t>initiaux</a:t>
            </a:r>
            <a:r>
              <a:rPr lang="en-US" sz="1400" u="sng" dirty="0">
                <a:solidFill>
                  <a:srgbClr val="0070C0"/>
                </a:solidFill>
                <a:latin typeface="Arial" panose="020B0604020202020204" pitchFamily="34" charset="0"/>
              </a:rPr>
              <a:t> </a:t>
            </a:r>
            <a:r>
              <a:rPr lang="en-US" sz="1400" dirty="0">
                <a:solidFill>
                  <a:srgbClr val="0070C0"/>
                </a:solidFill>
                <a:latin typeface="Arial" panose="020B0604020202020204" pitchFamily="34" charset="0"/>
              </a:rPr>
              <a:t>des </a:t>
            </a:r>
            <a:r>
              <a:rPr lang="en-US" sz="1400" dirty="0" err="1">
                <a:solidFill>
                  <a:srgbClr val="0070C0"/>
                </a:solidFill>
                <a:latin typeface="Arial" panose="020B0604020202020204" pitchFamily="34" charset="0"/>
              </a:rPr>
              <a:t>prêts</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détenus</a:t>
            </a:r>
            <a:r>
              <a:rPr lang="en-US" sz="1400" dirty="0">
                <a:solidFill>
                  <a:srgbClr val="0070C0"/>
                </a:solidFill>
                <a:latin typeface="Arial" panose="020B0604020202020204" pitchFamily="34" charset="0"/>
              </a:rPr>
              <a:t>. Notre </a:t>
            </a:r>
            <a:r>
              <a:rPr lang="en-US" sz="1400" dirty="0" err="1">
                <a:solidFill>
                  <a:srgbClr val="0070C0"/>
                </a:solidFill>
                <a:latin typeface="Arial" panose="020B0604020202020204" pitchFamily="34" charset="0"/>
              </a:rPr>
              <a:t>calcul</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est</a:t>
            </a:r>
            <a:r>
              <a:rPr lang="en-US" sz="1400" dirty="0">
                <a:solidFill>
                  <a:srgbClr val="0070C0"/>
                </a:solidFill>
                <a:latin typeface="Arial" panose="020B0604020202020204" pitchFamily="34" charset="0"/>
              </a:rPr>
              <a:t> dons </a:t>
            </a:r>
            <a:r>
              <a:rPr lang="en-US" sz="1400" dirty="0" err="1">
                <a:solidFill>
                  <a:srgbClr val="0070C0"/>
                </a:solidFill>
                <a:latin typeface="Arial" panose="020B0604020202020204" pitchFamily="34" charset="0"/>
              </a:rPr>
              <a:t>erronné</a:t>
            </a:r>
            <a:r>
              <a:rPr lang="en-US" sz="1400" dirty="0">
                <a:solidFill>
                  <a:srgbClr val="0070C0"/>
                </a:solidFill>
                <a:latin typeface="Arial" panose="020B0604020202020204" pitchFamily="34" charset="0"/>
              </a:rPr>
              <a:t> et </a:t>
            </a:r>
            <a:r>
              <a:rPr lang="en-US" sz="1400" dirty="0" err="1">
                <a:solidFill>
                  <a:srgbClr val="0070C0"/>
                </a:solidFill>
                <a:latin typeface="Arial" panose="020B0604020202020204" pitchFamily="34" charset="0"/>
              </a:rPr>
              <a:t>en</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défaveur</a:t>
            </a:r>
            <a:r>
              <a:rPr lang="en-US" sz="1400" dirty="0">
                <a:solidFill>
                  <a:srgbClr val="0070C0"/>
                </a:solidFill>
                <a:latin typeface="Arial" panose="020B0604020202020204" pitchFamily="34" charset="0"/>
              </a:rPr>
              <a:t> de </a:t>
            </a:r>
            <a:r>
              <a:rPr lang="en-US" sz="1400" dirty="0" err="1">
                <a:solidFill>
                  <a:srgbClr val="0070C0"/>
                </a:solidFill>
                <a:latin typeface="Arial" panose="020B0604020202020204" pitchFamily="34" charset="0"/>
              </a:rPr>
              <a:t>l’assure</a:t>
            </a:r>
            <a:r>
              <a:rPr lang="en-US" sz="1400" dirty="0">
                <a:solidFill>
                  <a:srgbClr val="0070C0"/>
                </a:solidFill>
                <a:latin typeface="Arial" panose="020B0604020202020204" pitchFamily="34" charset="0"/>
              </a:rPr>
              <a:t>.</a:t>
            </a:r>
          </a:p>
          <a:p>
            <a:endParaRPr lang="en-US" sz="1400" dirty="0">
              <a:solidFill>
                <a:srgbClr val="0070C0"/>
              </a:solidFill>
              <a:latin typeface="Arial" panose="020B0604020202020204" pitchFamily="34" charset="0"/>
            </a:endParaRPr>
          </a:p>
          <a:p>
            <a:pPr marL="171450" indent="-171450">
              <a:buFont typeface="Arial" panose="020B0604020202020204" pitchFamily="34" charset="0"/>
              <a:buChar char="•"/>
            </a:pPr>
            <a:r>
              <a:rPr lang="en-US" sz="1400" dirty="0">
                <a:solidFill>
                  <a:srgbClr val="0070C0"/>
                </a:solidFill>
                <a:latin typeface="Arial" panose="020B0604020202020204" pitchFamily="34" charset="0"/>
              </a:rPr>
              <a:t>Si </a:t>
            </a:r>
            <a:r>
              <a:rPr lang="en-US" sz="1400" dirty="0" err="1">
                <a:solidFill>
                  <a:srgbClr val="0070C0"/>
                </a:solidFill>
                <a:latin typeface="Arial" panose="020B0604020202020204" pitchFamily="34" charset="0"/>
              </a:rPr>
              <a:t>l’emprunteur</a:t>
            </a:r>
            <a:r>
              <a:rPr lang="en-US" sz="1400" dirty="0">
                <a:solidFill>
                  <a:srgbClr val="0070C0"/>
                </a:solidFill>
                <a:latin typeface="Arial" panose="020B0604020202020204" pitchFamily="34" charset="0"/>
              </a:rPr>
              <a:t> a des </a:t>
            </a:r>
            <a:r>
              <a:rPr lang="en-US" sz="1400" dirty="0" err="1">
                <a:solidFill>
                  <a:srgbClr val="0070C0"/>
                </a:solidFill>
                <a:latin typeface="Arial" panose="020B0604020202020204" pitchFamily="34" charset="0"/>
              </a:rPr>
              <a:t>prêts</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détenus</a:t>
            </a:r>
            <a:r>
              <a:rPr lang="en-US" sz="1400" dirty="0">
                <a:solidFill>
                  <a:srgbClr val="0070C0"/>
                </a:solidFill>
                <a:latin typeface="Arial" panose="020B0604020202020204" pitchFamily="34" charset="0"/>
              </a:rPr>
              <a:t> au CSF (PI, PP), J@ssure </a:t>
            </a:r>
            <a:r>
              <a:rPr lang="en-US" sz="1400" dirty="0" err="1">
                <a:solidFill>
                  <a:srgbClr val="0070C0"/>
                </a:solidFill>
                <a:latin typeface="Arial" panose="020B0604020202020204" pitchFamily="34" charset="0"/>
              </a:rPr>
              <a:t>additionne</a:t>
            </a:r>
            <a:r>
              <a:rPr lang="en-US" sz="1400" dirty="0">
                <a:solidFill>
                  <a:srgbClr val="0070C0"/>
                </a:solidFill>
                <a:latin typeface="Arial" panose="020B0604020202020204" pitchFamily="34" charset="0"/>
              </a:rPr>
              <a:t> le </a:t>
            </a:r>
            <a:r>
              <a:rPr lang="en-US" sz="1400" u="sng" dirty="0">
                <a:solidFill>
                  <a:srgbClr val="0070C0"/>
                </a:solidFill>
                <a:latin typeface="Arial" panose="020B0604020202020204" pitchFamily="34" charset="0"/>
              </a:rPr>
              <a:t>capital initial </a:t>
            </a:r>
            <a:r>
              <a:rPr lang="en-US" sz="1400" dirty="0">
                <a:solidFill>
                  <a:srgbClr val="0070C0"/>
                </a:solidFill>
                <a:latin typeface="Arial" panose="020B0604020202020204" pitchFamily="34" charset="0"/>
              </a:rPr>
              <a:t>des  </a:t>
            </a:r>
            <a:r>
              <a:rPr lang="en-US" sz="1400" dirty="0" err="1">
                <a:solidFill>
                  <a:srgbClr val="0070C0"/>
                </a:solidFill>
                <a:latin typeface="Arial" panose="020B0604020202020204" pitchFamily="34" charset="0"/>
              </a:rPr>
              <a:t>prêts</a:t>
            </a:r>
            <a:r>
              <a:rPr lang="en-US" sz="1400" dirty="0">
                <a:solidFill>
                  <a:srgbClr val="0070C0"/>
                </a:solidFill>
                <a:latin typeface="Arial" panose="020B0604020202020204" pitchFamily="34" charset="0"/>
              </a:rPr>
              <a:t> </a:t>
            </a:r>
            <a:r>
              <a:rPr lang="en-US" sz="1400" dirty="0" err="1">
                <a:solidFill>
                  <a:srgbClr val="0070C0"/>
                </a:solidFill>
                <a:latin typeface="Arial" panose="020B0604020202020204" pitchFamily="34" charset="0"/>
              </a:rPr>
              <a:t>détenus</a:t>
            </a:r>
            <a:r>
              <a:rPr lang="en-US" sz="1400" dirty="0">
                <a:solidFill>
                  <a:srgbClr val="0070C0"/>
                </a:solidFill>
                <a:latin typeface="Arial" panose="020B0604020202020204" pitchFamily="34" charset="0"/>
              </a:rPr>
              <a:t> et applique les </a:t>
            </a:r>
            <a:r>
              <a:rPr lang="en-US" sz="1400" dirty="0" err="1">
                <a:solidFill>
                  <a:srgbClr val="0070C0"/>
                </a:solidFill>
                <a:latin typeface="Arial" panose="020B0604020202020204" pitchFamily="34" charset="0"/>
              </a:rPr>
              <a:t>critères</a:t>
            </a:r>
            <a:r>
              <a:rPr lang="en-US" sz="1400" dirty="0">
                <a:solidFill>
                  <a:srgbClr val="0070C0"/>
                </a:solidFill>
                <a:latin typeface="Arial" panose="020B0604020202020204" pitchFamily="34" charset="0"/>
              </a:rPr>
              <a:t> de la </a:t>
            </a:r>
            <a:r>
              <a:rPr lang="en-US" sz="1400" dirty="0" err="1">
                <a:solidFill>
                  <a:srgbClr val="0070C0"/>
                </a:solidFill>
                <a:latin typeface="Arial" panose="020B0604020202020204" pitchFamily="34" charset="0"/>
              </a:rPr>
              <a:t>loi</a:t>
            </a:r>
            <a:r>
              <a:rPr lang="en-US" sz="1400" dirty="0">
                <a:solidFill>
                  <a:srgbClr val="0070C0"/>
                </a:solidFill>
                <a:latin typeface="Arial" panose="020B0604020202020204" pitchFamily="34" charset="0"/>
              </a:rPr>
              <a:t> Lemoine. </a:t>
            </a:r>
          </a:p>
          <a:p>
            <a:pPr marL="171450" indent="-171450">
              <a:buFont typeface="Arial" panose="020B0604020202020204" pitchFamily="34" charset="0"/>
              <a:buChar char="•"/>
            </a:pPr>
            <a:r>
              <a:rPr lang="en-US" sz="1400" dirty="0">
                <a:solidFill>
                  <a:srgbClr val="0070C0"/>
                </a:solidFill>
                <a:latin typeface="Arial" panose="020B0604020202020204" pitchFamily="34" charset="0"/>
              </a:rPr>
              <a:t>Or, la </a:t>
            </a:r>
            <a:r>
              <a:rPr lang="en-US" sz="1400" dirty="0" err="1">
                <a:solidFill>
                  <a:srgbClr val="0070C0"/>
                </a:solidFill>
                <a:latin typeface="Arial" panose="020B0604020202020204" pitchFamily="34" charset="0"/>
              </a:rPr>
              <a:t>loi</a:t>
            </a:r>
            <a:r>
              <a:rPr lang="en-US" sz="1400" dirty="0">
                <a:solidFill>
                  <a:srgbClr val="0070C0"/>
                </a:solidFill>
                <a:latin typeface="Arial" panose="020B0604020202020204" pitchFamily="34" charset="0"/>
              </a:rPr>
              <a:t> stipule que pour le </a:t>
            </a:r>
            <a:r>
              <a:rPr lang="en-US" sz="1400" dirty="0" err="1">
                <a:solidFill>
                  <a:srgbClr val="0070C0"/>
                </a:solidFill>
                <a:latin typeface="Arial" panose="020B0604020202020204" pitchFamily="34" charset="0"/>
              </a:rPr>
              <a:t>calcul</a:t>
            </a:r>
            <a:r>
              <a:rPr lang="en-US" sz="1400" dirty="0">
                <a:solidFill>
                  <a:srgbClr val="0070C0"/>
                </a:solidFill>
                <a:latin typeface="Arial" panose="020B0604020202020204" pitchFamily="34" charset="0"/>
              </a:rPr>
              <a:t> de </a:t>
            </a:r>
            <a:r>
              <a:rPr lang="en-US" sz="1400" dirty="0" err="1">
                <a:solidFill>
                  <a:srgbClr val="0070C0"/>
                </a:solidFill>
                <a:latin typeface="Arial" panose="020B0604020202020204" pitchFamily="34" charset="0"/>
              </a:rPr>
              <a:t>l’encours</a:t>
            </a:r>
            <a:r>
              <a:rPr lang="en-US" sz="1400" dirty="0">
                <a:solidFill>
                  <a:srgbClr val="0070C0"/>
                </a:solidFill>
                <a:latin typeface="Arial" panose="020B0604020202020204" pitchFamily="34" charset="0"/>
              </a:rPr>
              <a:t>. </a:t>
            </a:r>
            <a:endParaRPr lang="en-US" sz="1200" dirty="0">
              <a:solidFill>
                <a:srgbClr val="0070C0"/>
              </a:solidFill>
              <a:latin typeface="Arial" panose="020B0604020202020204" pitchFamily="34" charset="0"/>
            </a:endParaRPr>
          </a:p>
        </p:txBody>
      </p:sp>
      <p:sp>
        <p:nvSpPr>
          <p:cNvPr id="8" name="Rectangle : coins arrondis 7">
            <a:extLst>
              <a:ext uri="{FF2B5EF4-FFF2-40B4-BE49-F238E27FC236}">
                <a16:creationId xmlns:a16="http://schemas.microsoft.com/office/drawing/2014/main" id="{72FF2A13-2F08-4BDE-8604-4EAECE24D569}"/>
              </a:ext>
            </a:extLst>
          </p:cNvPr>
          <p:cNvSpPr/>
          <p:nvPr/>
        </p:nvSpPr>
        <p:spPr>
          <a:xfrm>
            <a:off x="238452" y="3297334"/>
            <a:ext cx="4623912"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latin typeface="Arial" panose="020B0604020202020204" pitchFamily="34" charset="0"/>
              </a:rPr>
              <a:t>Voici</a:t>
            </a:r>
            <a:r>
              <a:rPr lang="en-US" dirty="0">
                <a:solidFill>
                  <a:schemeClr val="bg1"/>
                </a:solidFill>
                <a:latin typeface="Arial" panose="020B0604020202020204" pitchFamily="34" charset="0"/>
              </a:rPr>
              <a:t> la </a:t>
            </a:r>
            <a:r>
              <a:rPr lang="en-US" dirty="0" err="1">
                <a:solidFill>
                  <a:schemeClr val="bg1"/>
                </a:solidFill>
                <a:latin typeface="Arial" panose="020B0604020202020204" pitchFamily="34" charset="0"/>
              </a:rPr>
              <a:t>marche</a:t>
            </a:r>
            <a:r>
              <a:rPr lang="en-US" dirty="0">
                <a:solidFill>
                  <a:schemeClr val="bg1"/>
                </a:solidFill>
                <a:latin typeface="Arial" panose="020B0604020202020204" pitchFamily="34" charset="0"/>
              </a:rPr>
              <a:t> à </a:t>
            </a:r>
            <a:r>
              <a:rPr lang="en-US" dirty="0" err="1">
                <a:solidFill>
                  <a:schemeClr val="bg1"/>
                </a:solidFill>
                <a:latin typeface="Arial" panose="020B0604020202020204" pitchFamily="34" charset="0"/>
              </a:rPr>
              <a:t>suivre</a:t>
            </a:r>
            <a:r>
              <a:rPr lang="en-US" dirty="0">
                <a:solidFill>
                  <a:schemeClr val="bg1"/>
                </a:solidFill>
                <a:latin typeface="Arial" panose="020B0604020202020204" pitchFamily="34" charset="0"/>
              </a:rPr>
              <a:t> pour </a:t>
            </a:r>
            <a:r>
              <a:rPr lang="en-US" dirty="0" err="1">
                <a:solidFill>
                  <a:schemeClr val="bg1"/>
                </a:solidFill>
                <a:latin typeface="Arial" panose="020B0604020202020204" pitchFamily="34" charset="0"/>
              </a:rPr>
              <a:t>gérer</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ces</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cas</a:t>
            </a:r>
            <a:endParaRPr lang="en-US" dirty="0">
              <a:solidFill>
                <a:schemeClr val="bg1"/>
              </a:solidFill>
              <a:latin typeface="Arial" panose="020B0604020202020204" pitchFamily="34" charset="0"/>
            </a:endParaRPr>
          </a:p>
        </p:txBody>
      </p:sp>
      <p:graphicFrame>
        <p:nvGraphicFramePr>
          <p:cNvPr id="22" name="Diagramme 21">
            <a:extLst>
              <a:ext uri="{FF2B5EF4-FFF2-40B4-BE49-F238E27FC236}">
                <a16:creationId xmlns:a16="http://schemas.microsoft.com/office/drawing/2014/main" id="{C5B88590-0096-43BA-B132-591FC91A4BAD}"/>
              </a:ext>
            </a:extLst>
          </p:cNvPr>
          <p:cNvGraphicFramePr/>
          <p:nvPr>
            <p:extLst>
              <p:ext uri="{D42A27DB-BD31-4B8C-83A1-F6EECF244321}">
                <p14:modId xmlns:p14="http://schemas.microsoft.com/office/powerpoint/2010/main" val="1326574452"/>
              </p:ext>
            </p:extLst>
          </p:nvPr>
        </p:nvGraphicFramePr>
        <p:xfrm>
          <a:off x="303194" y="3844763"/>
          <a:ext cx="10696239" cy="2505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a:extLst>
              <a:ext uri="{FF2B5EF4-FFF2-40B4-BE49-F238E27FC236}">
                <a16:creationId xmlns:a16="http://schemas.microsoft.com/office/drawing/2014/main" id="{6580B184-4EE0-4D64-9547-92B7C8BA9F1A}"/>
              </a:ext>
            </a:extLst>
          </p:cNvPr>
          <p:cNvSpPr/>
          <p:nvPr/>
        </p:nvSpPr>
        <p:spPr>
          <a:xfrm>
            <a:off x="159798" y="3919893"/>
            <a:ext cx="5936202" cy="18805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88327749-672A-46E6-8DA3-F54A873A4982}"/>
              </a:ext>
            </a:extLst>
          </p:cNvPr>
          <p:cNvSpPr txBox="1"/>
          <p:nvPr/>
        </p:nvSpPr>
        <p:spPr>
          <a:xfrm>
            <a:off x="963309" y="5821456"/>
            <a:ext cx="3568823" cy="369332"/>
          </a:xfrm>
          <a:prstGeom prst="rect">
            <a:avLst/>
          </a:prstGeom>
          <a:noFill/>
        </p:spPr>
        <p:txBody>
          <a:bodyPr wrap="square" rtlCol="0">
            <a:spAutoFit/>
          </a:bodyPr>
          <a:lstStyle/>
          <a:p>
            <a:pPr algn="ctr"/>
            <a:r>
              <a:rPr lang="fr-FR" b="1" dirty="0">
                <a:solidFill>
                  <a:srgbClr val="FF0000"/>
                </a:solidFill>
              </a:rPr>
              <a:t>ACTIONS DU CONSEILLER</a:t>
            </a:r>
          </a:p>
        </p:txBody>
      </p:sp>
    </p:spTree>
    <p:extLst>
      <p:ext uri="{BB962C8B-B14F-4D97-AF65-F5344CB8AC3E}">
        <p14:creationId xmlns:p14="http://schemas.microsoft.com/office/powerpoint/2010/main" val="3826562100"/>
      </p:ext>
    </p:extLst>
  </p:cSld>
  <p:clrMapOvr>
    <a:masterClrMapping/>
  </p:clrMapOvr>
</p:sld>
</file>

<file path=ppt/theme/theme1.xml><?xml version="1.0" encoding="utf-8"?>
<a:theme xmlns:a="http://schemas.openxmlformats.org/drawingml/2006/main" name="Facett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3464</TotalTime>
  <Words>1560</Words>
  <Application>Microsoft Office PowerPoint</Application>
  <PresentationFormat>Grand écran</PresentationFormat>
  <Paragraphs>197</Paragraphs>
  <Slides>16</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Trebuchet MS</vt:lpstr>
      <vt:lpstr>Wingdings 3</vt:lpstr>
      <vt:lpstr>Facette</vt:lpstr>
      <vt:lpstr>J@ssure - V1.0.0.28   Loi Lemoine  </vt:lpstr>
      <vt:lpstr>Présentation PowerPoint</vt:lpstr>
      <vt:lpstr>Présentation PowerPoint</vt:lpstr>
      <vt:lpstr>Présentation PowerPoint</vt:lpstr>
      <vt:lpstr>OBJECTIFS DE LA LOI LEMOINE    Portée par Patricia Lemoine, députée du groupe Agir Ensemble, la loi Lemoine (article L. 113-2-1 du code des assurances) permet un accès plus juste, plus simple et plus transparent au marché de l’assurance emprunteur.  Elle permet aux assurés de changer d'assurance de prêt quand ils le souhaitent et non plus à chaque date anniversaire du contrat.</vt:lpstr>
      <vt:lpstr>Présentation PowerPoint</vt:lpstr>
      <vt:lpstr>Présentation PowerPoint</vt:lpstr>
      <vt:lpstr>Présentation PowerPoint</vt:lpstr>
      <vt:lpstr>Présentation PowerPoint</vt:lpstr>
      <vt:lpstr>Présentation PowerPoint</vt:lpstr>
      <vt:lpstr>Présentation PowerPoint</vt:lpstr>
      <vt:lpstr>LES ÉVOLUTIONS LIVRÉES LE 01/06 </vt:lpstr>
      <vt:lpstr>ANNEXES</vt:lpstr>
      <vt:lpstr>ANNEXE 1 - QS – parcours papier</vt:lpstr>
      <vt:lpstr>ANNEXE 2 - Droit à l’oubli – parcours papier</vt:lpstr>
      <vt:lpstr>ANNEXE 3 - FSI – coût de l’ADE sur 8 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J@ssure   Formation Webhelp – phase pilote</dc:title>
  <dc:creator>Ismaiel Sara</dc:creator>
  <cp:lastModifiedBy>Ismaiel Sara</cp:lastModifiedBy>
  <cp:revision>214</cp:revision>
  <dcterms:created xsi:type="dcterms:W3CDTF">2020-10-16T08:51:03Z</dcterms:created>
  <dcterms:modified xsi:type="dcterms:W3CDTF">2022-06-08T07:41:28Z</dcterms:modified>
</cp:coreProperties>
</file>