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5" r:id="rId5"/>
    <p:sldId id="2002" r:id="rId6"/>
    <p:sldId id="2003" r:id="rId7"/>
    <p:sldId id="2009" r:id="rId8"/>
    <p:sldId id="2004" r:id="rId9"/>
    <p:sldId id="2005" r:id="rId10"/>
    <p:sldId id="2006" r:id="rId11"/>
    <p:sldId id="2007" r:id="rId12"/>
    <p:sldId id="2008" r:id="rId13"/>
    <p:sldId id="1990" r:id="rId14"/>
    <p:sldId id="1983" r:id="rId15"/>
    <p:sldId id="1999" r:id="rId16"/>
    <p:sldId id="1991" r:id="rId17"/>
    <p:sldId id="1937" r:id="rId18"/>
    <p:sldId id="1994" r:id="rId19"/>
    <p:sldId id="2000" r:id="rId20"/>
    <p:sldId id="2001" r:id="rId21"/>
    <p:sldId id="1988" r:id="rId22"/>
  </p:sldIdLst>
  <p:sldSz cx="12192000" cy="6858000"/>
  <p:notesSz cx="9874250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tti Elisabeth" initials="ME" lastIdx="5" clrIdx="0">
    <p:extLst>
      <p:ext uri="{19B8F6BF-5375-455C-9EA6-DF929625EA0E}">
        <p15:presenceInfo xmlns:p15="http://schemas.microsoft.com/office/powerpoint/2012/main" userId="S::mariotti@csf.asso.fr::d28c75fa-b8f0-460c-a04a-be0da10b97ba" providerId="AD"/>
      </p:ext>
    </p:extLst>
  </p:cmAuthor>
  <p:cmAuthor id="2" name="Ribeyrolles Benoît" initials="RB" lastIdx="7" clrIdx="1">
    <p:extLst>
      <p:ext uri="{19B8F6BF-5375-455C-9EA6-DF929625EA0E}">
        <p15:presenceInfo xmlns:p15="http://schemas.microsoft.com/office/powerpoint/2012/main" userId="S::Ribeyrolles@csf.asso.fr::81373a80-71a3-4d71-9d6b-5803c02be4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A194EF"/>
    <a:srgbClr val="4472C4"/>
    <a:srgbClr val="F49756"/>
    <a:srgbClr val="A137D1"/>
    <a:srgbClr val="BF9000"/>
    <a:srgbClr val="C55A11"/>
    <a:srgbClr val="EFBC36"/>
    <a:srgbClr val="90C027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5007" autoAdjust="0"/>
  </p:normalViewPr>
  <p:slideViewPr>
    <p:cSldViewPr snapToGrid="0" showGuides="1">
      <p:cViewPr varScale="1">
        <p:scale>
          <a:sx n="104" d="100"/>
          <a:sy n="104" d="100"/>
        </p:scale>
        <p:origin x="1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7534F9A-2982-4AE0-982F-0024BF46C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4D1212-E8FB-4A51-BC19-F3B5D4F9F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51E3-3DFF-4C23-8998-CF1DE783FE66}" type="datetimeFigureOut">
              <a:rPr lang="fr-FR" smtClean="0"/>
              <a:t>19/09/2022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B2BCC8-B287-40A6-AB96-9DE4A49629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2EE72F-2C41-4971-ABA5-5B87802785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D7ED-7E1B-4E68-A0ED-8F7F6886D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73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A1987-4D78-49A9-BC5C-B1B8A2335CA9}" type="datetimeFigureOut">
              <a:rPr lang="fr-FR" smtClean="0"/>
              <a:t>19/09/2022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6" y="3271382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99C49-3636-4FF8-A533-FCA09F08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93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99C49-3636-4FF8-A533-FCA09F089B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2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99C49-3636-4FF8-A533-FCA09F089B7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88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69756-55C1-4397-98C1-0C723B814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A3DA5-25CA-4353-9A01-965539F06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B7138-D6AC-4BBF-9116-E2B7653F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0400-17EF-44C1-A085-AC7454999BEA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6CFC35-C784-4FAC-A566-F6E299F9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C00C4-A938-44FD-A437-85E65654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13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BC697-1E65-4EC6-889B-29F44170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AD76D5-440F-4923-9AC0-08957C646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398F99-1912-4A20-A6A3-D10302F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F786-863E-4920-BD54-3BCA8A0588BF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14D86-3A72-48E9-94AB-95FA910C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A4F84C-6734-454D-AD1F-131670BB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2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2EF973-FDE7-425F-9A71-4599DEC33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6E6DE4-87DD-4E8C-A10A-06E77E3EB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0BAC32-6218-41BC-BD99-25A93353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A29-8A2A-4DDC-BD94-6ABC22A2EC07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60D57-4CD4-421A-A749-8D1768DA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848FE-1155-444A-A63B-61F092F7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54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1B603-C2A4-4B51-8151-F6964B40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112BE-891A-45A2-8C30-F677B485A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26BF3-B97C-4436-BDF9-F31FE13A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92EF-EB17-4BD0-80AB-8A4FDAB33729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4F0033-F877-40BB-87E9-EE6AB7F4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3DBDF-ED1A-4BAF-A617-518967AD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78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C7A02-308B-4EDB-ACE2-789613E8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25E3EC-1898-47EE-ADBA-CE55742E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5B15E9-81FE-4229-A587-BD03500A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DE68-74C5-4A39-B203-CBC8F72529B2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0C329-556A-4F29-B6EE-36C3C1C6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220D8-B0D9-42C2-8368-C4B19437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30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8E22-DE13-425E-A886-DFF2185D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15A6D-8C16-433F-8D99-B3386A87D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12F82D-B3DF-4FA1-9F78-7913D769E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619EB7-7426-4BAB-9601-69E36E14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155E-865D-4E49-B270-8A22539B0FBE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1A3AEB-EDC4-44D4-9B8C-F317A3DD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4C61B9-7468-4175-B85D-B3F1A7A4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51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37903-4CEE-441C-B331-666BDD5E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8D7E41-976D-4C3E-AA23-9618CD88D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177229-C0C8-4F69-85B2-803F7C901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868565-69B1-4EA6-9330-D40137292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4AC0B7-B4AD-42A6-BFD7-6B127984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C19766-7266-4D5A-BD42-569C3E18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DDE7-3D3F-4662-A55E-C5084E45A900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FE115D-AA50-487F-9640-C8189A2F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807300-4DB1-4431-9E43-A6E42D6D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7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751C1-6788-40D2-AE51-3297B78B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D685B4-5816-4401-AD72-BE42B46D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7567-7440-40DF-952D-05C6C4F33B6B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2A2838-66B8-4E60-B134-5B787090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D21150-0321-4608-B2DC-B4CD7254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94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1EF57E-F3D3-497D-9F4F-D7B038F0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275B-A954-4482-A633-65B73D76EA39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100B39-2BD9-4FA3-84A3-23AB8AAC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316E7E-951A-42D5-8FB5-4246CFD3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11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28495-D63F-4E79-B150-7092B1FE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DBEEE-4066-4E02-BBA3-8B89D8B9E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961900-7DF1-4423-B667-C1A922EBB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564F16-CDE0-46A0-B73E-1D54BAC5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5E7C-5E63-470B-AA09-EED9F2ED1F3F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5AF94A-54F0-4543-9191-79358584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AA175C-5427-4677-9E79-6E4DA790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0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ED845-3030-48C7-ADFD-D19E3C42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C19CF4-D8DD-4653-8DD3-EABABE5CD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818F65-92D7-41E5-A2A9-ED99683AD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A257B2-F789-494F-B7F5-6779AA21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2189-AB12-4323-AE4F-753E0D81EE52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F31A79-06CF-441A-BD76-9E5C340B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90B8C5-7AD0-4362-AB4F-AE2D364C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36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7067D7-2D74-4080-908B-9DE48DAB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D4FBBF-E748-4E2B-83E9-373DAE62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B1E424-78C7-4021-9BEE-A4BD86F26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3E82-17FD-4AD7-9601-27564B28D35C}" type="datetime1">
              <a:rPr lang="fr-FR" smtClean="0"/>
              <a:t>19/09/2022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6559B-ED1E-4EC9-9859-D642EA849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DA545-2191-4753-99E9-C9B5C2C85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1559-D906-45AD-8035-3546218CBE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fr/cible-dart-objectif-succ%C3%A8s-1414775/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pixabay.com/fr/vectors/attention-ic%C3%B4nes-favoris-jg-129460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bluediamondgallery.com/handwriting/s/solution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picto-dico.fr/glossaire/proble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view-image.php?image=142576&amp;picture=help-icon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471C35-C4AE-4CA4-A964-0578D80901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551"/>
            <a:ext cx="12192000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54357A2-E003-48AB-94A6-A7EF8ED590DB}"/>
              </a:ext>
            </a:extLst>
          </p:cNvPr>
          <p:cNvGrpSpPr/>
          <p:nvPr/>
        </p:nvGrpSpPr>
        <p:grpSpPr>
          <a:xfrm>
            <a:off x="333019" y="245098"/>
            <a:ext cx="4867659" cy="1601119"/>
            <a:chOff x="273376" y="245098"/>
            <a:chExt cx="5354425" cy="1601119"/>
          </a:xfrm>
        </p:grpSpPr>
        <p:sp>
          <p:nvSpPr>
            <p:cNvPr id="5" name="Rectangle : avec coins arrondis en haut 4">
              <a:extLst>
                <a:ext uri="{FF2B5EF4-FFF2-40B4-BE49-F238E27FC236}">
                  <a16:creationId xmlns:a16="http://schemas.microsoft.com/office/drawing/2014/main" id="{6CC998A2-D87F-4DF1-ACBF-8D94EED35E69}"/>
                </a:ext>
              </a:extLst>
            </p:cNvPr>
            <p:cNvSpPr/>
            <p:nvPr/>
          </p:nvSpPr>
          <p:spPr>
            <a:xfrm>
              <a:off x="273376" y="245098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CBDC45">
                    <a:shade val="30000"/>
                    <a:satMod val="115000"/>
                  </a:srgbClr>
                </a:gs>
                <a:gs pos="50000">
                  <a:srgbClr val="CBDC45">
                    <a:shade val="67500"/>
                    <a:satMod val="115000"/>
                  </a:srgbClr>
                </a:gs>
                <a:gs pos="100000">
                  <a:srgbClr val="CBDC45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FBF65A8-0284-442A-BD43-B10250625B12}"/>
                </a:ext>
              </a:extLst>
            </p:cNvPr>
            <p:cNvSpPr txBox="1"/>
            <p:nvPr/>
          </p:nvSpPr>
          <p:spPr>
            <a:xfrm>
              <a:off x="544395" y="507049"/>
              <a:ext cx="48123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</a:rPr>
                <a:t>Horizon V 2.0.14</a:t>
              </a:r>
            </a:p>
            <a:p>
              <a:pPr algn="ctr"/>
              <a:r>
                <a:rPr lang="fr-FR" sz="3200" b="1" dirty="0">
                  <a:solidFill>
                    <a:schemeClr val="bg1"/>
                  </a:solidFill>
                </a:rPr>
                <a:t>13 septembre 2022</a:t>
              </a: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1AD5A3-7FAE-4161-92A6-943427C1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62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624B4D6-A612-41AE-8880-490CD7260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E6C035C-9428-41F2-8A51-77CBB7E424A0}"/>
              </a:ext>
            </a:extLst>
          </p:cNvPr>
          <p:cNvGrpSpPr/>
          <p:nvPr/>
        </p:nvGrpSpPr>
        <p:grpSpPr>
          <a:xfrm>
            <a:off x="6525661" y="115778"/>
            <a:ext cx="5354425" cy="1549634"/>
            <a:chOff x="317765" y="34127"/>
            <a:chExt cx="5354425" cy="1601119"/>
          </a:xfrm>
        </p:grpSpPr>
        <p:sp>
          <p:nvSpPr>
            <p:cNvPr id="12" name="Rectangle : avec coins arrondis en haut 11">
              <a:extLst>
                <a:ext uri="{FF2B5EF4-FFF2-40B4-BE49-F238E27FC236}">
                  <a16:creationId xmlns:a16="http://schemas.microsoft.com/office/drawing/2014/main" id="{AA9B5BA9-FC4A-461A-8AC4-CBFF0A986625}"/>
                </a:ext>
              </a:extLst>
            </p:cNvPr>
            <p:cNvSpPr/>
            <p:nvPr/>
          </p:nvSpPr>
          <p:spPr>
            <a:xfrm>
              <a:off x="317765" y="34127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11BCBA">
                    <a:shade val="30000"/>
                    <a:satMod val="115000"/>
                  </a:srgbClr>
                </a:gs>
                <a:gs pos="50000">
                  <a:srgbClr val="11BCBA">
                    <a:shade val="67500"/>
                    <a:satMod val="115000"/>
                  </a:srgbClr>
                </a:gs>
                <a:gs pos="100000">
                  <a:srgbClr val="11BC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F150FE7-AAB0-46B7-A2AC-C3A361F952B1}"/>
                </a:ext>
              </a:extLst>
            </p:cNvPr>
            <p:cNvSpPr txBox="1"/>
            <p:nvPr/>
          </p:nvSpPr>
          <p:spPr>
            <a:xfrm>
              <a:off x="442470" y="361952"/>
              <a:ext cx="4812386" cy="73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Tous utilisateurs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09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5761FB83-789B-4BA4-8EB1-27C2068C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4" y="746721"/>
            <a:ext cx="12192000" cy="5557001"/>
          </a:xfrm>
          <a:prstGeom prst="rect">
            <a:avLst/>
          </a:prstGeom>
          <a:noFill/>
          <a:ln w="22225"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294A53C-FD9D-49D7-A561-EA342CB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09728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Mieux qualifier les appels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2BC3BA-11F0-459E-9997-0C9A08A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11</a:t>
            </a:fld>
            <a:endParaRPr lang="fr-FR" dirty="0"/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856C5C59-B44B-48E0-89E7-960BFB9B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84A5DF-33B5-4866-B6D0-66475643A240}"/>
              </a:ext>
            </a:extLst>
          </p:cNvPr>
          <p:cNvSpPr/>
          <p:nvPr/>
        </p:nvSpPr>
        <p:spPr>
          <a:xfrm>
            <a:off x="181424" y="1313075"/>
            <a:ext cx="1372168" cy="30775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38F297-E136-4C94-B766-E358FCC8C334}"/>
              </a:ext>
            </a:extLst>
          </p:cNvPr>
          <p:cNvSpPr/>
          <p:nvPr/>
        </p:nvSpPr>
        <p:spPr>
          <a:xfrm>
            <a:off x="8327628" y="1620830"/>
            <a:ext cx="567798" cy="2764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504F6-009D-438D-90AF-8A1CC713D3E4}"/>
              </a:ext>
            </a:extLst>
          </p:cNvPr>
          <p:cNvSpPr/>
          <p:nvPr/>
        </p:nvSpPr>
        <p:spPr>
          <a:xfrm>
            <a:off x="8454640" y="1959279"/>
            <a:ext cx="440786" cy="20139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37E284-3C99-45DD-8503-BECEB676ACFD}"/>
              </a:ext>
            </a:extLst>
          </p:cNvPr>
          <p:cNvSpPr/>
          <p:nvPr/>
        </p:nvSpPr>
        <p:spPr>
          <a:xfrm>
            <a:off x="8454640" y="2170808"/>
            <a:ext cx="440786" cy="20139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EBA086-A893-44B2-A615-8C30ECA88E72}"/>
              </a:ext>
            </a:extLst>
          </p:cNvPr>
          <p:cNvSpPr/>
          <p:nvPr/>
        </p:nvSpPr>
        <p:spPr>
          <a:xfrm>
            <a:off x="8573976" y="3429000"/>
            <a:ext cx="1395647" cy="94769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9EFE5BA-88A8-4CC4-B137-E8ABD74E669E}"/>
              </a:ext>
            </a:extLst>
          </p:cNvPr>
          <p:cNvSpPr/>
          <p:nvPr/>
        </p:nvSpPr>
        <p:spPr>
          <a:xfrm>
            <a:off x="5547691" y="3035300"/>
            <a:ext cx="2596632" cy="1735090"/>
          </a:xfrm>
          <a:prstGeom prst="roundRect">
            <a:avLst/>
          </a:prstGeom>
          <a:solidFill>
            <a:srgbClr val="A19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bg1"/>
                </a:solidFill>
              </a:rPr>
              <a:t>Nouvelles valeurs :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Appel entrant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Appel sortant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Demande de RDV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Mise en place/suivi action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9B0EE0E-06A8-4783-9999-46925196C71C}"/>
              </a:ext>
            </a:extLst>
          </p:cNvPr>
          <p:cNvCxnSpPr>
            <a:cxnSpLocks/>
            <a:stCxn id="24" idx="1"/>
            <a:endCxn id="4" idx="3"/>
          </p:cNvCxnSpPr>
          <p:nvPr/>
        </p:nvCxnSpPr>
        <p:spPr>
          <a:xfrm flipH="1" flipV="1">
            <a:off x="8144323" y="3902845"/>
            <a:ext cx="429653" cy="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6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294A53C-FD9D-49D7-A561-EA342CB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09728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Mieux qualifier les appels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2BC3BA-11F0-459E-9997-0C9A08A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12</a:t>
            </a:fld>
            <a:endParaRPr lang="fr-FR" dirty="0"/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856C5C59-B44B-48E0-89E7-960BFB9B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6231BD-6B7C-4531-862D-4DB55DA2F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4" y="816843"/>
            <a:ext cx="11607231" cy="54099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12AA7E-F833-4322-AE4E-FC3516A0265C}"/>
              </a:ext>
            </a:extLst>
          </p:cNvPr>
          <p:cNvSpPr/>
          <p:nvPr/>
        </p:nvSpPr>
        <p:spPr>
          <a:xfrm>
            <a:off x="8144323" y="1946818"/>
            <a:ext cx="728073" cy="533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7D0E1A-26D3-44C5-A428-44F41A8B6D5F}"/>
              </a:ext>
            </a:extLst>
          </p:cNvPr>
          <p:cNvSpPr/>
          <p:nvPr/>
        </p:nvSpPr>
        <p:spPr>
          <a:xfrm>
            <a:off x="8314830" y="3429000"/>
            <a:ext cx="829170" cy="282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8059B-613D-4FFC-852E-291627AFA928}"/>
              </a:ext>
            </a:extLst>
          </p:cNvPr>
          <p:cNvSpPr/>
          <p:nvPr/>
        </p:nvSpPr>
        <p:spPr>
          <a:xfrm>
            <a:off x="8457810" y="3929316"/>
            <a:ext cx="1129809" cy="1557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B8433CE-B99D-4223-879B-1977C685F9B0}"/>
              </a:ext>
            </a:extLst>
          </p:cNvPr>
          <p:cNvSpPr/>
          <p:nvPr/>
        </p:nvSpPr>
        <p:spPr>
          <a:xfrm>
            <a:off x="3649597" y="1922842"/>
            <a:ext cx="4157090" cy="4894124"/>
          </a:xfrm>
          <a:prstGeom prst="roundRect">
            <a:avLst/>
          </a:prstGeom>
          <a:solidFill>
            <a:srgbClr val="A19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bg1"/>
                </a:solidFill>
              </a:rPr>
              <a:t>Champ  « Motif d’abandon » renommé en « </a:t>
            </a:r>
            <a:r>
              <a:rPr lang="fr-FR" b="1" dirty="0">
                <a:solidFill>
                  <a:schemeClr val="bg1"/>
                </a:solidFill>
              </a:rPr>
              <a:t>Résultat de l’appel </a:t>
            </a:r>
            <a:r>
              <a:rPr lang="fr-FR" sz="1600" dirty="0">
                <a:solidFill>
                  <a:schemeClr val="bg1"/>
                </a:solidFill>
              </a:rPr>
              <a:t>»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Valeurs mises à jour :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Injoignable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Projet inéligible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Refus RDV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Numéro de téléphone erroné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Non intéressé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Projet différé à recontacter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RDV confirmé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RDV reporté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RDV annulé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RDV (changement de format)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Suivi dossier en cours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Appel transféré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Laisser message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59135DA-BA06-4D23-A4D0-B0D2DBCA929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806687" y="4369904"/>
            <a:ext cx="65112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E753887-D3D9-4B5B-9387-89B511444BF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763731" y="3570461"/>
            <a:ext cx="55109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2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088D1-2926-475C-83BA-D844895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861" y="6406553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13</a:t>
            </a:fld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A201FC9-E8AF-4A09-9383-1A8A3C8C3EF6}"/>
              </a:ext>
            </a:extLst>
          </p:cNvPr>
          <p:cNvSpPr txBox="1"/>
          <p:nvPr/>
        </p:nvSpPr>
        <p:spPr>
          <a:xfrm>
            <a:off x="471291" y="725745"/>
            <a:ext cx="10478931" cy="2913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 dirty="0"/>
              <a:t>Dans Horizon, le nom </a:t>
            </a:r>
            <a:r>
              <a:rPr lang="fr-FR" sz="2400" b="0" dirty="0" err="1"/>
              <a:t>Progretis</a:t>
            </a:r>
            <a:r>
              <a:rPr lang="fr-FR" sz="2400" b="0" dirty="0"/>
              <a:t> sera </a:t>
            </a:r>
            <a:r>
              <a:rPr lang="fr-FR" sz="2400" dirty="0"/>
              <a:t>progressivement</a:t>
            </a:r>
            <a:r>
              <a:rPr lang="fr-FR" sz="2400" b="0" dirty="0"/>
              <a:t> remplacé par CSF Patrimoine sur tous les écrans :</a:t>
            </a:r>
          </a:p>
          <a:p>
            <a:endParaRPr lang="fr-FR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Agence CSF Patrimoine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Format de RDV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Profils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Modèles d’emails,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0" dirty="0"/>
              <a:t>Etc.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3" y="1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b="1" dirty="0" err="1">
                <a:solidFill>
                  <a:schemeClr val="accent1"/>
                </a:solidFill>
              </a:rPr>
              <a:t>Progretis</a:t>
            </a:r>
            <a:r>
              <a:rPr lang="fr-FR" sz="3600" b="1" dirty="0">
                <a:solidFill>
                  <a:schemeClr val="accent1"/>
                </a:solidFill>
              </a:rPr>
              <a:t> devient CSF Patrimoine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788BF-9168-432D-AA59-5215677A0AE8}"/>
              </a:ext>
            </a:extLst>
          </p:cNvPr>
          <p:cNvSpPr txBox="1"/>
          <p:nvPr/>
        </p:nvSpPr>
        <p:spPr>
          <a:xfrm>
            <a:off x="10656711" y="1806222"/>
            <a:ext cx="1446742" cy="65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99B412-3CBD-469C-83DE-F3D3D855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333" b="10038"/>
          <a:stretch/>
        </p:blipFill>
        <p:spPr>
          <a:xfrm>
            <a:off x="3104140" y="2511594"/>
            <a:ext cx="8769095" cy="4142432"/>
          </a:xfrm>
          <a:prstGeom prst="rect">
            <a:avLst/>
          </a:prstGeom>
        </p:spPr>
      </p:pic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F2557F05-2424-4654-856A-38DDCA7566AF}"/>
              </a:ext>
            </a:extLst>
          </p:cNvPr>
          <p:cNvSpPr/>
          <p:nvPr/>
        </p:nvSpPr>
        <p:spPr>
          <a:xfrm>
            <a:off x="5317724" y="4216893"/>
            <a:ext cx="408373" cy="372862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C427696B-BE66-423E-8F6A-05F1E6278860}"/>
              </a:ext>
            </a:extLst>
          </p:cNvPr>
          <p:cNvSpPr/>
          <p:nvPr/>
        </p:nvSpPr>
        <p:spPr>
          <a:xfrm>
            <a:off x="8883674" y="4209948"/>
            <a:ext cx="408373" cy="372862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29434C61-3E6E-4003-A26F-EB316B5B6418}"/>
              </a:ext>
            </a:extLst>
          </p:cNvPr>
          <p:cNvSpPr/>
          <p:nvPr/>
        </p:nvSpPr>
        <p:spPr>
          <a:xfrm>
            <a:off x="5988360" y="3709628"/>
            <a:ext cx="3000653" cy="3817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trike="sngStrike" dirty="0" err="1"/>
              <a:t>Progretis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CSF Patrimoine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38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624B4D6-A612-41AE-8880-490CD7260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E6C035C-9428-41F2-8A51-77CBB7E424A0}"/>
              </a:ext>
            </a:extLst>
          </p:cNvPr>
          <p:cNvGrpSpPr/>
          <p:nvPr/>
        </p:nvGrpSpPr>
        <p:grpSpPr>
          <a:xfrm>
            <a:off x="6561171" y="186799"/>
            <a:ext cx="5354425" cy="1549634"/>
            <a:chOff x="255621" y="162543"/>
            <a:chExt cx="5354425" cy="1601119"/>
          </a:xfrm>
        </p:grpSpPr>
        <p:sp>
          <p:nvSpPr>
            <p:cNvPr id="12" name="Rectangle : avec coins arrondis en haut 11">
              <a:extLst>
                <a:ext uri="{FF2B5EF4-FFF2-40B4-BE49-F238E27FC236}">
                  <a16:creationId xmlns:a16="http://schemas.microsoft.com/office/drawing/2014/main" id="{AA9B5BA9-FC4A-461A-8AC4-CBFF0A986625}"/>
                </a:ext>
              </a:extLst>
            </p:cNvPr>
            <p:cNvSpPr/>
            <p:nvPr/>
          </p:nvSpPr>
          <p:spPr>
            <a:xfrm>
              <a:off x="255621" y="162543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11BCBA">
                    <a:shade val="30000"/>
                    <a:satMod val="115000"/>
                  </a:srgbClr>
                </a:gs>
                <a:gs pos="50000">
                  <a:srgbClr val="11BCBA">
                    <a:shade val="67500"/>
                    <a:satMod val="115000"/>
                  </a:srgbClr>
                </a:gs>
                <a:gs pos="100000">
                  <a:srgbClr val="11BC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F150FE7-AAB0-46B7-A2AC-C3A361F952B1}"/>
                </a:ext>
              </a:extLst>
            </p:cNvPr>
            <p:cNvSpPr txBox="1"/>
            <p:nvPr/>
          </p:nvSpPr>
          <p:spPr>
            <a:xfrm>
              <a:off x="442470" y="361952"/>
              <a:ext cx="4812386" cy="136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Prospection - Prescription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12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088D1-2926-475C-83BA-D844895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861" y="6406553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15</a:t>
            </a:fld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A201FC9-E8AF-4A09-9383-1A8A3C8C3EF6}"/>
              </a:ext>
            </a:extLst>
          </p:cNvPr>
          <p:cNvSpPr txBox="1"/>
          <p:nvPr/>
        </p:nvSpPr>
        <p:spPr>
          <a:xfrm>
            <a:off x="144227" y="1003392"/>
            <a:ext cx="11235855" cy="100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 dirty="0"/>
              <a:t>Sur les Actions/Campagnes, il est maintenant possible de modifier le type d’action, même si le statut de l’action est REALISE.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63535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rgbClr val="4472C4"/>
                </a:solidFill>
              </a:rPr>
              <a:t>Modifier le type d’action sur les actions de développement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788BF-9168-432D-AA59-5215677A0AE8}"/>
              </a:ext>
            </a:extLst>
          </p:cNvPr>
          <p:cNvSpPr txBox="1"/>
          <p:nvPr/>
        </p:nvSpPr>
        <p:spPr>
          <a:xfrm>
            <a:off x="10656711" y="1806222"/>
            <a:ext cx="1446742" cy="65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1A73BF-734B-403B-AAB4-665E62E2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0" y="3457870"/>
            <a:ext cx="11380082" cy="1952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94EC4-09D7-4CC1-A405-1A96C2E5B66C}"/>
              </a:ext>
            </a:extLst>
          </p:cNvPr>
          <p:cNvSpPr/>
          <p:nvPr/>
        </p:nvSpPr>
        <p:spPr>
          <a:xfrm>
            <a:off x="257900" y="3799643"/>
            <a:ext cx="5548096" cy="355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A0D7CB-F860-4A77-8E5C-2C2477087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1424" y="2092806"/>
            <a:ext cx="590364" cy="590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930A9E-D3FA-40BD-B54E-0F9B01030C13}"/>
              </a:ext>
            </a:extLst>
          </p:cNvPr>
          <p:cNvSpPr/>
          <p:nvPr/>
        </p:nvSpPr>
        <p:spPr>
          <a:xfrm>
            <a:off x="771788" y="2159950"/>
            <a:ext cx="11235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Objectif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4472C4"/>
                </a:solidFill>
              </a:rPr>
              <a:t>: </a:t>
            </a:r>
            <a:r>
              <a:rPr lang="fr-FR" sz="2400" dirty="0">
                <a:solidFill>
                  <a:srgbClr val="4472C4"/>
                </a:solidFill>
              </a:rPr>
              <a:t>Pouvoir requalifier une action en cas d’erreur, après que l’action soit réalisée. </a:t>
            </a:r>
            <a:endParaRPr lang="fr-FR" sz="2800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1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088D1-2926-475C-83BA-D844895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861" y="6406553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16</a:t>
            </a:fld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63535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rgbClr val="4472C4"/>
                </a:solidFill>
              </a:rPr>
              <a:t>Modifier le type d’action sur les actions de développement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788BF-9168-432D-AA59-5215677A0AE8}"/>
              </a:ext>
            </a:extLst>
          </p:cNvPr>
          <p:cNvSpPr txBox="1"/>
          <p:nvPr/>
        </p:nvSpPr>
        <p:spPr>
          <a:xfrm>
            <a:off x="10656711" y="1806222"/>
            <a:ext cx="1446742" cy="65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6C31A28-9C34-4383-A4FE-A8D9D4CE1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027"/>
          <a:stretch/>
        </p:blipFill>
        <p:spPr>
          <a:xfrm>
            <a:off x="668965" y="815868"/>
            <a:ext cx="11151455" cy="35805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9293F7-7F7E-403C-9C5C-1B4A8316F10B}"/>
              </a:ext>
            </a:extLst>
          </p:cNvPr>
          <p:cNvSpPr/>
          <p:nvPr/>
        </p:nvSpPr>
        <p:spPr>
          <a:xfrm>
            <a:off x="741270" y="906781"/>
            <a:ext cx="1380494" cy="327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AEA71-88B4-4079-91B6-DE5234C7B60E}"/>
              </a:ext>
            </a:extLst>
          </p:cNvPr>
          <p:cNvSpPr/>
          <p:nvPr/>
        </p:nvSpPr>
        <p:spPr>
          <a:xfrm>
            <a:off x="6277423" y="3133817"/>
            <a:ext cx="2129729" cy="269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CEDFD45-0962-4308-BA4B-7EFC819B0807}"/>
              </a:ext>
            </a:extLst>
          </p:cNvPr>
          <p:cNvGrpSpPr/>
          <p:nvPr/>
        </p:nvGrpSpPr>
        <p:grpSpPr>
          <a:xfrm>
            <a:off x="1985552" y="4806180"/>
            <a:ext cx="6562259" cy="1144704"/>
            <a:chOff x="467471" y="3569339"/>
            <a:chExt cx="6562259" cy="1144704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5771598-5D19-43A4-90D2-976386769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3230"/>
            <a:stretch/>
          </p:blipFill>
          <p:spPr>
            <a:xfrm>
              <a:off x="467471" y="3569339"/>
              <a:ext cx="6562259" cy="114470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F6A95E-0FA2-46E9-B91E-60722733BB29}"/>
                </a:ext>
              </a:extLst>
            </p:cNvPr>
            <p:cNvSpPr/>
            <p:nvPr/>
          </p:nvSpPr>
          <p:spPr>
            <a:xfrm>
              <a:off x="595714" y="3853445"/>
              <a:ext cx="5192527" cy="269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" name="Ellipse 8">
            <a:extLst>
              <a:ext uri="{FF2B5EF4-FFF2-40B4-BE49-F238E27FC236}">
                <a16:creationId xmlns:a16="http://schemas.microsoft.com/office/drawing/2014/main" id="{0DD7672B-F856-4A0A-9FB0-AF0EF20ACE7E}"/>
              </a:ext>
            </a:extLst>
          </p:cNvPr>
          <p:cNvSpPr/>
          <p:nvPr/>
        </p:nvSpPr>
        <p:spPr>
          <a:xfrm>
            <a:off x="5957825" y="3107640"/>
            <a:ext cx="319598" cy="321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8D808D7-0A0D-442E-A8CA-A55B828D64EA}"/>
              </a:ext>
            </a:extLst>
          </p:cNvPr>
          <p:cNvSpPr/>
          <p:nvPr/>
        </p:nvSpPr>
        <p:spPr>
          <a:xfrm>
            <a:off x="1794197" y="5054908"/>
            <a:ext cx="319598" cy="321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474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088D1-2926-475C-83BA-D844895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861" y="6406553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17</a:t>
            </a:fld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63535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rgbClr val="4472C4"/>
                </a:solidFill>
              </a:rPr>
              <a:t>Modifier le type d’action sur les actions de développement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788BF-9168-432D-AA59-5215677A0AE8}"/>
              </a:ext>
            </a:extLst>
          </p:cNvPr>
          <p:cNvSpPr txBox="1"/>
          <p:nvPr/>
        </p:nvSpPr>
        <p:spPr>
          <a:xfrm>
            <a:off x="10656711" y="1806222"/>
            <a:ext cx="1446742" cy="65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A9123F0-4F91-4E9E-8829-18E16B0D6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730"/>
          <a:stretch/>
        </p:blipFill>
        <p:spPr>
          <a:xfrm>
            <a:off x="511573" y="1053758"/>
            <a:ext cx="10624999" cy="31557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E7CE00-03DD-4D35-8C80-F9D4E5D0D7E2}"/>
              </a:ext>
            </a:extLst>
          </p:cNvPr>
          <p:cNvSpPr/>
          <p:nvPr/>
        </p:nvSpPr>
        <p:spPr>
          <a:xfrm>
            <a:off x="5865688" y="3267861"/>
            <a:ext cx="2062071" cy="269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75D3581-0E73-4BD4-8775-6AD2346801A7}"/>
              </a:ext>
            </a:extLst>
          </p:cNvPr>
          <p:cNvGrpSpPr/>
          <p:nvPr/>
        </p:nvGrpSpPr>
        <p:grpSpPr>
          <a:xfrm>
            <a:off x="5079536" y="4494669"/>
            <a:ext cx="6047511" cy="1923983"/>
            <a:chOff x="2800318" y="4584130"/>
            <a:chExt cx="6047511" cy="192398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0FE954B-9213-4305-8BC1-97B6C691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0318" y="4584130"/>
              <a:ext cx="6047511" cy="19239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0536E8-884F-4A69-AB96-9AC4D68CA5EC}"/>
                </a:ext>
              </a:extLst>
            </p:cNvPr>
            <p:cNvSpPr/>
            <p:nvPr/>
          </p:nvSpPr>
          <p:spPr>
            <a:xfrm>
              <a:off x="2800318" y="4971496"/>
              <a:ext cx="2979045" cy="3365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3BA6FF5-5665-46CA-AC70-07BB5D84E271}"/>
              </a:ext>
            </a:extLst>
          </p:cNvPr>
          <p:cNvSpPr txBox="1"/>
          <p:nvPr/>
        </p:nvSpPr>
        <p:spPr>
          <a:xfrm>
            <a:off x="4145871" y="1436890"/>
            <a:ext cx="2636668" cy="369332"/>
          </a:xfrm>
          <a:prstGeom prst="rect">
            <a:avLst/>
          </a:prstGeom>
          <a:solidFill>
            <a:srgbClr val="F49756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rgbClr val="4472C4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Modifications effectuées !</a:t>
            </a: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39DFF52F-1F3A-485C-94B7-6941ABE332F1}"/>
              </a:ext>
            </a:extLst>
          </p:cNvPr>
          <p:cNvSpPr/>
          <p:nvPr/>
        </p:nvSpPr>
        <p:spPr>
          <a:xfrm>
            <a:off x="304800" y="4512814"/>
            <a:ext cx="3622703" cy="1389510"/>
          </a:xfrm>
          <a:prstGeom prst="flowChartAlternateProcess">
            <a:avLst/>
          </a:prstGeom>
          <a:solidFill>
            <a:srgbClr val="F49756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Lorsque je modifie le type d’action, Je dois aussi modifier le nom de l’action avec la règle suivante : </a:t>
            </a:r>
          </a:p>
          <a:p>
            <a:pPr algn="ctr"/>
            <a:r>
              <a:rPr lang="fr-FR" b="1" dirty="0">
                <a:solidFill>
                  <a:srgbClr val="4472C4"/>
                </a:solidFill>
              </a:rPr>
              <a:t>Nom = Type d’action + date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D1E2CEA-F385-48F5-89A5-34EAE8C47CB1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927503" y="5050304"/>
            <a:ext cx="11520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764E1D2-31A4-49F3-AF01-8D2D5DF3A2F8}"/>
              </a:ext>
            </a:extLst>
          </p:cNvPr>
          <p:cNvCxnSpPr>
            <a:cxnSpLocks/>
            <a:stCxn id="10" idx="0"/>
            <a:endCxn id="18" idx="2"/>
          </p:cNvCxnSpPr>
          <p:nvPr/>
        </p:nvCxnSpPr>
        <p:spPr>
          <a:xfrm flipH="1" flipV="1">
            <a:off x="2104008" y="3563503"/>
            <a:ext cx="12144" cy="949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5DF110CE-0A97-4134-8323-A0B047D372C5}"/>
              </a:ext>
            </a:extLst>
          </p:cNvPr>
          <p:cNvSpPr/>
          <p:nvPr/>
        </p:nvSpPr>
        <p:spPr>
          <a:xfrm>
            <a:off x="4350072" y="4728944"/>
            <a:ext cx="319598" cy="321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A26D5E9-0AB9-4AB7-A45D-1A4B05932694}"/>
              </a:ext>
            </a:extLst>
          </p:cNvPr>
          <p:cNvSpPr/>
          <p:nvPr/>
        </p:nvSpPr>
        <p:spPr>
          <a:xfrm>
            <a:off x="2108052" y="3877606"/>
            <a:ext cx="319598" cy="3213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533D155-1BB8-4DA8-A1F4-3860E1F920B2}"/>
              </a:ext>
            </a:extLst>
          </p:cNvPr>
          <p:cNvGrpSpPr/>
          <p:nvPr/>
        </p:nvGrpSpPr>
        <p:grpSpPr>
          <a:xfrm>
            <a:off x="594804" y="3294496"/>
            <a:ext cx="3018408" cy="269007"/>
            <a:chOff x="594804" y="3294496"/>
            <a:chExt cx="3018408" cy="2690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5E9D84-5E6C-43DD-97F0-4E348F322B42}"/>
                </a:ext>
              </a:extLst>
            </p:cNvPr>
            <p:cNvSpPr/>
            <p:nvPr/>
          </p:nvSpPr>
          <p:spPr>
            <a:xfrm>
              <a:off x="594804" y="3294496"/>
              <a:ext cx="3018408" cy="269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4821244-EDC0-4D21-A2A1-87B2B5FB9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9460" y="3304022"/>
              <a:ext cx="1115431" cy="226123"/>
            </a:xfrm>
            <a:prstGeom prst="rect">
              <a:avLst/>
            </a:prstGeom>
          </p:spPr>
        </p:pic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0E170AE5-C179-4476-8B1B-7D1340541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04888" y="5888124"/>
            <a:ext cx="734237" cy="635000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B74EC713-45C0-49B4-8C0A-D8B64C01277D}"/>
              </a:ext>
            </a:extLst>
          </p:cNvPr>
          <p:cNvGraphicFramePr>
            <a:graphicFrameLocks noGrp="1"/>
          </p:cNvGraphicFramePr>
          <p:nvPr/>
        </p:nvGraphicFramePr>
        <p:xfrm>
          <a:off x="4343400" y="3917474"/>
          <a:ext cx="3505200" cy="16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12379408"/>
                    </a:ext>
                  </a:extLst>
                </a:gridCol>
              </a:tblGrid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Mardi, mercredi, jeudi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628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6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33EA69-E5BC-4679-8F93-FC8E61481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 r="1452" b="41859"/>
          <a:stretch/>
        </p:blipFill>
        <p:spPr>
          <a:xfrm>
            <a:off x="0" y="2043829"/>
            <a:ext cx="12004804" cy="32710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088D1-2926-475C-83BA-D844895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861" y="6406553"/>
            <a:ext cx="2743200" cy="365125"/>
          </a:xfrm>
        </p:spPr>
        <p:txBody>
          <a:bodyPr/>
          <a:lstStyle/>
          <a:p>
            <a:fld id="{85581559-D906-45AD-8035-3546218CBEC3}" type="slidenum">
              <a:rPr lang="fr-FR" smtClean="0"/>
              <a:t>18</a:t>
            </a:fld>
            <a:endParaRPr lang="fr-FR" dirty="0"/>
          </a:p>
        </p:txBody>
      </p:sp>
      <p:pic>
        <p:nvPicPr>
          <p:cNvPr id="12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F0A6F70-690F-4E77-AA4D-F7288017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0" r="23188"/>
          <a:stretch/>
        </p:blipFill>
        <p:spPr bwMode="auto">
          <a:xfrm>
            <a:off x="11172512" y="86322"/>
            <a:ext cx="930941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A201FC9-E8AF-4A09-9383-1A8A3C8C3EF6}"/>
              </a:ext>
            </a:extLst>
          </p:cNvPr>
          <p:cNvSpPr txBox="1"/>
          <p:nvPr/>
        </p:nvSpPr>
        <p:spPr>
          <a:xfrm>
            <a:off x="92524" y="877783"/>
            <a:ext cx="11235855" cy="80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0" dirty="0"/>
              <a:t>Le graphique "Taux d'occupation - PC" apparaît désormais uniquement sur les actions de permanence conseil.</a:t>
            </a:r>
            <a:endParaRPr lang="fr-FR" sz="2000" b="0" dirty="0">
              <a:sym typeface="Wingdings" panose="05000000000000000000" pitchFamily="2" charset="2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FCED58B-92A7-4CFD-BCB9-EA4F0B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3" y="1"/>
            <a:ext cx="10972800" cy="6553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rgbClr val="4472C4"/>
                </a:solidFill>
              </a:rPr>
              <a:t>Suivre le taux d’occupation des PC – anomalie corrigée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5788BF-9168-432D-AA59-5215677A0AE8}"/>
              </a:ext>
            </a:extLst>
          </p:cNvPr>
          <p:cNvSpPr txBox="1"/>
          <p:nvPr/>
        </p:nvSpPr>
        <p:spPr>
          <a:xfrm>
            <a:off x="10656711" y="1806222"/>
            <a:ext cx="1446742" cy="65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5ADE5-4F09-476F-A6B4-4273D53B1FAF}"/>
              </a:ext>
            </a:extLst>
          </p:cNvPr>
          <p:cNvSpPr/>
          <p:nvPr/>
        </p:nvSpPr>
        <p:spPr>
          <a:xfrm>
            <a:off x="235242" y="2133918"/>
            <a:ext cx="1830625" cy="327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BA3812-2920-460C-9AED-4044B0C5A450}"/>
              </a:ext>
            </a:extLst>
          </p:cNvPr>
          <p:cNvSpPr/>
          <p:nvPr/>
        </p:nvSpPr>
        <p:spPr>
          <a:xfrm>
            <a:off x="8024575" y="2924140"/>
            <a:ext cx="4078878" cy="2390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67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624B4D6-A612-41AE-8880-490CD7260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E6C035C-9428-41F2-8A51-77CBB7E424A0}"/>
              </a:ext>
            </a:extLst>
          </p:cNvPr>
          <p:cNvGrpSpPr/>
          <p:nvPr/>
        </p:nvGrpSpPr>
        <p:grpSpPr>
          <a:xfrm>
            <a:off x="6525661" y="115778"/>
            <a:ext cx="5354425" cy="1549634"/>
            <a:chOff x="317765" y="34127"/>
            <a:chExt cx="5354425" cy="1601119"/>
          </a:xfrm>
        </p:grpSpPr>
        <p:sp>
          <p:nvSpPr>
            <p:cNvPr id="12" name="Rectangle : avec coins arrondis en haut 11">
              <a:extLst>
                <a:ext uri="{FF2B5EF4-FFF2-40B4-BE49-F238E27FC236}">
                  <a16:creationId xmlns:a16="http://schemas.microsoft.com/office/drawing/2014/main" id="{AA9B5BA9-FC4A-461A-8AC4-CBFF0A986625}"/>
                </a:ext>
              </a:extLst>
            </p:cNvPr>
            <p:cNvSpPr/>
            <p:nvPr/>
          </p:nvSpPr>
          <p:spPr>
            <a:xfrm>
              <a:off x="317765" y="34127"/>
              <a:ext cx="5354425" cy="1601119"/>
            </a:xfrm>
            <a:prstGeom prst="round2SameRect">
              <a:avLst>
                <a:gd name="adj1" fmla="val 19328"/>
                <a:gd name="adj2" fmla="val 0"/>
              </a:avLst>
            </a:prstGeom>
            <a:gradFill flip="none" rotWithShape="1">
              <a:gsLst>
                <a:gs pos="0">
                  <a:srgbClr val="11BCBA">
                    <a:shade val="30000"/>
                    <a:satMod val="115000"/>
                  </a:srgbClr>
                </a:gs>
                <a:gs pos="50000">
                  <a:srgbClr val="11BCBA">
                    <a:shade val="67500"/>
                    <a:satMod val="115000"/>
                  </a:srgbClr>
                </a:gs>
                <a:gs pos="100000">
                  <a:srgbClr val="11BCBA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F150FE7-AAB0-46B7-A2AC-C3A361F952B1}"/>
                </a:ext>
              </a:extLst>
            </p:cNvPr>
            <p:cNvSpPr txBox="1"/>
            <p:nvPr/>
          </p:nvSpPr>
          <p:spPr>
            <a:xfrm>
              <a:off x="442470" y="361952"/>
              <a:ext cx="4812386" cy="73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Conseillers Vente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24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294A53C-FD9D-49D7-A561-EA342CB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Convertir la silhouette et renseigner l’établissement de travail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2BC3BA-11F0-459E-9997-0C9A08A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3</a:t>
            </a:fld>
            <a:endParaRPr lang="fr-FR" dirty="0"/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856C5C59-B44B-48E0-89E7-960BFB9B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B842E29-3535-480F-A5BA-93415EF0EEE6}"/>
              </a:ext>
            </a:extLst>
          </p:cNvPr>
          <p:cNvSpPr txBox="1"/>
          <p:nvPr/>
        </p:nvSpPr>
        <p:spPr>
          <a:xfrm>
            <a:off x="471291" y="988144"/>
            <a:ext cx="10478931" cy="555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C00000"/>
                </a:solidFill>
              </a:rPr>
              <a:t>PROBLEME</a:t>
            </a:r>
            <a:endParaRPr lang="fr-FR" sz="2400" dirty="0">
              <a:solidFill>
                <a:srgbClr val="C00000"/>
              </a:solidFill>
            </a:endParaRPr>
          </a:p>
          <a:p>
            <a:endParaRPr lang="fr-FR" sz="1000" b="0" dirty="0"/>
          </a:p>
          <a:p>
            <a:r>
              <a:rPr lang="fr-FR" sz="2000" b="0" dirty="0">
                <a:solidFill>
                  <a:srgbClr val="C00000"/>
                </a:solidFill>
              </a:rPr>
              <a:t>Sur l’écran de conversion, le champ « </a:t>
            </a:r>
            <a:r>
              <a:rPr lang="fr-FR" sz="2000" dirty="0">
                <a:solidFill>
                  <a:srgbClr val="C00000"/>
                </a:solidFill>
              </a:rPr>
              <a:t>Etablissement de travail </a:t>
            </a:r>
            <a:r>
              <a:rPr lang="fr-FR" sz="2000" b="0" dirty="0">
                <a:solidFill>
                  <a:srgbClr val="C00000"/>
                </a:solidFill>
              </a:rPr>
              <a:t>» ne propose pas l’aide à la recherche (nom, adresse, SIRET), comme cela existe sur le formulaire de la Silhouette.</a:t>
            </a:r>
          </a:p>
          <a:p>
            <a:endParaRPr lang="fr-FR" sz="2000" b="0" dirty="0">
              <a:solidFill>
                <a:srgbClr val="C00000"/>
              </a:solidFill>
            </a:endParaRPr>
          </a:p>
          <a:p>
            <a:r>
              <a:rPr lang="fr-FR" sz="2000" b="0" dirty="0">
                <a:solidFill>
                  <a:srgbClr val="C00000"/>
                </a:solidFill>
              </a:rPr>
              <a:t>Il est donc souhaitable de renseigner ce champ sur le </a:t>
            </a:r>
            <a:r>
              <a:rPr lang="fr-FR" sz="2000" dirty="0">
                <a:solidFill>
                  <a:srgbClr val="C00000"/>
                </a:solidFill>
              </a:rPr>
              <a:t>formulaire de la Silhouette</a:t>
            </a:r>
            <a:r>
              <a:rPr lang="fr-FR" sz="2000" b="0" dirty="0">
                <a:solidFill>
                  <a:srgbClr val="C00000"/>
                </a:solidFill>
              </a:rPr>
              <a:t>, avant de la </a:t>
            </a:r>
            <a:r>
              <a:rPr lang="fr-FR" sz="2000" dirty="0">
                <a:solidFill>
                  <a:srgbClr val="C00000"/>
                </a:solidFill>
              </a:rPr>
              <a:t>convertir</a:t>
            </a:r>
            <a:r>
              <a:rPr lang="fr-FR" sz="2000" b="0" dirty="0">
                <a:solidFill>
                  <a:srgbClr val="C00000"/>
                </a:solidFill>
              </a:rPr>
              <a:t>.</a:t>
            </a:r>
          </a:p>
          <a:p>
            <a:endParaRPr lang="fr-FR" sz="2000" b="0" dirty="0"/>
          </a:p>
          <a:p>
            <a:endParaRPr lang="fr-FR" sz="2400" b="0" dirty="0"/>
          </a:p>
          <a:p>
            <a:endParaRPr lang="fr-FR" sz="2400" b="0" dirty="0"/>
          </a:p>
          <a:p>
            <a:endParaRPr lang="fr-FR" sz="2400" b="0" dirty="0"/>
          </a:p>
          <a:p>
            <a:r>
              <a:rPr lang="fr-FR" sz="2000" b="0" dirty="0">
                <a:solidFill>
                  <a:schemeClr val="accent6">
                    <a:lumMod val="75000"/>
                  </a:schemeClr>
                </a:solidFill>
              </a:rPr>
              <a:t>Sur le formulaire de la Silhouette, au clic sur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Convertir Silhouette</a:t>
            </a:r>
            <a:r>
              <a:rPr lang="fr-FR" sz="2000" b="0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accent6">
                    <a:lumMod val="75000"/>
                  </a:schemeClr>
                </a:solidFill>
              </a:rPr>
              <a:t>si l’établissement de travail n’est pas renseigné,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accent6">
                    <a:lumMod val="75000"/>
                  </a:schemeClr>
                </a:solidFill>
              </a:rPr>
              <a:t>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accent6">
                    <a:lumMod val="75000"/>
                  </a:schemeClr>
                </a:solidFill>
              </a:rPr>
              <a:t>si la case « établissement introuvable » n’est pas cochée,</a:t>
            </a:r>
          </a:p>
          <a:p>
            <a:endParaRPr lang="fr-FR" sz="2000" b="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b="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sz="2000" b="0" dirty="0">
                <a:solidFill>
                  <a:schemeClr val="accent6">
                    <a:lumMod val="75000"/>
                  </a:schemeClr>
                </a:solidFill>
              </a:rPr>
              <a:t>un message vous alerte :</a:t>
            </a:r>
          </a:p>
          <a:p>
            <a:endParaRPr lang="fr-FR" sz="2400" b="0" dirty="0"/>
          </a:p>
          <a:p>
            <a:endParaRPr lang="fr-FR" sz="2400" b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46D62CA-13D8-4491-B264-703ECB704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1616" b="36082"/>
          <a:stretch/>
        </p:blipFill>
        <p:spPr>
          <a:xfrm>
            <a:off x="2184703" y="983382"/>
            <a:ext cx="1362727" cy="440191"/>
          </a:xfrm>
          <a:prstGeom prst="rect">
            <a:avLst/>
          </a:prstGeom>
        </p:spPr>
      </p:pic>
      <p:pic>
        <p:nvPicPr>
          <p:cNvPr id="18" name="Image 17" descr="Une image contenant tableau blanc&#10;&#10;Description générée automatiquement">
            <a:extLst>
              <a:ext uri="{FF2B5EF4-FFF2-40B4-BE49-F238E27FC236}">
                <a16:creationId xmlns:a16="http://schemas.microsoft.com/office/drawing/2014/main" id="{590D3320-A52B-4989-8F56-0D0B9276EF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" b="32006"/>
          <a:stretch/>
        </p:blipFill>
        <p:spPr>
          <a:xfrm>
            <a:off x="579575" y="3356108"/>
            <a:ext cx="1797633" cy="814840"/>
          </a:xfrm>
          <a:prstGeom prst="rect">
            <a:avLst/>
          </a:prstGeom>
          <a:ln w="22225">
            <a:solidFill>
              <a:srgbClr val="00B050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FE50FDE-2F1B-496C-8D7A-8352CDCD6B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99" t="46498" r="20833" b="41373"/>
          <a:stretch/>
        </p:blipFill>
        <p:spPr>
          <a:xfrm>
            <a:off x="431513" y="5874751"/>
            <a:ext cx="11036922" cy="4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8696024-8D0C-4106-8C0E-50073A353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502"/>
            <a:ext cx="12192000" cy="5653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294A53C-FD9D-49D7-A561-EA342CB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Convertir la silhouette et renseigner l’établissement de travail</a:t>
            </a:r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856C5C59-B44B-48E0-89E7-960BFB9B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84A5DF-33B5-4866-B6D0-66475643A240}"/>
              </a:ext>
            </a:extLst>
          </p:cNvPr>
          <p:cNvSpPr/>
          <p:nvPr/>
        </p:nvSpPr>
        <p:spPr>
          <a:xfrm>
            <a:off x="38087" y="1173975"/>
            <a:ext cx="1372168" cy="30775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38F297-E136-4C94-B766-E358FCC8C334}"/>
              </a:ext>
            </a:extLst>
          </p:cNvPr>
          <p:cNvSpPr/>
          <p:nvPr/>
        </p:nvSpPr>
        <p:spPr>
          <a:xfrm>
            <a:off x="4058042" y="5994011"/>
            <a:ext cx="4020637" cy="2764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37E284-3C99-45DD-8503-BECEB676ACFD}"/>
              </a:ext>
            </a:extLst>
          </p:cNvPr>
          <p:cNvSpPr/>
          <p:nvPr/>
        </p:nvSpPr>
        <p:spPr>
          <a:xfrm>
            <a:off x="10277840" y="1227154"/>
            <a:ext cx="1002675" cy="2545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100E748-E9A5-4446-A1E9-33F2F765FFCC}"/>
              </a:ext>
            </a:extLst>
          </p:cNvPr>
          <p:cNvSpPr/>
          <p:nvPr/>
        </p:nvSpPr>
        <p:spPr>
          <a:xfrm>
            <a:off x="1410255" y="1173975"/>
            <a:ext cx="347524" cy="3077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09DC0B6-4395-4114-9D3E-693E4114B193}"/>
              </a:ext>
            </a:extLst>
          </p:cNvPr>
          <p:cNvSpPr/>
          <p:nvPr/>
        </p:nvSpPr>
        <p:spPr>
          <a:xfrm>
            <a:off x="8078679" y="5933944"/>
            <a:ext cx="347524" cy="3077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EBBE4A-EB5F-489F-8C33-F6A146BE84E6}"/>
              </a:ext>
            </a:extLst>
          </p:cNvPr>
          <p:cNvSpPr txBox="1"/>
          <p:nvPr/>
        </p:nvSpPr>
        <p:spPr>
          <a:xfrm>
            <a:off x="1721320" y="1153171"/>
            <a:ext cx="41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Je suis sur le formulaire de la silhouette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DFF845F-7D36-40B8-89A6-CDDC4EE3E9CF}"/>
              </a:ext>
            </a:extLst>
          </p:cNvPr>
          <p:cNvSpPr txBox="1"/>
          <p:nvPr/>
        </p:nvSpPr>
        <p:spPr>
          <a:xfrm>
            <a:off x="8426203" y="5764655"/>
            <a:ext cx="2724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 champ Etablissement de travail n’est pas renseigné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A1178BB-4E15-4A8B-9907-CA64A9B19A6F}"/>
              </a:ext>
            </a:extLst>
          </p:cNvPr>
          <p:cNvGrpSpPr/>
          <p:nvPr/>
        </p:nvGrpSpPr>
        <p:grpSpPr>
          <a:xfrm>
            <a:off x="6748660" y="1173438"/>
            <a:ext cx="3529179" cy="369332"/>
            <a:chOff x="6316152" y="1183332"/>
            <a:chExt cx="3529179" cy="369332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CECC8A6-8CB7-45AA-A004-1D1A823CDF79}"/>
                </a:ext>
              </a:extLst>
            </p:cNvPr>
            <p:cNvSpPr txBox="1"/>
            <p:nvPr/>
          </p:nvSpPr>
          <p:spPr>
            <a:xfrm>
              <a:off x="6528001" y="1183332"/>
              <a:ext cx="3317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>
                  <a:solidFill>
                    <a:srgbClr val="FF0000"/>
                  </a:solidFill>
                </a:rPr>
                <a:t>Je clique sur Convertir Silhouette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B608E98-9948-4AA0-A7AC-3EB98EA03DAA}"/>
                </a:ext>
              </a:extLst>
            </p:cNvPr>
            <p:cNvSpPr/>
            <p:nvPr/>
          </p:nvSpPr>
          <p:spPr>
            <a:xfrm>
              <a:off x="6316152" y="1234540"/>
              <a:ext cx="347524" cy="3077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88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294A53C-FD9D-49D7-A561-EA342CB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Convertir la silhouette et renseigner l’établissement de travail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2BC3BA-11F0-459E-9997-0C9A08A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5</a:t>
            </a:fld>
            <a:endParaRPr lang="fr-FR" dirty="0"/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856C5C59-B44B-48E0-89E7-960BFB9B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BEEF70-4EE7-4EBE-9214-D52815B53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6" y="1911159"/>
            <a:ext cx="11485177" cy="303568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410638C-5E91-4285-90AD-894B2CF8F62E}"/>
              </a:ext>
            </a:extLst>
          </p:cNvPr>
          <p:cNvSpPr txBox="1"/>
          <p:nvPr/>
        </p:nvSpPr>
        <p:spPr>
          <a:xfrm>
            <a:off x="267686" y="1449494"/>
            <a:ext cx="64172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Un message bloquant s’affiche :</a:t>
            </a:r>
          </a:p>
        </p:txBody>
      </p:sp>
    </p:spTree>
    <p:extLst>
      <p:ext uri="{BB962C8B-B14F-4D97-AF65-F5344CB8AC3E}">
        <p14:creationId xmlns:p14="http://schemas.microsoft.com/office/powerpoint/2010/main" val="79448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FFA73CC-CF6B-40AB-9ECD-D5985644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4" y="1121545"/>
            <a:ext cx="10460854" cy="5347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E1B4B2-2C0F-490D-8952-72EA2693193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F8FA54-203F-4F85-9E99-C08D6781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4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F20DF5-3941-4616-B939-C56023D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572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294A53C-FD9D-49D7-A561-EA342CB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Convertir la silhouette et renseigner l’établissement de travail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2BC3BA-11F0-459E-9997-0C9A08A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6</a:t>
            </a:fld>
            <a:endParaRPr lang="fr-FR" dirty="0"/>
          </a:p>
        </p:txBody>
      </p:sp>
      <p:pic>
        <p:nvPicPr>
          <p:cNvPr id="11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856C5C59-B44B-48E0-89E7-960BFB9B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84A5DF-33B5-4866-B6D0-66475643A240}"/>
              </a:ext>
            </a:extLst>
          </p:cNvPr>
          <p:cNvSpPr/>
          <p:nvPr/>
        </p:nvSpPr>
        <p:spPr>
          <a:xfrm>
            <a:off x="1322772" y="3552098"/>
            <a:ext cx="1784412" cy="30775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38F297-E136-4C94-B766-E358FCC8C334}"/>
              </a:ext>
            </a:extLst>
          </p:cNvPr>
          <p:cNvSpPr/>
          <p:nvPr/>
        </p:nvSpPr>
        <p:spPr>
          <a:xfrm>
            <a:off x="10378369" y="4680573"/>
            <a:ext cx="408000" cy="2764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24635D1-5C41-407B-9D86-75C880A5023C}"/>
              </a:ext>
            </a:extLst>
          </p:cNvPr>
          <p:cNvGrpSpPr/>
          <p:nvPr/>
        </p:nvGrpSpPr>
        <p:grpSpPr>
          <a:xfrm>
            <a:off x="3188714" y="3490521"/>
            <a:ext cx="5351409" cy="369332"/>
            <a:chOff x="6316152" y="1183332"/>
            <a:chExt cx="4015295" cy="369332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4BCA327-96BE-4068-A669-EB755B28AD8C}"/>
                </a:ext>
              </a:extLst>
            </p:cNvPr>
            <p:cNvSpPr txBox="1"/>
            <p:nvPr/>
          </p:nvSpPr>
          <p:spPr>
            <a:xfrm>
              <a:off x="6528001" y="1183332"/>
              <a:ext cx="38034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>
                  <a:solidFill>
                    <a:srgbClr val="FF0000"/>
                  </a:solidFill>
                </a:rPr>
                <a:t>Je clique sur l’onglet « Informations Professionnelles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B752970-7644-4C4D-871C-8EE51E7E60CF}"/>
                </a:ext>
              </a:extLst>
            </p:cNvPr>
            <p:cNvSpPr/>
            <p:nvPr/>
          </p:nvSpPr>
          <p:spPr>
            <a:xfrm>
              <a:off x="6316152" y="1234540"/>
              <a:ext cx="258561" cy="3077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4393433C-9F8E-4381-994B-91A14B5A1152}"/>
              </a:ext>
            </a:extLst>
          </p:cNvPr>
          <p:cNvSpPr txBox="1"/>
          <p:nvPr/>
        </p:nvSpPr>
        <p:spPr>
          <a:xfrm>
            <a:off x="9862448" y="4983863"/>
            <a:ext cx="2295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Je clique sur le crayon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6A81B7D-D861-4A8C-9E70-50DED6262A4D}"/>
              </a:ext>
            </a:extLst>
          </p:cNvPr>
          <p:cNvSpPr/>
          <p:nvPr/>
        </p:nvSpPr>
        <p:spPr>
          <a:xfrm>
            <a:off x="9982200" y="4664939"/>
            <a:ext cx="344599" cy="3077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680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0E0A5F-9FDA-4699-B216-26C13832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6DF18E-893B-4BD8-88EE-D37D0002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991521"/>
            <a:ext cx="10076156" cy="5380318"/>
          </a:xfrm>
          <a:prstGeom prst="rect">
            <a:avLst/>
          </a:prstGeom>
        </p:spPr>
      </p:pic>
      <p:pic>
        <p:nvPicPr>
          <p:cNvPr id="6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6068B263-3EDA-4B64-9E9B-4DE651CB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5101BD-7A60-4E5E-BC62-AC44ADD0781E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ED16746-FA98-4056-B4A2-0508C716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Convertir la silhouette et renseigner l’établissement de travail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E48E3-AB1B-478F-9A18-19CC82DEC97B}"/>
              </a:ext>
            </a:extLst>
          </p:cNvPr>
          <p:cNvSpPr/>
          <p:nvPr/>
        </p:nvSpPr>
        <p:spPr>
          <a:xfrm>
            <a:off x="5824125" y="2256969"/>
            <a:ext cx="4740302" cy="186991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4B88C9-D229-4C52-84FF-9047B00856BB}"/>
              </a:ext>
            </a:extLst>
          </p:cNvPr>
          <p:cNvSpPr txBox="1"/>
          <p:nvPr/>
        </p:nvSpPr>
        <p:spPr>
          <a:xfrm>
            <a:off x="5925400" y="4143674"/>
            <a:ext cx="3001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Je recherche l’établissement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8EA78D-7A6C-4835-B26D-270F6B895E97}"/>
              </a:ext>
            </a:extLst>
          </p:cNvPr>
          <p:cNvSpPr/>
          <p:nvPr/>
        </p:nvSpPr>
        <p:spPr>
          <a:xfrm>
            <a:off x="5824125" y="4147829"/>
            <a:ext cx="344599" cy="3077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2676CC5-D10E-4827-840D-55D96A9C2786}"/>
              </a:ext>
            </a:extLst>
          </p:cNvPr>
          <p:cNvGrpSpPr/>
          <p:nvPr/>
        </p:nvGrpSpPr>
        <p:grpSpPr>
          <a:xfrm>
            <a:off x="6949959" y="4989316"/>
            <a:ext cx="5069150" cy="1754326"/>
            <a:chOff x="6168724" y="4557515"/>
            <a:chExt cx="5069150" cy="175432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FB394F-E0BD-4E21-9CCA-872F486971B6}"/>
                </a:ext>
              </a:extLst>
            </p:cNvPr>
            <p:cNvSpPr/>
            <p:nvPr/>
          </p:nvSpPr>
          <p:spPr>
            <a:xfrm>
              <a:off x="6168724" y="4557515"/>
              <a:ext cx="5069150" cy="175432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Je bénéficie des aides à la recherche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0070C0"/>
                  </a:solidFill>
                </a:rPr>
                <a:t>sur le nom,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0070C0"/>
                  </a:solidFill>
                </a:rPr>
                <a:t>sur l’adresse,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0070C0"/>
                  </a:solidFill>
                </a:rPr>
                <a:t>sur le SIRET,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0070C0"/>
                  </a:solidFill>
                </a:rPr>
                <a:t>recherche intuitive avec affichage des résultats correspondant aux premières lettres saisies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B6E9D2E-51A0-4031-AF17-7946699E6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403866" y="4673900"/>
              <a:ext cx="711739" cy="711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24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BC47A8-CC03-4B56-BF9F-B36D43E4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40E3FC-2206-44F3-9F02-022E53D11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69" y="819860"/>
            <a:ext cx="8924596" cy="5536490"/>
          </a:xfrm>
          <a:prstGeom prst="rect">
            <a:avLst/>
          </a:prstGeom>
        </p:spPr>
      </p:pic>
      <p:pic>
        <p:nvPicPr>
          <p:cNvPr id="6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4958E8A2-A70B-4558-A818-43F0D0F92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34822E-CF7E-4E7F-AFDD-14609A7A9272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ABC5A84-643C-40E7-9115-F8095D5A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Convertir la silhouette et renseigner l’établissement de travail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33AC8-0387-4629-9591-FE47E8A4A58B}"/>
              </a:ext>
            </a:extLst>
          </p:cNvPr>
          <p:cNvSpPr/>
          <p:nvPr/>
        </p:nvSpPr>
        <p:spPr>
          <a:xfrm>
            <a:off x="5722070" y="3864989"/>
            <a:ext cx="1866507" cy="23361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CEF0373-AB1A-4584-8AD9-F88123ABA8D0}"/>
              </a:ext>
            </a:extLst>
          </p:cNvPr>
          <p:cNvSpPr txBox="1"/>
          <p:nvPr/>
        </p:nvSpPr>
        <p:spPr>
          <a:xfrm>
            <a:off x="5824125" y="4117040"/>
            <a:ext cx="5793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Je peux aussi cocher la case « Etablissement introuvable »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FB55F68-1F08-4810-B97E-A49939324266}"/>
              </a:ext>
            </a:extLst>
          </p:cNvPr>
          <p:cNvSpPr/>
          <p:nvPr/>
        </p:nvSpPr>
        <p:spPr>
          <a:xfrm>
            <a:off x="5824125" y="4147829"/>
            <a:ext cx="344599" cy="3077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27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BEF41-E0AE-4219-8637-D81954F1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1559-D906-45AD-8035-3546218CBEC3}" type="slidenum">
              <a:rPr lang="fr-FR" smtClean="0"/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C6D45D-B704-4B6B-93A4-A33430AA7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84" y="1191141"/>
            <a:ext cx="6240544" cy="5342100"/>
          </a:xfrm>
          <a:prstGeom prst="rect">
            <a:avLst/>
          </a:prstGeom>
        </p:spPr>
      </p:pic>
      <p:pic>
        <p:nvPicPr>
          <p:cNvPr id="6" name="Picture 2" descr="今年は何をして過ごす？今からでも間に合う！GWを充実させる方法 - Customer Success">
            <a:extLst>
              <a:ext uri="{FF2B5EF4-FFF2-40B4-BE49-F238E27FC236}">
                <a16:creationId xmlns:a16="http://schemas.microsoft.com/office/drawing/2014/main" id="{3D3E3EBB-A864-4DAA-978F-702DA1C9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41" y="86322"/>
            <a:ext cx="1876072" cy="11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48BAA6-622B-4753-9C2C-C87F27F5CF9E}"/>
              </a:ext>
            </a:extLst>
          </p:cNvPr>
          <p:cNvSpPr/>
          <p:nvPr/>
        </p:nvSpPr>
        <p:spPr>
          <a:xfrm>
            <a:off x="3624" y="0"/>
            <a:ext cx="177800" cy="6604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07B96B2-71A2-47E5-A6ED-D3AB48F7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4" y="41034"/>
            <a:ext cx="11537100" cy="6553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Convertir la silhouette et renseigner l’établissement de travail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B4BE2C-B322-4532-9746-9DE449A08176}"/>
              </a:ext>
            </a:extLst>
          </p:cNvPr>
          <p:cNvSpPr txBox="1"/>
          <p:nvPr/>
        </p:nvSpPr>
        <p:spPr>
          <a:xfrm>
            <a:off x="333673" y="696427"/>
            <a:ext cx="64172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J’accède à l’écran de conversion de la silhouette :</a:t>
            </a:r>
          </a:p>
        </p:txBody>
      </p:sp>
    </p:spTree>
    <p:extLst>
      <p:ext uri="{BB962C8B-B14F-4D97-AF65-F5344CB8AC3E}">
        <p14:creationId xmlns:p14="http://schemas.microsoft.com/office/powerpoint/2010/main" val="42276682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E6A09713CE94199C1EA862BCED550" ma:contentTypeVersion="12" ma:contentTypeDescription="Create a new document." ma:contentTypeScope="" ma:versionID="824cd0d4d490d5517ae8d6949ef30b69">
  <xsd:schema xmlns:xsd="http://www.w3.org/2001/XMLSchema" xmlns:xs="http://www.w3.org/2001/XMLSchema" xmlns:p="http://schemas.microsoft.com/office/2006/metadata/properties" xmlns:ns2="958f8d43-fef0-4cf9-8da7-f4eadc24358a" xmlns:ns3="ef427a0c-13e6-4df9-a4e0-414d03fa7027" targetNamespace="http://schemas.microsoft.com/office/2006/metadata/properties" ma:root="true" ma:fieldsID="284237602d02cbc4d723b9be8e4f73be" ns2:_="" ns3:_="">
    <xsd:import namespace="958f8d43-fef0-4cf9-8da7-f4eadc24358a"/>
    <xsd:import namespace="ef427a0c-13e6-4df9-a4e0-414d03fa7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f8d43-fef0-4cf9-8da7-f4eadc243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27a0c-13e6-4df9-a4e0-414d03fa7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93D5F8-A6B6-43FB-8965-C7D398DB35E7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ef427a0c-13e6-4df9-a4e0-414d03fa7027"/>
    <ds:schemaRef ds:uri="958f8d43-fef0-4cf9-8da7-f4eadc24358a"/>
  </ds:schemaRefs>
</ds:datastoreItem>
</file>

<file path=customXml/itemProps2.xml><?xml version="1.0" encoding="utf-8"?>
<ds:datastoreItem xmlns:ds="http://schemas.openxmlformats.org/officeDocument/2006/customXml" ds:itemID="{C3F76701-4EE2-47A2-B9FB-6277B53D5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8f8d43-fef0-4cf9-8da7-f4eadc24358a"/>
    <ds:schemaRef ds:uri="ef427a0c-13e6-4df9-a4e0-414d03fa7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187F2A-71F9-4629-AD7A-6753F7A90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524</Words>
  <Application>Microsoft Office PowerPoint</Application>
  <PresentationFormat>Grand écran</PresentationFormat>
  <Paragraphs>113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Convertir la silhouette et renseigner l’établissement de travail</vt:lpstr>
      <vt:lpstr>Convertir la silhouette et renseigner l’établissement de travail</vt:lpstr>
      <vt:lpstr>Convertir la silhouette et renseigner l’établissement de travail</vt:lpstr>
      <vt:lpstr>Convertir la silhouette et renseigner l’établissement de travail</vt:lpstr>
      <vt:lpstr>Convertir la silhouette et renseigner l’établissement de travail</vt:lpstr>
      <vt:lpstr>Convertir la silhouette et renseigner l’établissement de travail</vt:lpstr>
      <vt:lpstr>Convertir la silhouette et renseigner l’établissement de travail</vt:lpstr>
      <vt:lpstr>Présentation PowerPoint</vt:lpstr>
      <vt:lpstr>Mieux qualifier les appels</vt:lpstr>
      <vt:lpstr>Mieux qualifier les appels</vt:lpstr>
      <vt:lpstr>Progretis devient CSF Patrimoine</vt:lpstr>
      <vt:lpstr>Présentation PowerPoint</vt:lpstr>
      <vt:lpstr>Modifier le type d’action sur les actions de développement</vt:lpstr>
      <vt:lpstr>Modifier le type d’action sur les actions de développement</vt:lpstr>
      <vt:lpstr>Modifier le type d’action sur les actions de développement</vt:lpstr>
      <vt:lpstr>Suivre le taux d’occupation des PC – anomalie corrigée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Ismaiel Sara</dc:creator>
  <cp:lastModifiedBy>Ismaiel Sara</cp:lastModifiedBy>
  <cp:revision>123</cp:revision>
  <dcterms:created xsi:type="dcterms:W3CDTF">2022-06-17T15:34:01Z</dcterms:created>
  <dcterms:modified xsi:type="dcterms:W3CDTF">2022-09-19T06:54:04Z</dcterms:modified>
</cp:coreProperties>
</file>