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5" r:id="rId5"/>
    <p:sldId id="2002" r:id="rId6"/>
    <p:sldId id="2025" r:id="rId7"/>
    <p:sldId id="2031" r:id="rId8"/>
    <p:sldId id="2032" r:id="rId9"/>
    <p:sldId id="2030" r:id="rId10"/>
    <p:sldId id="2023" r:id="rId11"/>
    <p:sldId id="2017" r:id="rId12"/>
    <p:sldId id="2021" r:id="rId13"/>
    <p:sldId id="2019" r:id="rId14"/>
    <p:sldId id="2016" r:id="rId15"/>
    <p:sldId id="2024" r:id="rId16"/>
    <p:sldId id="2015" r:id="rId17"/>
    <p:sldId id="2027" r:id="rId18"/>
    <p:sldId id="1994" r:id="rId19"/>
    <p:sldId id="2004" r:id="rId20"/>
    <p:sldId id="2033" r:id="rId21"/>
  </p:sldIdLst>
  <p:sldSz cx="12192000" cy="6858000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tti Elisabeth" initials="ME" lastIdx="5" clrIdx="0">
    <p:extLst>
      <p:ext uri="{19B8F6BF-5375-455C-9EA6-DF929625EA0E}">
        <p15:presenceInfo xmlns:p15="http://schemas.microsoft.com/office/powerpoint/2012/main" userId="S::mariotti@csf.asso.fr::d28c75fa-b8f0-460c-a04a-be0da10b97ba" providerId="AD"/>
      </p:ext>
    </p:extLst>
  </p:cmAuthor>
  <p:cmAuthor id="2" name="Ribeyrolles Benoît" initials="RB" lastIdx="7" clrIdx="1">
    <p:extLst>
      <p:ext uri="{19B8F6BF-5375-455C-9EA6-DF929625EA0E}">
        <p15:presenceInfo xmlns:p15="http://schemas.microsoft.com/office/powerpoint/2012/main" userId="S::Ribeyrolles@csf.asso.fr::81373a80-71a3-4d71-9d6b-5803c02be4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047B1"/>
    <a:srgbClr val="2E75B6"/>
    <a:srgbClr val="C55A11"/>
    <a:srgbClr val="FFFFFF"/>
    <a:srgbClr val="548235"/>
    <a:srgbClr val="4951B9"/>
    <a:srgbClr val="CA8003"/>
    <a:srgbClr val="CE4A29"/>
    <a:srgbClr val="0DB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5007" autoAdjust="0"/>
  </p:normalViewPr>
  <p:slideViewPr>
    <p:cSldViewPr snapToGrid="0" showGuides="1">
      <p:cViewPr varScale="1">
        <p:scale>
          <a:sx n="78" d="100"/>
          <a:sy n="78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731BF-0858-4700-ADE4-648D564BD871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653CE26-682C-454D-BEAC-C02B64482E11}">
      <dgm:prSet phldrT="[Texte]" custT="1"/>
      <dgm:spPr/>
      <dgm:t>
        <a:bodyPr/>
        <a:lstStyle/>
        <a:p>
          <a:r>
            <a:rPr lang="fr-FR" sz="1600" b="1" dirty="0"/>
            <a:t>Anciennes orientations</a:t>
          </a:r>
        </a:p>
      </dgm:t>
    </dgm:pt>
    <dgm:pt modelId="{FC9E4D85-6647-4AE2-A934-0364396A3AFD}" type="parTrans" cxnId="{A61B40E2-89FA-4C3E-BE5A-C1D6ED362F2B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A601E252-0719-4BE0-A302-2C6F703570B0}" type="sibTrans" cxnId="{A61B40E2-89FA-4C3E-BE5A-C1D6ED362F2B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AC987433-62AC-4BD0-8148-843D0B5A8B73}">
      <dgm:prSet phldrT="[Texte]" custT="1"/>
      <dgm:spPr/>
      <dgm:t>
        <a:bodyPr/>
        <a:lstStyle/>
        <a:p>
          <a:r>
            <a:rPr lang="fr-FR" sz="1200" dirty="0"/>
            <a:t>RDV téléphonique</a:t>
          </a:r>
        </a:p>
      </dgm:t>
    </dgm:pt>
    <dgm:pt modelId="{7C028D1C-9D5A-4096-A7A9-A699B60D5080}" type="parTrans" cxnId="{AC484FD6-72A6-4A7E-BCB3-9180E583597C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E76B8BF7-AC95-41E1-99D0-0D6696A58826}" type="sibTrans" cxnId="{AC484FD6-72A6-4A7E-BCB3-9180E583597C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171C060C-3D8B-484E-A48D-5A46A77DF323}">
      <dgm:prSet phldrT="[Texte]" custT="1"/>
      <dgm:spPr/>
      <dgm:t>
        <a:bodyPr/>
        <a:lstStyle/>
        <a:p>
          <a:r>
            <a:rPr lang="fr-FR" sz="1200"/>
            <a:t>RDV en agence</a:t>
          </a:r>
          <a:endParaRPr lang="fr-FR" sz="1200" dirty="0"/>
        </a:p>
      </dgm:t>
    </dgm:pt>
    <dgm:pt modelId="{66CFC7CC-37B1-477F-98A0-B1D532601894}" type="parTrans" cxnId="{64747B61-6C5D-4210-BC20-F3330D40B0A2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0E539792-5C93-4863-938F-C6FA0E8B6061}" type="sibTrans" cxnId="{64747B61-6C5D-4210-BC20-F3330D40B0A2}">
      <dgm:prSet/>
      <dgm:spPr/>
      <dgm:t>
        <a:bodyPr/>
        <a:lstStyle/>
        <a:p>
          <a:endParaRPr lang="fr-FR">
            <a:solidFill>
              <a:srgbClr val="C55A11"/>
            </a:solidFill>
          </a:endParaRPr>
        </a:p>
      </dgm:t>
    </dgm:pt>
    <dgm:pt modelId="{6852280E-6A94-44AC-BA1E-51F826EDB19F}" type="pres">
      <dgm:prSet presAssocID="{139731BF-0858-4700-ADE4-648D564BD8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2BA11E-9BD6-47A4-92E3-8160DD59857E}" type="pres">
      <dgm:prSet presAssocID="{7653CE26-682C-454D-BEAC-C02B64482E11}" presName="centerShape" presStyleLbl="node0" presStyleIdx="0" presStyleCnt="1" custScaleX="154603" custScaleY="124238" custLinFactNeighborX="-37124" custLinFactNeighborY="-7282"/>
      <dgm:spPr/>
    </dgm:pt>
    <dgm:pt modelId="{0B667FCC-AEAB-4A39-945F-4D80B6F251A6}" type="pres">
      <dgm:prSet presAssocID="{7C028D1C-9D5A-4096-A7A9-A699B60D5080}" presName="Name9" presStyleLbl="parChTrans1D2" presStyleIdx="0" presStyleCnt="2"/>
      <dgm:spPr/>
    </dgm:pt>
    <dgm:pt modelId="{E341EAB6-B892-43ED-AC5F-BB224EB37CD2}" type="pres">
      <dgm:prSet presAssocID="{7C028D1C-9D5A-4096-A7A9-A699B60D5080}" presName="connTx" presStyleLbl="parChTrans1D2" presStyleIdx="0" presStyleCnt="2"/>
      <dgm:spPr/>
    </dgm:pt>
    <dgm:pt modelId="{D1FE00DB-C5BE-4546-91D4-C44DBEE8D71F}" type="pres">
      <dgm:prSet presAssocID="{AC987433-62AC-4BD0-8148-843D0B5A8B73}" presName="node" presStyleLbl="node1" presStyleIdx="0" presStyleCnt="2" custScaleX="128846" custScaleY="116547" custRadScaleRad="78593" custRadScaleInc="193276">
        <dgm:presLayoutVars>
          <dgm:bulletEnabled val="1"/>
        </dgm:presLayoutVars>
      </dgm:prSet>
      <dgm:spPr/>
    </dgm:pt>
    <dgm:pt modelId="{6511C3FC-6234-4CE3-AAB5-3E22D7CB057E}" type="pres">
      <dgm:prSet presAssocID="{66CFC7CC-37B1-477F-98A0-B1D532601894}" presName="Name9" presStyleLbl="parChTrans1D2" presStyleIdx="1" presStyleCnt="2"/>
      <dgm:spPr/>
    </dgm:pt>
    <dgm:pt modelId="{8A5EDCC7-7ADF-4CF4-A7AE-3D6E8C76FD3E}" type="pres">
      <dgm:prSet presAssocID="{66CFC7CC-37B1-477F-98A0-B1D532601894}" presName="connTx" presStyleLbl="parChTrans1D2" presStyleIdx="1" presStyleCnt="2"/>
      <dgm:spPr/>
    </dgm:pt>
    <dgm:pt modelId="{73C81B63-9756-40AB-8B1E-7BD3C9DD9626}" type="pres">
      <dgm:prSet presAssocID="{171C060C-3D8B-484E-A48D-5A46A77DF323}" presName="node" presStyleLbl="node1" presStyleIdx="1" presStyleCnt="2" custScaleX="122017" custScaleY="113215" custRadScaleRad="172489" custRadScaleInc="69633">
        <dgm:presLayoutVars>
          <dgm:bulletEnabled val="1"/>
        </dgm:presLayoutVars>
      </dgm:prSet>
      <dgm:spPr/>
    </dgm:pt>
  </dgm:ptLst>
  <dgm:cxnLst>
    <dgm:cxn modelId="{253E8607-E374-4D2D-8F9A-33C33331629B}" type="presOf" srcId="{171C060C-3D8B-484E-A48D-5A46A77DF323}" destId="{73C81B63-9756-40AB-8B1E-7BD3C9DD9626}" srcOrd="0" destOrd="0" presId="urn:microsoft.com/office/officeart/2005/8/layout/radial1"/>
    <dgm:cxn modelId="{51CA2E22-991E-4A82-80F5-B46415731EB4}" type="presOf" srcId="{66CFC7CC-37B1-477F-98A0-B1D532601894}" destId="{8A5EDCC7-7ADF-4CF4-A7AE-3D6E8C76FD3E}" srcOrd="1" destOrd="0" presId="urn:microsoft.com/office/officeart/2005/8/layout/radial1"/>
    <dgm:cxn modelId="{89565A2B-9814-44DF-ADCA-C556FDAE00AF}" type="presOf" srcId="{139731BF-0858-4700-ADE4-648D564BD871}" destId="{6852280E-6A94-44AC-BA1E-51F826EDB19F}" srcOrd="0" destOrd="0" presId="urn:microsoft.com/office/officeart/2005/8/layout/radial1"/>
    <dgm:cxn modelId="{E50E1936-45B7-4E2E-B5B3-1184AD616981}" type="presOf" srcId="{AC987433-62AC-4BD0-8148-843D0B5A8B73}" destId="{D1FE00DB-C5BE-4546-91D4-C44DBEE8D71F}" srcOrd="0" destOrd="0" presId="urn:microsoft.com/office/officeart/2005/8/layout/radial1"/>
    <dgm:cxn modelId="{64747B61-6C5D-4210-BC20-F3330D40B0A2}" srcId="{7653CE26-682C-454D-BEAC-C02B64482E11}" destId="{171C060C-3D8B-484E-A48D-5A46A77DF323}" srcOrd="1" destOrd="0" parTransId="{66CFC7CC-37B1-477F-98A0-B1D532601894}" sibTransId="{0E539792-5C93-4863-938F-C6FA0E8B6061}"/>
    <dgm:cxn modelId="{615F054A-6FF1-4DF9-A382-30DE4D0BC43B}" type="presOf" srcId="{7C028D1C-9D5A-4096-A7A9-A699B60D5080}" destId="{E341EAB6-B892-43ED-AC5F-BB224EB37CD2}" srcOrd="1" destOrd="0" presId="urn:microsoft.com/office/officeart/2005/8/layout/radial1"/>
    <dgm:cxn modelId="{1E7B7A8B-18E6-4D71-9121-FC6F0D0D8FDB}" type="presOf" srcId="{7C028D1C-9D5A-4096-A7A9-A699B60D5080}" destId="{0B667FCC-AEAB-4A39-945F-4D80B6F251A6}" srcOrd="0" destOrd="0" presId="urn:microsoft.com/office/officeart/2005/8/layout/radial1"/>
    <dgm:cxn modelId="{AC484FD6-72A6-4A7E-BCB3-9180E583597C}" srcId="{7653CE26-682C-454D-BEAC-C02B64482E11}" destId="{AC987433-62AC-4BD0-8148-843D0B5A8B73}" srcOrd="0" destOrd="0" parTransId="{7C028D1C-9D5A-4096-A7A9-A699B60D5080}" sibTransId="{E76B8BF7-AC95-41E1-99D0-0D6696A58826}"/>
    <dgm:cxn modelId="{0CD4C6DA-D6C6-4F39-A728-20D9B260A52F}" type="presOf" srcId="{66CFC7CC-37B1-477F-98A0-B1D532601894}" destId="{6511C3FC-6234-4CE3-AAB5-3E22D7CB057E}" srcOrd="0" destOrd="0" presId="urn:microsoft.com/office/officeart/2005/8/layout/radial1"/>
    <dgm:cxn modelId="{A61B40E2-89FA-4C3E-BE5A-C1D6ED362F2B}" srcId="{139731BF-0858-4700-ADE4-648D564BD871}" destId="{7653CE26-682C-454D-BEAC-C02B64482E11}" srcOrd="0" destOrd="0" parTransId="{FC9E4D85-6647-4AE2-A934-0364396A3AFD}" sibTransId="{A601E252-0719-4BE0-A302-2C6F703570B0}"/>
    <dgm:cxn modelId="{C9A1FCF3-661D-4515-A39B-894674D443A8}" type="presOf" srcId="{7653CE26-682C-454D-BEAC-C02B64482E11}" destId="{A12BA11E-9BD6-47A4-92E3-8160DD59857E}" srcOrd="0" destOrd="0" presId="urn:microsoft.com/office/officeart/2005/8/layout/radial1"/>
    <dgm:cxn modelId="{3F742B43-8F17-440D-933B-5ACEA107BE68}" type="presParOf" srcId="{6852280E-6A94-44AC-BA1E-51F826EDB19F}" destId="{A12BA11E-9BD6-47A4-92E3-8160DD59857E}" srcOrd="0" destOrd="0" presId="urn:microsoft.com/office/officeart/2005/8/layout/radial1"/>
    <dgm:cxn modelId="{28DDB308-1960-4AE0-870A-A1C9A87B112E}" type="presParOf" srcId="{6852280E-6A94-44AC-BA1E-51F826EDB19F}" destId="{0B667FCC-AEAB-4A39-945F-4D80B6F251A6}" srcOrd="1" destOrd="0" presId="urn:microsoft.com/office/officeart/2005/8/layout/radial1"/>
    <dgm:cxn modelId="{6EDB9430-82D5-4453-8767-1686A6775747}" type="presParOf" srcId="{0B667FCC-AEAB-4A39-945F-4D80B6F251A6}" destId="{E341EAB6-B892-43ED-AC5F-BB224EB37CD2}" srcOrd="0" destOrd="0" presId="urn:microsoft.com/office/officeart/2005/8/layout/radial1"/>
    <dgm:cxn modelId="{38855BC4-48EA-44B1-A7F6-D7197EFDD971}" type="presParOf" srcId="{6852280E-6A94-44AC-BA1E-51F826EDB19F}" destId="{D1FE00DB-C5BE-4546-91D4-C44DBEE8D71F}" srcOrd="2" destOrd="0" presId="urn:microsoft.com/office/officeart/2005/8/layout/radial1"/>
    <dgm:cxn modelId="{65DBE13E-1AC4-4FD1-8B84-8B86D71BE341}" type="presParOf" srcId="{6852280E-6A94-44AC-BA1E-51F826EDB19F}" destId="{6511C3FC-6234-4CE3-AAB5-3E22D7CB057E}" srcOrd="3" destOrd="0" presId="urn:microsoft.com/office/officeart/2005/8/layout/radial1"/>
    <dgm:cxn modelId="{7A3094F1-CABD-4418-A197-F8EAF094B5E2}" type="presParOf" srcId="{6511C3FC-6234-4CE3-AAB5-3E22D7CB057E}" destId="{8A5EDCC7-7ADF-4CF4-A7AE-3D6E8C76FD3E}" srcOrd="0" destOrd="0" presId="urn:microsoft.com/office/officeart/2005/8/layout/radial1"/>
    <dgm:cxn modelId="{860DD04C-DB9F-4491-8D0F-AA8100DF2FB0}" type="presParOf" srcId="{6852280E-6A94-44AC-BA1E-51F826EDB19F}" destId="{73C81B63-9756-40AB-8B1E-7BD3C9DD9626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731BF-0858-4700-ADE4-648D564BD871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653CE26-682C-454D-BEAC-C02B64482E11}">
      <dgm:prSet phldrT="[Texte]" custT="1"/>
      <dgm:spPr/>
      <dgm:t>
        <a:bodyPr/>
        <a:lstStyle/>
        <a:p>
          <a:r>
            <a:rPr lang="fr-FR" sz="1600" b="1" dirty="0"/>
            <a:t>Nouvelles orientations</a:t>
          </a:r>
        </a:p>
      </dgm:t>
    </dgm:pt>
    <dgm:pt modelId="{FC9E4D85-6647-4AE2-A934-0364396A3AFD}" type="parTrans" cxnId="{A61B40E2-89FA-4C3E-BE5A-C1D6ED362F2B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A601E252-0719-4BE0-A302-2C6F703570B0}" type="sibTrans" cxnId="{A61B40E2-89FA-4C3E-BE5A-C1D6ED362F2B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AC987433-62AC-4BD0-8148-843D0B5A8B73}">
      <dgm:prSet phldrT="[Texte]"/>
      <dgm:spPr/>
      <dgm:t>
        <a:bodyPr/>
        <a:lstStyle/>
        <a:p>
          <a:r>
            <a:rPr lang="fr-FR" dirty="0"/>
            <a:t>RDV téléphonique</a:t>
          </a:r>
        </a:p>
      </dgm:t>
    </dgm:pt>
    <dgm:pt modelId="{7C028D1C-9D5A-4096-A7A9-A699B60D5080}" type="parTrans" cxnId="{AC484FD6-72A6-4A7E-BCB3-9180E583597C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E76B8BF7-AC95-41E1-99D0-0D6696A58826}" type="sibTrans" cxnId="{AC484FD6-72A6-4A7E-BCB3-9180E583597C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171C060C-3D8B-484E-A48D-5A46A77DF323}">
      <dgm:prSet phldrT="[Texte]"/>
      <dgm:spPr/>
      <dgm:t>
        <a:bodyPr/>
        <a:lstStyle/>
        <a:p>
          <a:r>
            <a:rPr lang="fr-FR" dirty="0"/>
            <a:t>RDV en agence</a:t>
          </a:r>
        </a:p>
      </dgm:t>
    </dgm:pt>
    <dgm:pt modelId="{66CFC7CC-37B1-477F-98A0-B1D532601894}" type="parTrans" cxnId="{64747B61-6C5D-4210-BC20-F3330D40B0A2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0E539792-5C93-4863-938F-C6FA0E8B6061}" type="sibTrans" cxnId="{64747B61-6C5D-4210-BC20-F3330D40B0A2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2990E2B8-FD56-4B82-8890-882357722968}">
      <dgm:prSet phldrT="[Texte]" custT="1"/>
      <dgm:spPr>
        <a:noFill/>
        <a:ln w="28575">
          <a:solidFill>
            <a:srgbClr val="FF0000"/>
          </a:solidFill>
        </a:ln>
      </dgm:spPr>
      <dgm:t>
        <a:bodyPr/>
        <a:lstStyle/>
        <a:p>
          <a:r>
            <a:rPr lang="fr-FR" sz="1800" b="1" u="sng" dirty="0">
              <a:solidFill>
                <a:srgbClr val="FF0000"/>
              </a:solidFill>
            </a:rPr>
            <a:t>RDV Visio</a:t>
          </a:r>
        </a:p>
      </dgm:t>
    </dgm:pt>
    <dgm:pt modelId="{2D7D3006-AC0C-482D-8E6D-05CE18E9EDF5}" type="parTrans" cxnId="{46D37DAB-44A2-4852-AD16-2A953D2D06F4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D48A8CAD-9FA4-43F2-978A-F41F31829258}" type="sibTrans" cxnId="{46D37DAB-44A2-4852-AD16-2A953D2D06F4}">
      <dgm:prSet/>
      <dgm:spPr/>
      <dgm:t>
        <a:bodyPr/>
        <a:lstStyle/>
        <a:p>
          <a:endParaRPr lang="fr-FR">
            <a:solidFill>
              <a:schemeClr val="accent6">
                <a:lumMod val="75000"/>
              </a:schemeClr>
            </a:solidFill>
          </a:endParaRPr>
        </a:p>
      </dgm:t>
    </dgm:pt>
    <dgm:pt modelId="{6852280E-6A94-44AC-BA1E-51F826EDB19F}" type="pres">
      <dgm:prSet presAssocID="{139731BF-0858-4700-ADE4-648D564BD8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2BA11E-9BD6-47A4-92E3-8160DD59857E}" type="pres">
      <dgm:prSet presAssocID="{7653CE26-682C-454D-BEAC-C02B64482E11}" presName="centerShape" presStyleLbl="node0" presStyleIdx="0" presStyleCnt="1" custScaleX="121427" custScaleY="88523" custLinFactNeighborX="322" custLinFactNeighborY="-18512"/>
      <dgm:spPr/>
    </dgm:pt>
    <dgm:pt modelId="{0B667FCC-AEAB-4A39-945F-4D80B6F251A6}" type="pres">
      <dgm:prSet presAssocID="{7C028D1C-9D5A-4096-A7A9-A699B60D5080}" presName="Name9" presStyleLbl="parChTrans1D2" presStyleIdx="0" presStyleCnt="3"/>
      <dgm:spPr/>
    </dgm:pt>
    <dgm:pt modelId="{E341EAB6-B892-43ED-AC5F-BB224EB37CD2}" type="pres">
      <dgm:prSet presAssocID="{7C028D1C-9D5A-4096-A7A9-A699B60D5080}" presName="connTx" presStyleLbl="parChTrans1D2" presStyleIdx="0" presStyleCnt="3"/>
      <dgm:spPr/>
    </dgm:pt>
    <dgm:pt modelId="{D1FE00DB-C5BE-4546-91D4-C44DBEE8D71F}" type="pres">
      <dgm:prSet presAssocID="{AC987433-62AC-4BD0-8148-843D0B5A8B73}" presName="node" presStyleLbl="node1" presStyleIdx="0" presStyleCnt="3" custScaleX="98700" custScaleY="86471" custRadScaleRad="89242" custRadScaleInc="174096">
        <dgm:presLayoutVars>
          <dgm:bulletEnabled val="1"/>
        </dgm:presLayoutVars>
      </dgm:prSet>
      <dgm:spPr/>
    </dgm:pt>
    <dgm:pt modelId="{6511C3FC-6234-4CE3-AAB5-3E22D7CB057E}" type="pres">
      <dgm:prSet presAssocID="{66CFC7CC-37B1-477F-98A0-B1D532601894}" presName="Name9" presStyleLbl="parChTrans1D2" presStyleIdx="1" presStyleCnt="3"/>
      <dgm:spPr/>
    </dgm:pt>
    <dgm:pt modelId="{8A5EDCC7-7ADF-4CF4-A7AE-3D6E8C76FD3E}" type="pres">
      <dgm:prSet presAssocID="{66CFC7CC-37B1-477F-98A0-B1D532601894}" presName="connTx" presStyleLbl="parChTrans1D2" presStyleIdx="1" presStyleCnt="3"/>
      <dgm:spPr/>
    </dgm:pt>
    <dgm:pt modelId="{73C81B63-9756-40AB-8B1E-7BD3C9DD9626}" type="pres">
      <dgm:prSet presAssocID="{171C060C-3D8B-484E-A48D-5A46A77DF323}" presName="node" presStyleLbl="node1" presStyleIdx="1" presStyleCnt="3" custScaleX="93592" custScaleY="88879" custRadScaleRad="80252" custRadScaleInc="221988">
        <dgm:presLayoutVars>
          <dgm:bulletEnabled val="1"/>
        </dgm:presLayoutVars>
      </dgm:prSet>
      <dgm:spPr/>
    </dgm:pt>
    <dgm:pt modelId="{CD82376F-E1E0-46C1-A522-96663EBB2A9F}" type="pres">
      <dgm:prSet presAssocID="{2D7D3006-AC0C-482D-8E6D-05CE18E9EDF5}" presName="Name9" presStyleLbl="parChTrans1D2" presStyleIdx="2" presStyleCnt="3"/>
      <dgm:spPr/>
    </dgm:pt>
    <dgm:pt modelId="{BBFF951F-9EBD-42CA-A826-BF8C990F92C3}" type="pres">
      <dgm:prSet presAssocID="{2D7D3006-AC0C-482D-8E6D-05CE18E9EDF5}" presName="connTx" presStyleLbl="parChTrans1D2" presStyleIdx="2" presStyleCnt="3"/>
      <dgm:spPr/>
    </dgm:pt>
    <dgm:pt modelId="{7B0ED902-F4FD-4ADB-8B03-ACD113EF2807}" type="pres">
      <dgm:prSet presAssocID="{2990E2B8-FD56-4B82-8890-882357722968}" presName="node" presStyleLbl="node1" presStyleIdx="2" presStyleCnt="3" custRadScaleRad="50815" custRadScaleInc="-110682">
        <dgm:presLayoutVars>
          <dgm:bulletEnabled val="1"/>
        </dgm:presLayoutVars>
      </dgm:prSet>
      <dgm:spPr/>
    </dgm:pt>
  </dgm:ptLst>
  <dgm:cxnLst>
    <dgm:cxn modelId="{253E8607-E374-4D2D-8F9A-33C33331629B}" type="presOf" srcId="{171C060C-3D8B-484E-A48D-5A46A77DF323}" destId="{73C81B63-9756-40AB-8B1E-7BD3C9DD9626}" srcOrd="0" destOrd="0" presId="urn:microsoft.com/office/officeart/2005/8/layout/radial1"/>
    <dgm:cxn modelId="{CB094414-EDCD-4CB9-9C4B-7D31872A4CC7}" type="presOf" srcId="{2D7D3006-AC0C-482D-8E6D-05CE18E9EDF5}" destId="{CD82376F-E1E0-46C1-A522-96663EBB2A9F}" srcOrd="0" destOrd="0" presId="urn:microsoft.com/office/officeart/2005/8/layout/radial1"/>
    <dgm:cxn modelId="{51CA2E22-991E-4A82-80F5-B46415731EB4}" type="presOf" srcId="{66CFC7CC-37B1-477F-98A0-B1D532601894}" destId="{8A5EDCC7-7ADF-4CF4-A7AE-3D6E8C76FD3E}" srcOrd="1" destOrd="0" presId="urn:microsoft.com/office/officeart/2005/8/layout/radial1"/>
    <dgm:cxn modelId="{89565A2B-9814-44DF-ADCA-C556FDAE00AF}" type="presOf" srcId="{139731BF-0858-4700-ADE4-648D564BD871}" destId="{6852280E-6A94-44AC-BA1E-51F826EDB19F}" srcOrd="0" destOrd="0" presId="urn:microsoft.com/office/officeart/2005/8/layout/radial1"/>
    <dgm:cxn modelId="{E50E1936-45B7-4E2E-B5B3-1184AD616981}" type="presOf" srcId="{AC987433-62AC-4BD0-8148-843D0B5A8B73}" destId="{D1FE00DB-C5BE-4546-91D4-C44DBEE8D71F}" srcOrd="0" destOrd="0" presId="urn:microsoft.com/office/officeart/2005/8/layout/radial1"/>
    <dgm:cxn modelId="{64747B61-6C5D-4210-BC20-F3330D40B0A2}" srcId="{7653CE26-682C-454D-BEAC-C02B64482E11}" destId="{171C060C-3D8B-484E-A48D-5A46A77DF323}" srcOrd="1" destOrd="0" parTransId="{66CFC7CC-37B1-477F-98A0-B1D532601894}" sibTransId="{0E539792-5C93-4863-938F-C6FA0E8B6061}"/>
    <dgm:cxn modelId="{615F054A-6FF1-4DF9-A382-30DE4D0BC43B}" type="presOf" srcId="{7C028D1C-9D5A-4096-A7A9-A699B60D5080}" destId="{E341EAB6-B892-43ED-AC5F-BB224EB37CD2}" srcOrd="1" destOrd="0" presId="urn:microsoft.com/office/officeart/2005/8/layout/radial1"/>
    <dgm:cxn modelId="{F5BD0F59-F27D-4787-B85F-3FA973DE11AF}" type="presOf" srcId="{2990E2B8-FD56-4B82-8890-882357722968}" destId="{7B0ED902-F4FD-4ADB-8B03-ACD113EF2807}" srcOrd="0" destOrd="0" presId="urn:microsoft.com/office/officeart/2005/8/layout/radial1"/>
    <dgm:cxn modelId="{1E7B7A8B-18E6-4D71-9121-FC6F0D0D8FDB}" type="presOf" srcId="{7C028D1C-9D5A-4096-A7A9-A699B60D5080}" destId="{0B667FCC-AEAB-4A39-945F-4D80B6F251A6}" srcOrd="0" destOrd="0" presId="urn:microsoft.com/office/officeart/2005/8/layout/radial1"/>
    <dgm:cxn modelId="{ACCA329F-52F6-4BAA-AADB-5133932AC49F}" type="presOf" srcId="{2D7D3006-AC0C-482D-8E6D-05CE18E9EDF5}" destId="{BBFF951F-9EBD-42CA-A826-BF8C990F92C3}" srcOrd="1" destOrd="0" presId="urn:microsoft.com/office/officeart/2005/8/layout/radial1"/>
    <dgm:cxn modelId="{46D37DAB-44A2-4852-AD16-2A953D2D06F4}" srcId="{7653CE26-682C-454D-BEAC-C02B64482E11}" destId="{2990E2B8-FD56-4B82-8890-882357722968}" srcOrd="2" destOrd="0" parTransId="{2D7D3006-AC0C-482D-8E6D-05CE18E9EDF5}" sibTransId="{D48A8CAD-9FA4-43F2-978A-F41F31829258}"/>
    <dgm:cxn modelId="{AC484FD6-72A6-4A7E-BCB3-9180E583597C}" srcId="{7653CE26-682C-454D-BEAC-C02B64482E11}" destId="{AC987433-62AC-4BD0-8148-843D0B5A8B73}" srcOrd="0" destOrd="0" parTransId="{7C028D1C-9D5A-4096-A7A9-A699B60D5080}" sibTransId="{E76B8BF7-AC95-41E1-99D0-0D6696A58826}"/>
    <dgm:cxn modelId="{0CD4C6DA-D6C6-4F39-A728-20D9B260A52F}" type="presOf" srcId="{66CFC7CC-37B1-477F-98A0-B1D532601894}" destId="{6511C3FC-6234-4CE3-AAB5-3E22D7CB057E}" srcOrd="0" destOrd="0" presId="urn:microsoft.com/office/officeart/2005/8/layout/radial1"/>
    <dgm:cxn modelId="{A61B40E2-89FA-4C3E-BE5A-C1D6ED362F2B}" srcId="{139731BF-0858-4700-ADE4-648D564BD871}" destId="{7653CE26-682C-454D-BEAC-C02B64482E11}" srcOrd="0" destOrd="0" parTransId="{FC9E4D85-6647-4AE2-A934-0364396A3AFD}" sibTransId="{A601E252-0719-4BE0-A302-2C6F703570B0}"/>
    <dgm:cxn modelId="{C9A1FCF3-661D-4515-A39B-894674D443A8}" type="presOf" srcId="{7653CE26-682C-454D-BEAC-C02B64482E11}" destId="{A12BA11E-9BD6-47A4-92E3-8160DD59857E}" srcOrd="0" destOrd="0" presId="urn:microsoft.com/office/officeart/2005/8/layout/radial1"/>
    <dgm:cxn modelId="{3F742B43-8F17-440D-933B-5ACEA107BE68}" type="presParOf" srcId="{6852280E-6A94-44AC-BA1E-51F826EDB19F}" destId="{A12BA11E-9BD6-47A4-92E3-8160DD59857E}" srcOrd="0" destOrd="0" presId="urn:microsoft.com/office/officeart/2005/8/layout/radial1"/>
    <dgm:cxn modelId="{28DDB308-1960-4AE0-870A-A1C9A87B112E}" type="presParOf" srcId="{6852280E-6A94-44AC-BA1E-51F826EDB19F}" destId="{0B667FCC-AEAB-4A39-945F-4D80B6F251A6}" srcOrd="1" destOrd="0" presId="urn:microsoft.com/office/officeart/2005/8/layout/radial1"/>
    <dgm:cxn modelId="{6EDB9430-82D5-4453-8767-1686A6775747}" type="presParOf" srcId="{0B667FCC-AEAB-4A39-945F-4D80B6F251A6}" destId="{E341EAB6-B892-43ED-AC5F-BB224EB37CD2}" srcOrd="0" destOrd="0" presId="urn:microsoft.com/office/officeart/2005/8/layout/radial1"/>
    <dgm:cxn modelId="{38855BC4-48EA-44B1-A7F6-D7197EFDD971}" type="presParOf" srcId="{6852280E-6A94-44AC-BA1E-51F826EDB19F}" destId="{D1FE00DB-C5BE-4546-91D4-C44DBEE8D71F}" srcOrd="2" destOrd="0" presId="urn:microsoft.com/office/officeart/2005/8/layout/radial1"/>
    <dgm:cxn modelId="{65DBE13E-1AC4-4FD1-8B84-8B86D71BE341}" type="presParOf" srcId="{6852280E-6A94-44AC-BA1E-51F826EDB19F}" destId="{6511C3FC-6234-4CE3-AAB5-3E22D7CB057E}" srcOrd="3" destOrd="0" presId="urn:microsoft.com/office/officeart/2005/8/layout/radial1"/>
    <dgm:cxn modelId="{7A3094F1-CABD-4418-A197-F8EAF094B5E2}" type="presParOf" srcId="{6511C3FC-6234-4CE3-AAB5-3E22D7CB057E}" destId="{8A5EDCC7-7ADF-4CF4-A7AE-3D6E8C76FD3E}" srcOrd="0" destOrd="0" presId="urn:microsoft.com/office/officeart/2005/8/layout/radial1"/>
    <dgm:cxn modelId="{860DD04C-DB9F-4491-8D0F-AA8100DF2FB0}" type="presParOf" srcId="{6852280E-6A94-44AC-BA1E-51F826EDB19F}" destId="{73C81B63-9756-40AB-8B1E-7BD3C9DD9626}" srcOrd="4" destOrd="0" presId="urn:microsoft.com/office/officeart/2005/8/layout/radial1"/>
    <dgm:cxn modelId="{CCC41DFE-AD9F-440F-8A78-E1C59489493C}" type="presParOf" srcId="{6852280E-6A94-44AC-BA1E-51F826EDB19F}" destId="{CD82376F-E1E0-46C1-A522-96663EBB2A9F}" srcOrd="5" destOrd="0" presId="urn:microsoft.com/office/officeart/2005/8/layout/radial1"/>
    <dgm:cxn modelId="{8282F2C8-D5FC-435F-8DCC-D8A30957F3E3}" type="presParOf" srcId="{CD82376F-E1E0-46C1-A522-96663EBB2A9F}" destId="{BBFF951F-9EBD-42CA-A826-BF8C990F92C3}" srcOrd="0" destOrd="0" presId="urn:microsoft.com/office/officeart/2005/8/layout/radial1"/>
    <dgm:cxn modelId="{7FD45576-5EC2-4690-9265-DAA91E08CF58}" type="presParOf" srcId="{6852280E-6A94-44AC-BA1E-51F826EDB19F}" destId="{7B0ED902-F4FD-4ADB-8B03-ACD113EF280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BA11E-9BD6-47A4-92E3-8160DD59857E}">
      <dsp:nvSpPr>
        <dsp:cNvPr id="0" name=""/>
        <dsp:cNvSpPr/>
      </dsp:nvSpPr>
      <dsp:spPr>
        <a:xfrm>
          <a:off x="1346451" y="1043106"/>
          <a:ext cx="1590074" cy="1277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Anciennes orientations</a:t>
          </a:r>
        </a:p>
      </dsp:txBody>
      <dsp:txXfrm>
        <a:off x="1579312" y="1230232"/>
        <a:ext cx="1124352" cy="903521"/>
      </dsp:txXfrm>
    </dsp:sp>
    <dsp:sp modelId="{0B667FCC-AEAB-4A39-945F-4D80B6F251A6}">
      <dsp:nvSpPr>
        <dsp:cNvPr id="0" name=""/>
        <dsp:cNvSpPr/>
      </dsp:nvSpPr>
      <dsp:spPr>
        <a:xfrm rot="2899572">
          <a:off x="2546787" y="2314468"/>
          <a:ext cx="341668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341668" y="147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rgbClr val="C55A11"/>
            </a:solidFill>
          </a:endParaRPr>
        </a:p>
      </dsp:txBody>
      <dsp:txXfrm>
        <a:off x="2709080" y="2320685"/>
        <a:ext cx="17083" cy="17083"/>
      </dsp:txXfrm>
    </dsp:sp>
    <dsp:sp modelId="{D1FE00DB-C5BE-4546-91D4-C44DBEE8D71F}">
      <dsp:nvSpPr>
        <dsp:cNvPr id="0" name=""/>
        <dsp:cNvSpPr/>
      </dsp:nvSpPr>
      <dsp:spPr>
        <a:xfrm>
          <a:off x="2584164" y="2324316"/>
          <a:ext cx="1325166" cy="1198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RDV téléphonique</a:t>
          </a:r>
        </a:p>
      </dsp:txBody>
      <dsp:txXfrm>
        <a:off x="2778230" y="2499857"/>
        <a:ext cx="937034" cy="847590"/>
      </dsp:txXfrm>
    </dsp:sp>
    <dsp:sp modelId="{6511C3FC-6234-4CE3-AAB5-3E22D7CB057E}">
      <dsp:nvSpPr>
        <dsp:cNvPr id="0" name=""/>
        <dsp:cNvSpPr/>
      </dsp:nvSpPr>
      <dsp:spPr>
        <a:xfrm rot="7806774">
          <a:off x="1407874" y="2330193"/>
          <a:ext cx="350191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350191" y="147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rgbClr val="C55A11"/>
            </a:solidFill>
          </a:endParaRPr>
        </a:p>
      </dsp:txBody>
      <dsp:txXfrm rot="10800000">
        <a:off x="1574215" y="2336197"/>
        <a:ext cx="17509" cy="17509"/>
      </dsp:txXfrm>
    </dsp:sp>
    <dsp:sp modelId="{73C81B63-9756-40AB-8B1E-7BD3C9DD9626}">
      <dsp:nvSpPr>
        <dsp:cNvPr id="0" name=""/>
        <dsp:cNvSpPr/>
      </dsp:nvSpPr>
      <dsp:spPr>
        <a:xfrm>
          <a:off x="456261" y="2355351"/>
          <a:ext cx="1254931" cy="11644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RDV en agence</a:t>
          </a:r>
          <a:endParaRPr lang="fr-FR" sz="1200" kern="1200" dirty="0"/>
        </a:p>
      </dsp:txBody>
      <dsp:txXfrm>
        <a:off x="640041" y="2525874"/>
        <a:ext cx="887371" cy="82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BA11E-9BD6-47A4-92E3-8160DD59857E}">
      <dsp:nvSpPr>
        <dsp:cNvPr id="0" name=""/>
        <dsp:cNvSpPr/>
      </dsp:nvSpPr>
      <dsp:spPr>
        <a:xfrm>
          <a:off x="2404554" y="1074125"/>
          <a:ext cx="1523723" cy="1110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Nouvelles orientations</a:t>
          </a:r>
        </a:p>
      </dsp:txBody>
      <dsp:txXfrm>
        <a:off x="2627698" y="1236802"/>
        <a:ext cx="1077435" cy="785474"/>
      </dsp:txXfrm>
    </dsp:sp>
    <dsp:sp modelId="{0B667FCC-AEAB-4A39-945F-4D80B6F251A6}">
      <dsp:nvSpPr>
        <dsp:cNvPr id="0" name=""/>
        <dsp:cNvSpPr/>
      </dsp:nvSpPr>
      <dsp:spPr>
        <a:xfrm rot="2079646">
          <a:off x="3680077" y="2119118"/>
          <a:ext cx="440920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40920" y="180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accent6">
                <a:lumMod val="75000"/>
              </a:schemeClr>
            </a:solidFill>
          </a:endParaRPr>
        </a:p>
      </dsp:txBody>
      <dsp:txXfrm>
        <a:off x="3889514" y="2126102"/>
        <a:ext cx="22046" cy="22046"/>
      </dsp:txXfrm>
    </dsp:sp>
    <dsp:sp modelId="{D1FE00DB-C5BE-4546-91D4-C44DBEE8D71F}">
      <dsp:nvSpPr>
        <dsp:cNvPr id="0" name=""/>
        <dsp:cNvSpPr/>
      </dsp:nvSpPr>
      <dsp:spPr>
        <a:xfrm>
          <a:off x="3948722" y="2056076"/>
          <a:ext cx="1238534" cy="1085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RDV téléphonique</a:t>
          </a:r>
        </a:p>
      </dsp:txBody>
      <dsp:txXfrm>
        <a:off x="4130101" y="2214982"/>
        <a:ext cx="875776" cy="767267"/>
      </dsp:txXfrm>
    </dsp:sp>
    <dsp:sp modelId="{6511C3FC-6234-4CE3-AAB5-3E22D7CB057E}">
      <dsp:nvSpPr>
        <dsp:cNvPr id="0" name=""/>
        <dsp:cNvSpPr/>
      </dsp:nvSpPr>
      <dsp:spPr>
        <a:xfrm rot="8528158">
          <a:off x="2316184" y="2129574"/>
          <a:ext cx="36782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67828" y="180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2490903" y="2138386"/>
        <a:ext cx="18391" cy="18391"/>
      </dsp:txXfrm>
    </dsp:sp>
    <dsp:sp modelId="{73C81B63-9756-40AB-8B1E-7BD3C9DD9626}">
      <dsp:nvSpPr>
        <dsp:cNvPr id="0" name=""/>
        <dsp:cNvSpPr/>
      </dsp:nvSpPr>
      <dsp:spPr>
        <a:xfrm>
          <a:off x="1313319" y="2056075"/>
          <a:ext cx="1174436" cy="11152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RDV en agence</a:t>
          </a:r>
        </a:p>
      </dsp:txBody>
      <dsp:txXfrm>
        <a:off x="1485311" y="2219406"/>
        <a:ext cx="830452" cy="788633"/>
      </dsp:txXfrm>
    </dsp:sp>
    <dsp:sp modelId="{CD82376F-E1E0-46C1-A522-96663EBB2A9F}">
      <dsp:nvSpPr>
        <dsp:cNvPr id="0" name=""/>
        <dsp:cNvSpPr/>
      </dsp:nvSpPr>
      <dsp:spPr>
        <a:xfrm rot="5202707">
          <a:off x="3080821" y="2290880"/>
          <a:ext cx="249252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249252" y="180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accent6">
                <a:lumMod val="75000"/>
              </a:schemeClr>
            </a:solidFill>
          </a:endParaRPr>
        </a:p>
      </dsp:txBody>
      <dsp:txXfrm>
        <a:off x="3199216" y="2302656"/>
        <a:ext cx="12462" cy="12462"/>
      </dsp:txXfrm>
    </dsp:sp>
    <dsp:sp modelId="{7B0ED902-F4FD-4ADB-8B03-ACD113EF2807}">
      <dsp:nvSpPr>
        <dsp:cNvPr id="0" name=""/>
        <dsp:cNvSpPr/>
      </dsp:nvSpPr>
      <dsp:spPr>
        <a:xfrm>
          <a:off x="2621160" y="2432276"/>
          <a:ext cx="1254847" cy="1254847"/>
        </a:xfrm>
        <a:prstGeom prst="ellipse">
          <a:avLst/>
        </a:pr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 dirty="0">
              <a:solidFill>
                <a:srgbClr val="FF0000"/>
              </a:solidFill>
            </a:rPr>
            <a:t>RDV Visio</a:t>
          </a:r>
        </a:p>
      </dsp:txBody>
      <dsp:txXfrm>
        <a:off x="2804928" y="2616044"/>
        <a:ext cx="887311" cy="88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7534F9A-2982-4AE0-982F-0024BF46C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4D1212-E8FB-4A51-BC19-F3B5D4F9F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51E3-3DFF-4C23-8998-CF1DE783FE66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B2BCC8-B287-40A6-AB96-9DE4A4962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2EE72F-2C41-4971-ABA5-5B8780278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D7ED-7E1B-4E68-A0ED-8F7F6886D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3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1987-4D78-49A9-BC5C-B1B8A2335CA9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99C49-3636-4FF8-A533-FCA09F08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99C49-3636-4FF8-A533-FCA09F089B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2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99C49-3636-4FF8-A533-FCA09F089B7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69756-55C1-4397-98C1-0C723B814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A3DA5-25CA-4353-9A01-965539F06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B7138-D6AC-4BBF-9116-E2B7653F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0400-17EF-44C1-A085-AC7454999BEA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6CFC35-C784-4FAC-A566-F6E299F9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C00C4-A938-44FD-A437-85E65654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13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BC697-1E65-4EC6-889B-29F44170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D76D5-440F-4923-9AC0-08957C646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398F99-1912-4A20-A6A3-D10302F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F786-863E-4920-BD54-3BCA8A0588BF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14D86-3A72-48E9-94AB-95FA910C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A4F84C-6734-454D-AD1F-131670BB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2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2EF973-FDE7-425F-9A71-4599DEC33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6E6DE4-87DD-4E8C-A10A-06E77E3EB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BAC32-6218-41BC-BD99-25A93353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A29-8A2A-4DDC-BD94-6ABC22A2EC07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0D57-4CD4-421A-A749-8D1768DA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848FE-1155-444A-A63B-61F092F7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54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1B603-C2A4-4B51-8151-F6964B40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112BE-891A-45A2-8C30-F677B485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26BF3-B97C-4436-BDF9-F31FE13A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92EF-EB17-4BD0-80AB-8A4FDAB33729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4F0033-F877-40BB-87E9-EE6AB7F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3DBDF-ED1A-4BAF-A617-518967AD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7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C7A02-308B-4EDB-ACE2-789613E8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5E3EC-1898-47EE-ADBA-CE55742E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5B15E9-81FE-4229-A587-BD03500A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DE68-74C5-4A39-B203-CBC8F72529B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0C329-556A-4F29-B6EE-36C3C1C6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220D8-B0D9-42C2-8368-C4B19437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3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8E22-DE13-425E-A886-DFF2185D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15A6D-8C16-433F-8D99-B3386A87D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2F82D-B3DF-4FA1-9F78-7913D769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619EB7-7426-4BAB-9601-69E36E14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155E-865D-4E49-B270-8A22539B0FBE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1A3AEB-EDC4-44D4-9B8C-F317A3DD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4C61B9-7468-4175-B85D-B3F1A7A4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37903-4CEE-441C-B331-666BDD5E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D7E41-976D-4C3E-AA23-9618CD88D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177229-C0C8-4F69-85B2-803F7C90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868565-69B1-4EA6-9330-D40137292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4AC0B7-B4AD-42A6-BFD7-6B127984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C19766-7266-4D5A-BD42-569C3E18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DDE7-3D3F-4662-A55E-C5084E45A900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FE115D-AA50-487F-9640-C8189A2F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807300-4DB1-4431-9E43-A6E42D6D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7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751C1-6788-40D2-AE51-3297B78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D685B4-5816-4401-AD72-BE42B46D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7567-7440-40DF-952D-05C6C4F33B6B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2A2838-66B8-4E60-B134-5B787090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D21150-0321-4608-B2DC-B4CD7254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94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1EF57E-F3D3-497D-9F4F-D7B038F0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275B-A954-4482-A633-65B73D76EA39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100B39-2BD9-4FA3-84A3-23AB8AAC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316E7E-951A-42D5-8FB5-4246CFD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1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28495-D63F-4E79-B150-7092B1FE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DBEEE-4066-4E02-BBA3-8B89D8B9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961900-7DF1-4423-B667-C1A922EBB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64F16-CDE0-46A0-B73E-1D54BAC5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5E7C-5E63-470B-AA09-EED9F2ED1F3F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5AF94A-54F0-4543-9191-79358584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A175C-5427-4677-9E79-6E4DA790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0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ED845-3030-48C7-ADFD-D19E3C42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C19CF4-D8DD-4653-8DD3-EABABE5C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818F65-92D7-41E5-A2A9-ED99683A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257B2-F789-494F-B7F5-6779AA21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2189-AB12-4323-AE4F-753E0D81EE5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31A79-06CF-441A-BD76-9E5C340B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90B8C5-7AD0-4362-AB4F-AE2D364C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3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7067D7-2D74-4080-908B-9DE48DAB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D4FBBF-E748-4E2B-83E9-373DAE62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1E424-78C7-4021-9BEE-A4BD86F26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3E82-17FD-4AD7-9601-27564B28D35C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6559B-ED1E-4EC9-9859-D642EA849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DA545-2191-4753-99E9-C9B5C2C8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hyperlink" Target="https://he.wikipedia.org/wiki/Microsoft_Team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hyperlink" Target="https://he.wikipedia.org/wiki/Microsoft_Teams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s://stileex.xyz/immobilier-antananarivo-madagasca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hyperlink" Target="https://he.wikipedia.org/wiki/Microsoft_Teams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ileex.xyz/immobilier-antananarivo-madagascar/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ileex.xyz/immobilier-antananarivo-madagascar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471C35-C4AE-4CA4-A964-0578D809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-136525"/>
            <a:ext cx="12192000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54357A2-E003-48AB-94A6-A7EF8ED590DB}"/>
              </a:ext>
            </a:extLst>
          </p:cNvPr>
          <p:cNvGrpSpPr/>
          <p:nvPr/>
        </p:nvGrpSpPr>
        <p:grpSpPr>
          <a:xfrm>
            <a:off x="164344" y="1790410"/>
            <a:ext cx="4867659" cy="1257590"/>
            <a:chOff x="273376" y="245098"/>
            <a:chExt cx="5354425" cy="2418203"/>
          </a:xfrm>
        </p:grpSpPr>
        <p:sp>
          <p:nvSpPr>
            <p:cNvPr id="5" name="Rectangle : avec coins arrondis en haut 4">
              <a:extLst>
                <a:ext uri="{FF2B5EF4-FFF2-40B4-BE49-F238E27FC236}">
                  <a16:creationId xmlns:a16="http://schemas.microsoft.com/office/drawing/2014/main" id="{6CC998A2-D87F-4DF1-ACBF-8D94EED35E69}"/>
                </a:ext>
              </a:extLst>
            </p:cNvPr>
            <p:cNvSpPr/>
            <p:nvPr/>
          </p:nvSpPr>
          <p:spPr>
            <a:xfrm>
              <a:off x="273376" y="245098"/>
              <a:ext cx="5354425" cy="2418203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CBDC45">
                    <a:shade val="30000"/>
                    <a:satMod val="115000"/>
                  </a:srgbClr>
                </a:gs>
                <a:gs pos="50000">
                  <a:srgbClr val="CBDC45">
                    <a:shade val="67500"/>
                    <a:satMod val="115000"/>
                  </a:srgbClr>
                </a:gs>
                <a:gs pos="100000">
                  <a:srgbClr val="CBDC4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FBF65A8-0284-442A-BD43-B10250625B12}"/>
                </a:ext>
              </a:extLst>
            </p:cNvPr>
            <p:cNvSpPr txBox="1"/>
            <p:nvPr/>
          </p:nvSpPr>
          <p:spPr>
            <a:xfrm>
              <a:off x="544395" y="376074"/>
              <a:ext cx="4812386" cy="207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</a:rPr>
                <a:t>Horizon V2.0.15 </a:t>
              </a:r>
            </a:p>
            <a:p>
              <a:pPr algn="ctr"/>
              <a:r>
                <a:rPr lang="fr-FR" sz="3200" b="1" dirty="0">
                  <a:solidFill>
                    <a:schemeClr val="bg1"/>
                  </a:solidFill>
                </a:rPr>
                <a:t>26 octobre 2022 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1AD5A3-7FAE-4161-92A6-943427C1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2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5814CD-8C30-4D2C-949C-1A0C8E21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670848-DCF7-4830-BD23-D059526E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32" y="1106628"/>
            <a:ext cx="8982526" cy="5249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CB8088-6094-49E5-9A50-AD145D4F76A1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3ECA35E-2295-406E-914B-52790FD2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5CB08C-288F-41BE-A929-703D5AB6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04AE55C0-4928-4DA2-AD81-C46461A2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70" y="4346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3462338-F74D-43A8-82EA-8801A3ADF73C}"/>
              </a:ext>
            </a:extLst>
          </p:cNvPr>
          <p:cNvSpPr txBox="1"/>
          <p:nvPr/>
        </p:nvSpPr>
        <p:spPr>
          <a:xfrm>
            <a:off x="742199" y="866409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55A1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RAC</a:t>
            </a:r>
            <a:endParaRPr lang="fr-FR" dirty="0">
              <a:solidFill>
                <a:srgbClr val="C55A1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0C6953C-FF1C-4EE4-890A-CC689E6A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28" y="1398933"/>
            <a:ext cx="1842120" cy="108784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6EE4573A-0D52-4B73-96A5-501DAF92B7C3}"/>
              </a:ext>
            </a:extLst>
          </p:cNvPr>
          <p:cNvSpPr/>
          <p:nvPr/>
        </p:nvSpPr>
        <p:spPr>
          <a:xfrm>
            <a:off x="4535299" y="3846594"/>
            <a:ext cx="3121401" cy="1346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F20A9E5-7126-4AB4-9A34-33959C460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674" y="1993197"/>
            <a:ext cx="3365583" cy="21931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3D898833-058F-47E8-8DD7-257AAE3CF95B}"/>
              </a:ext>
            </a:extLst>
          </p:cNvPr>
          <p:cNvSpPr txBox="1">
            <a:spLocks/>
          </p:cNvSpPr>
          <p:nvPr/>
        </p:nvSpPr>
        <p:spPr>
          <a:xfrm>
            <a:off x="241725" y="0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Prise de RDV </a:t>
            </a:r>
            <a:r>
              <a:rPr lang="fr-FR" sz="3200" b="1" dirty="0">
                <a:solidFill>
                  <a:srgbClr val="FF0000"/>
                </a:solidFill>
              </a:rPr>
              <a:t>sur internet </a:t>
            </a:r>
            <a:r>
              <a:rPr lang="fr-FR" sz="3200" b="1" dirty="0">
                <a:solidFill>
                  <a:schemeClr val="accent1"/>
                </a:solidFill>
              </a:rPr>
              <a:t>: démonstration en image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30C080-5D1F-40D0-BB3D-ECA6EEA092C6}"/>
              </a:ext>
            </a:extLst>
          </p:cNvPr>
          <p:cNvSpPr/>
          <p:nvPr/>
        </p:nvSpPr>
        <p:spPr>
          <a:xfrm>
            <a:off x="442028" y="2722879"/>
            <a:ext cx="1842120" cy="1797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Pour un RAC : l’internaute à 3 choix possibles 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EE98D38C-F8FF-4B1E-BDB2-1DEF80CF598E}"/>
              </a:ext>
            </a:extLst>
          </p:cNvPr>
          <p:cNvCxnSpPr>
            <a:stCxn id="20" idx="3"/>
            <a:endCxn id="16" idx="2"/>
          </p:cNvCxnSpPr>
          <p:nvPr/>
        </p:nvCxnSpPr>
        <p:spPr>
          <a:xfrm>
            <a:off x="2284148" y="3621409"/>
            <a:ext cx="2251151" cy="89853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A9F5F334-2C5A-47FA-BD45-E7E3635A7503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7656700" y="4186343"/>
            <a:ext cx="1781940" cy="333596"/>
          </a:xfrm>
          <a:prstGeom prst="bentConnector3">
            <a:avLst>
              <a:gd name="adj1" fmla="val 10017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8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E6C035C-9428-41F2-8A51-77CBB7E424A0}"/>
              </a:ext>
            </a:extLst>
          </p:cNvPr>
          <p:cNvGrpSpPr/>
          <p:nvPr/>
        </p:nvGrpSpPr>
        <p:grpSpPr>
          <a:xfrm>
            <a:off x="2726929" y="2870881"/>
            <a:ext cx="4959314" cy="1317911"/>
            <a:chOff x="317765" y="34127"/>
            <a:chExt cx="5354425" cy="1601119"/>
          </a:xfrm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AA9B5BA9-FC4A-461A-8AC4-CBFF0A986625}"/>
                </a:ext>
              </a:extLst>
            </p:cNvPr>
            <p:cNvSpPr/>
            <p:nvPr/>
          </p:nvSpPr>
          <p:spPr>
            <a:xfrm>
              <a:off x="317765" y="34127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150FE7-AAB0-46B7-A2AC-C3A361F952B1}"/>
                </a:ext>
              </a:extLst>
            </p:cNvPr>
            <p:cNvSpPr txBox="1"/>
            <p:nvPr/>
          </p:nvSpPr>
          <p:spPr>
            <a:xfrm>
              <a:off x="588784" y="468984"/>
              <a:ext cx="4812386" cy="86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Autres évolutions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7987524-9B88-455A-912A-FE6C7AE80B6A}"/>
              </a:ext>
            </a:extLst>
          </p:cNvPr>
          <p:cNvGrpSpPr/>
          <p:nvPr/>
        </p:nvGrpSpPr>
        <p:grpSpPr>
          <a:xfrm>
            <a:off x="0" y="-44541"/>
            <a:ext cx="12169422" cy="6084711"/>
            <a:chOff x="0" y="-44541"/>
            <a:chExt cx="12169422" cy="608471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86BA5F2-9C7A-4A3A-8650-E1F34C964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44541"/>
              <a:ext cx="12169422" cy="6084711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C3CED61-C84A-497D-912A-80D55D72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041" y="2870881"/>
              <a:ext cx="7245337" cy="1317910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D15D7F0-164F-4B70-8884-B8E853F443D5}"/>
              </a:ext>
            </a:extLst>
          </p:cNvPr>
          <p:cNvSpPr txBox="1"/>
          <p:nvPr/>
        </p:nvSpPr>
        <p:spPr>
          <a:xfrm>
            <a:off x="3203064" y="2690211"/>
            <a:ext cx="4959314" cy="830997"/>
          </a:xfrm>
          <a:prstGeom prst="rect">
            <a:avLst/>
          </a:prstGeom>
          <a:solidFill>
            <a:srgbClr val="0DB8C4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Autres évolutions</a:t>
            </a:r>
          </a:p>
        </p:txBody>
      </p:sp>
    </p:spTree>
    <p:extLst>
      <p:ext uri="{BB962C8B-B14F-4D97-AF65-F5344CB8AC3E}">
        <p14:creationId xmlns:p14="http://schemas.microsoft.com/office/powerpoint/2010/main" val="67324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0DC040B-00BF-4A81-B303-D9237DE4A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9"/>
          <a:stretch/>
        </p:blipFill>
        <p:spPr>
          <a:xfrm>
            <a:off x="426876" y="974871"/>
            <a:ext cx="6214670" cy="5883129"/>
          </a:xfrm>
          <a:prstGeom prst="rect">
            <a:avLst/>
          </a:prstGeom>
          <a:ln>
            <a:solidFill>
              <a:srgbClr val="2E75B6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-1"/>
            <a:ext cx="177800" cy="770873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115489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4472C4"/>
                </a:solidFill>
              </a:rPr>
              <a:t>Une zone commentaire pour l’internaute lors de la prise de RDV</a:t>
            </a:r>
            <a:br>
              <a:rPr lang="fr-FR" sz="2800" b="1" dirty="0">
                <a:solidFill>
                  <a:srgbClr val="4472C4"/>
                </a:solidFill>
              </a:rPr>
            </a:br>
            <a:r>
              <a:rPr lang="fr-FR" sz="2800" b="1" dirty="0">
                <a:solidFill>
                  <a:srgbClr val="4472C4"/>
                </a:solidFill>
              </a:rPr>
              <a:t>Objectif : mieux préparer le RDV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F08695B-7FE6-493C-B6E2-5A5AE9D276F6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921DEDE5-1BFC-4172-AE98-1896625E0BAD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63682-D076-4FAB-B33D-41A91D4675BE}"/>
              </a:ext>
            </a:extLst>
          </p:cNvPr>
          <p:cNvSpPr/>
          <p:nvPr/>
        </p:nvSpPr>
        <p:spPr>
          <a:xfrm>
            <a:off x="605394" y="4815000"/>
            <a:ext cx="5742139" cy="70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7AD533-7EAA-4940-BE54-00E0131D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828" y="1353117"/>
            <a:ext cx="7883937" cy="30294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26806F-ADB0-49A5-9942-4DFD5E7EB6E0}"/>
              </a:ext>
            </a:extLst>
          </p:cNvPr>
          <p:cNvSpPr/>
          <p:nvPr/>
        </p:nvSpPr>
        <p:spPr>
          <a:xfrm>
            <a:off x="7918882" y="2333393"/>
            <a:ext cx="3968883" cy="409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C1E43D2-DDD9-4F62-9C46-C0AB4D548793}"/>
              </a:ext>
            </a:extLst>
          </p:cNvPr>
          <p:cNvCxnSpPr>
            <a:cxnSpLocks/>
          </p:cNvCxnSpPr>
          <p:nvPr/>
        </p:nvCxnSpPr>
        <p:spPr>
          <a:xfrm flipV="1">
            <a:off x="4767309" y="2654424"/>
            <a:ext cx="4447712" cy="2441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3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9334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4472C4"/>
                </a:solidFill>
              </a:rPr>
              <a:t>Améliorer les mails de confirmation de RDV pour réduire le risque de lapin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F08695B-7FE6-493C-B6E2-5A5AE9D276F6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921DEDE5-1BFC-4172-AE98-1896625E0BAD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A8E349-F9BA-40E1-9EA7-569DA3251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16829" r="5063" b="2653"/>
          <a:stretch/>
        </p:blipFill>
        <p:spPr bwMode="auto">
          <a:xfrm>
            <a:off x="347023" y="1067629"/>
            <a:ext cx="3320248" cy="55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CB0B55-4DEF-4EE0-80CE-E464F139E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001" r="5803" b="3069"/>
          <a:stretch/>
        </p:blipFill>
        <p:spPr bwMode="auto">
          <a:xfrm>
            <a:off x="4001988" y="1122049"/>
            <a:ext cx="3417903" cy="54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6006886-D395-45F2-B9DB-73C6E1A6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8367" r="8209" b="2979"/>
          <a:stretch/>
        </p:blipFill>
        <p:spPr bwMode="auto">
          <a:xfrm>
            <a:off x="7737283" y="1122049"/>
            <a:ext cx="3416941" cy="52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89DB7DE-ED76-44B1-88E8-A1B713BA2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72434" y="583205"/>
            <a:ext cx="607460" cy="564938"/>
          </a:xfrm>
          <a:prstGeom prst="rect">
            <a:avLst/>
          </a:prstGeom>
        </p:spPr>
      </p:pic>
      <p:pic>
        <p:nvPicPr>
          <p:cNvPr id="21" name="Graphique 20" descr="Tribunal">
            <a:extLst>
              <a:ext uri="{FF2B5EF4-FFF2-40B4-BE49-F238E27FC236}">
                <a16:creationId xmlns:a16="http://schemas.microsoft.com/office/drawing/2014/main" id="{8D40E851-8837-4068-8F3B-82169D475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1498" y="480291"/>
            <a:ext cx="770767" cy="770767"/>
          </a:xfrm>
          <a:prstGeom prst="rect">
            <a:avLst/>
          </a:prstGeom>
        </p:spPr>
      </p:pic>
      <p:pic>
        <p:nvPicPr>
          <p:cNvPr id="6" name="Graphique 5" descr="Combiné">
            <a:extLst>
              <a:ext uri="{FF2B5EF4-FFF2-40B4-BE49-F238E27FC236}">
                <a16:creationId xmlns:a16="http://schemas.microsoft.com/office/drawing/2014/main" id="{9C061002-E561-42EA-9963-A69BA4C28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2585" y="627018"/>
            <a:ext cx="607460" cy="6074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030E7E-A187-4A5F-830E-785976D71C72}"/>
              </a:ext>
            </a:extLst>
          </p:cNvPr>
          <p:cNvSpPr txBox="1"/>
          <p:nvPr/>
        </p:nvSpPr>
        <p:spPr>
          <a:xfrm>
            <a:off x="862307" y="689429"/>
            <a:ext cx="21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55A11"/>
                </a:solidFill>
              </a:rPr>
              <a:t>RDV en agence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DD9AF3-AD1F-4761-A7ED-E68E7C6A08BE}"/>
              </a:ext>
            </a:extLst>
          </p:cNvPr>
          <p:cNvSpPr txBox="1"/>
          <p:nvPr/>
        </p:nvSpPr>
        <p:spPr>
          <a:xfrm>
            <a:off x="4171137" y="681008"/>
            <a:ext cx="21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951B9"/>
                </a:solidFill>
              </a:rPr>
              <a:t>RDV Visio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0A37DF-F156-4B21-9B28-41F42DD579FC}"/>
              </a:ext>
            </a:extLst>
          </p:cNvPr>
          <p:cNvSpPr txBox="1"/>
          <p:nvPr/>
        </p:nvSpPr>
        <p:spPr>
          <a:xfrm>
            <a:off x="7838716" y="720157"/>
            <a:ext cx="21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548235"/>
                </a:solidFill>
              </a:rPr>
              <a:t>RDV Tel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B54A23-ACB4-4704-80C2-F9E93A78998A}"/>
              </a:ext>
            </a:extLst>
          </p:cNvPr>
          <p:cNvCxnSpPr>
            <a:cxnSpLocks/>
          </p:cNvCxnSpPr>
          <p:nvPr/>
        </p:nvCxnSpPr>
        <p:spPr>
          <a:xfrm>
            <a:off x="3667271" y="583205"/>
            <a:ext cx="0" cy="617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767B4D4-F8D9-4100-9138-83C926A8536B}"/>
              </a:ext>
            </a:extLst>
          </p:cNvPr>
          <p:cNvCxnSpPr>
            <a:cxnSpLocks/>
          </p:cNvCxnSpPr>
          <p:nvPr/>
        </p:nvCxnSpPr>
        <p:spPr>
          <a:xfrm>
            <a:off x="7555690" y="583205"/>
            <a:ext cx="0" cy="617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5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9334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4472C4"/>
                </a:solidFill>
              </a:rPr>
              <a:t>Améliorer les mails de confirmation de RDV Permanence conseil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F08695B-7FE6-493C-B6E2-5A5AE9D276F6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921DEDE5-1BFC-4172-AE98-1896625E0BAD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89DB7DE-ED76-44B1-88E8-A1B713BA2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2434" y="583205"/>
            <a:ext cx="607460" cy="564938"/>
          </a:xfrm>
          <a:prstGeom prst="rect">
            <a:avLst/>
          </a:prstGeom>
        </p:spPr>
      </p:pic>
      <p:pic>
        <p:nvPicPr>
          <p:cNvPr id="21" name="Graphique 20" descr="Tribunal">
            <a:extLst>
              <a:ext uri="{FF2B5EF4-FFF2-40B4-BE49-F238E27FC236}">
                <a16:creationId xmlns:a16="http://schemas.microsoft.com/office/drawing/2014/main" id="{8D40E851-8837-4068-8F3B-82169D475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1498" y="480291"/>
            <a:ext cx="770767" cy="770767"/>
          </a:xfrm>
          <a:prstGeom prst="rect">
            <a:avLst/>
          </a:prstGeom>
        </p:spPr>
      </p:pic>
      <p:pic>
        <p:nvPicPr>
          <p:cNvPr id="6" name="Graphique 5" descr="Combiné">
            <a:extLst>
              <a:ext uri="{FF2B5EF4-FFF2-40B4-BE49-F238E27FC236}">
                <a16:creationId xmlns:a16="http://schemas.microsoft.com/office/drawing/2014/main" id="{9C061002-E561-42EA-9963-A69BA4C28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0227" y="540683"/>
            <a:ext cx="607460" cy="6074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030E7E-A187-4A5F-830E-785976D71C72}"/>
              </a:ext>
            </a:extLst>
          </p:cNvPr>
          <p:cNvSpPr txBox="1"/>
          <p:nvPr/>
        </p:nvSpPr>
        <p:spPr>
          <a:xfrm>
            <a:off x="261981" y="689429"/>
            <a:ext cx="270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55A11"/>
                </a:solidFill>
              </a:rPr>
              <a:t>RDV en administration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DD9AF3-AD1F-4761-A7ED-E68E7C6A08BE}"/>
              </a:ext>
            </a:extLst>
          </p:cNvPr>
          <p:cNvSpPr txBox="1"/>
          <p:nvPr/>
        </p:nvSpPr>
        <p:spPr>
          <a:xfrm>
            <a:off x="4171137" y="681008"/>
            <a:ext cx="21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951B9"/>
                </a:solidFill>
              </a:rPr>
              <a:t>RDV Visio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0A37DF-F156-4B21-9B28-41F42DD579FC}"/>
              </a:ext>
            </a:extLst>
          </p:cNvPr>
          <p:cNvSpPr txBox="1"/>
          <p:nvPr/>
        </p:nvSpPr>
        <p:spPr>
          <a:xfrm>
            <a:off x="7838716" y="720157"/>
            <a:ext cx="21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548235"/>
                </a:solidFill>
              </a:rPr>
              <a:t>RDV Tel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B54A23-ACB4-4704-80C2-F9E93A78998A}"/>
              </a:ext>
            </a:extLst>
          </p:cNvPr>
          <p:cNvCxnSpPr>
            <a:cxnSpLocks/>
          </p:cNvCxnSpPr>
          <p:nvPr/>
        </p:nvCxnSpPr>
        <p:spPr>
          <a:xfrm>
            <a:off x="3667271" y="583205"/>
            <a:ext cx="0" cy="617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767B4D4-F8D9-4100-9138-83C926A8536B}"/>
              </a:ext>
            </a:extLst>
          </p:cNvPr>
          <p:cNvCxnSpPr>
            <a:cxnSpLocks/>
          </p:cNvCxnSpPr>
          <p:nvPr/>
        </p:nvCxnSpPr>
        <p:spPr>
          <a:xfrm>
            <a:off x="7555690" y="583205"/>
            <a:ext cx="0" cy="617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14189ED9-1155-45B4-A104-CFABCE41D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698" y="1163035"/>
            <a:ext cx="2499328" cy="24950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696AE68-663E-4F00-9323-7443FC4F8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480" y="1234478"/>
            <a:ext cx="2355258" cy="237167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41B85DA-42B3-4E8F-B32D-37F6AF96D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480" y="1148143"/>
            <a:ext cx="2428404" cy="24934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92F0D03-D1ED-422E-BEAC-C909ADD514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480" y="3781866"/>
            <a:ext cx="2532300" cy="278283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B0D86A0-9BF2-461B-8494-1D65EBA7A6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8716" y="3753344"/>
            <a:ext cx="2743200" cy="287681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4DB5DF0-08F7-4286-AC40-837882C7C2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1480" y="3867192"/>
            <a:ext cx="2439354" cy="2697506"/>
          </a:xfrm>
          <a:prstGeom prst="rect">
            <a:avLst/>
          </a:prstGeom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6C9DA587-94D2-47BE-93CC-261F2EF27431}"/>
              </a:ext>
            </a:extLst>
          </p:cNvPr>
          <p:cNvSpPr/>
          <p:nvPr/>
        </p:nvSpPr>
        <p:spPr>
          <a:xfrm>
            <a:off x="1356852" y="3658046"/>
            <a:ext cx="462122" cy="707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4D28056F-42DD-4455-9FDD-419AA934E5EC}"/>
              </a:ext>
            </a:extLst>
          </p:cNvPr>
          <p:cNvSpPr/>
          <p:nvPr/>
        </p:nvSpPr>
        <p:spPr>
          <a:xfrm>
            <a:off x="5466474" y="3671459"/>
            <a:ext cx="462122" cy="707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006292E4-33A5-4E23-AA7F-94EE5841AE08}"/>
              </a:ext>
            </a:extLst>
          </p:cNvPr>
          <p:cNvSpPr/>
          <p:nvPr/>
        </p:nvSpPr>
        <p:spPr>
          <a:xfrm>
            <a:off x="9133040" y="3731592"/>
            <a:ext cx="462122" cy="707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7775261-7268-4223-9078-5D9A75493EBC}"/>
              </a:ext>
            </a:extLst>
          </p:cNvPr>
          <p:cNvSpPr/>
          <p:nvPr/>
        </p:nvSpPr>
        <p:spPr>
          <a:xfrm>
            <a:off x="10445944" y="4994983"/>
            <a:ext cx="2153264" cy="1730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AVEC RESERVE SUITE TEST DU 19/10</a:t>
            </a:r>
          </a:p>
        </p:txBody>
      </p:sp>
    </p:spTree>
    <p:extLst>
      <p:ext uri="{BB962C8B-B14F-4D97-AF65-F5344CB8AC3E}">
        <p14:creationId xmlns:p14="http://schemas.microsoft.com/office/powerpoint/2010/main" val="360967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201FC9-E8AF-4A09-9383-1A8A3C8C3EF6}"/>
              </a:ext>
            </a:extLst>
          </p:cNvPr>
          <p:cNvSpPr txBox="1"/>
          <p:nvPr/>
        </p:nvSpPr>
        <p:spPr>
          <a:xfrm>
            <a:off x="348300" y="789263"/>
            <a:ext cx="11235855" cy="58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0" dirty="0"/>
              <a:t>Les doublons sont détectés lorsque les informations suivantes sont identiques :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63535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4472C4"/>
                </a:solidFill>
              </a:rPr>
              <a:t>Supprimer efficacement les doublons de silhouettes et de particuliers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F08695B-7FE6-493C-B6E2-5A5AE9D276F6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921DEDE5-1BFC-4172-AE98-1896625E0BAD}"/>
              </a:ext>
            </a:extLst>
          </p:cNvPr>
          <p:cNvSpPr txBox="1">
            <a:spLocks/>
          </p:cNvSpPr>
          <p:nvPr/>
        </p:nvSpPr>
        <p:spPr>
          <a:xfrm>
            <a:off x="8573403" y="7994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581559-D906-45AD-8035-3546218CBEC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4DE0F8-4C50-41B0-B417-C56B23A93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9" y="3839544"/>
            <a:ext cx="10668000" cy="2695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D051A3-9AD9-46E4-8C6D-A1EEB9A85AB1}"/>
              </a:ext>
            </a:extLst>
          </p:cNvPr>
          <p:cNvSpPr/>
          <p:nvPr/>
        </p:nvSpPr>
        <p:spPr>
          <a:xfrm>
            <a:off x="9820826" y="4848777"/>
            <a:ext cx="2035126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472C4"/>
                </a:solidFill>
              </a:rPr>
              <a:t>Date de naissance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DC6154-AB79-4350-8DB3-D2BAC2A3ACF9}"/>
              </a:ext>
            </a:extLst>
          </p:cNvPr>
          <p:cNvSpPr/>
          <p:nvPr/>
        </p:nvSpPr>
        <p:spPr>
          <a:xfrm>
            <a:off x="1155445" y="1436966"/>
            <a:ext cx="201107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FF25AD-4557-433C-BD87-A47C838ADDE6}"/>
              </a:ext>
            </a:extLst>
          </p:cNvPr>
          <p:cNvSpPr/>
          <p:nvPr/>
        </p:nvSpPr>
        <p:spPr>
          <a:xfrm>
            <a:off x="4172059" y="1447966"/>
            <a:ext cx="201107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PRENOM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B2960B-107E-4EDD-B84B-9B3DD99A067A}"/>
              </a:ext>
            </a:extLst>
          </p:cNvPr>
          <p:cNvSpPr/>
          <p:nvPr/>
        </p:nvSpPr>
        <p:spPr>
          <a:xfrm>
            <a:off x="7188673" y="1474992"/>
            <a:ext cx="201107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Date de naissance</a:t>
            </a:r>
          </a:p>
        </p:txBody>
      </p:sp>
      <p:sp>
        <p:nvSpPr>
          <p:cNvPr id="39" name="Signe Plus 38">
            <a:extLst>
              <a:ext uri="{FF2B5EF4-FFF2-40B4-BE49-F238E27FC236}">
                <a16:creationId xmlns:a16="http://schemas.microsoft.com/office/drawing/2014/main" id="{CEDF7CC6-2C6E-41AF-8471-95B45B299F61}"/>
              </a:ext>
            </a:extLst>
          </p:cNvPr>
          <p:cNvSpPr/>
          <p:nvPr/>
        </p:nvSpPr>
        <p:spPr>
          <a:xfrm>
            <a:off x="3578578" y="1521669"/>
            <a:ext cx="181424" cy="184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Signe Plus 39">
            <a:extLst>
              <a:ext uri="{FF2B5EF4-FFF2-40B4-BE49-F238E27FC236}">
                <a16:creationId xmlns:a16="http://schemas.microsoft.com/office/drawing/2014/main" id="{05959D0C-DB08-4D58-86D2-9FB2B5FA0972}"/>
              </a:ext>
            </a:extLst>
          </p:cNvPr>
          <p:cNvSpPr/>
          <p:nvPr/>
        </p:nvSpPr>
        <p:spPr>
          <a:xfrm>
            <a:off x="6595192" y="1575221"/>
            <a:ext cx="181424" cy="184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674E14E-00CB-40B9-B2FF-B8522A671F43}"/>
              </a:ext>
            </a:extLst>
          </p:cNvPr>
          <p:cNvSpPr/>
          <p:nvPr/>
        </p:nvSpPr>
        <p:spPr>
          <a:xfrm>
            <a:off x="4916925" y="2038775"/>
            <a:ext cx="521344" cy="37457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1FBBE3-F099-42CB-B2FD-1817006716E6}"/>
              </a:ext>
            </a:extLst>
          </p:cNvPr>
          <p:cNvSpPr/>
          <p:nvPr/>
        </p:nvSpPr>
        <p:spPr>
          <a:xfrm>
            <a:off x="298588" y="3280731"/>
            <a:ext cx="10279361" cy="53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Or, lorsqu’Horizon détecte un doublon, il n’affichait pas la </a:t>
            </a:r>
            <a:r>
              <a:rPr lang="fr-FR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date de naissance</a:t>
            </a:r>
            <a:r>
              <a:rPr lang="fr-FR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2000" b="1" u="sng" dirty="0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latin typeface="+mj-lt"/>
                <a:ea typeface="+mj-ea"/>
                <a:cs typeface="+mj-cs"/>
              </a:rPr>
              <a:t>Nous l’avons ajoutée </a:t>
            </a:r>
            <a:r>
              <a:rPr lang="fr-FR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D3C894-4BC2-483D-A0A5-21DC2EEB8291}"/>
              </a:ext>
            </a:extLst>
          </p:cNvPr>
          <p:cNvSpPr/>
          <p:nvPr/>
        </p:nvSpPr>
        <p:spPr>
          <a:xfrm>
            <a:off x="4119592" y="2706976"/>
            <a:ext cx="215783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Adresse email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C6795EF-CBE6-4E56-A90E-BCE8BDA4EE3D}"/>
              </a:ext>
            </a:extLst>
          </p:cNvPr>
          <p:cNvCxnSpPr>
            <a:cxnSpLocks/>
          </p:cNvCxnSpPr>
          <p:nvPr/>
        </p:nvCxnSpPr>
        <p:spPr>
          <a:xfrm>
            <a:off x="9945003" y="3657600"/>
            <a:ext cx="792689" cy="1191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1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Conversion de la silhouette : suppression du message d’alerte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16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EEF70-4EE7-4EBE-9214-D52815B5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6" y="1911159"/>
            <a:ext cx="11485177" cy="303568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410638C-5E91-4285-90AD-894B2CF8F62E}"/>
              </a:ext>
            </a:extLst>
          </p:cNvPr>
          <p:cNvSpPr txBox="1"/>
          <p:nvPr/>
        </p:nvSpPr>
        <p:spPr>
          <a:xfrm>
            <a:off x="267686" y="1108235"/>
            <a:ext cx="110861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Sur l’écran de la silhouette, au clic que « Convertir Silhouette », nous supprimons </a:t>
            </a:r>
          </a:p>
          <a:p>
            <a:r>
              <a:rPr lang="fr-FR" sz="2400" dirty="0">
                <a:solidFill>
                  <a:srgbClr val="002060"/>
                </a:solidFill>
              </a:rPr>
              <a:t>message bloquant :</a:t>
            </a:r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07CFE088-4AE8-4DEC-8964-F232C4B05F2F}"/>
              </a:ext>
            </a:extLst>
          </p:cNvPr>
          <p:cNvSpPr/>
          <p:nvPr/>
        </p:nvSpPr>
        <p:spPr>
          <a:xfrm>
            <a:off x="2082101" y="350716"/>
            <a:ext cx="6953956" cy="6156566"/>
          </a:xfrm>
          <a:prstGeom prst="mathMultiply">
            <a:avLst>
              <a:gd name="adj1" fmla="val 17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8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17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201FC9-E8AF-4A09-9383-1A8A3C8C3EF6}"/>
              </a:ext>
            </a:extLst>
          </p:cNvPr>
          <p:cNvSpPr txBox="1"/>
          <p:nvPr/>
        </p:nvSpPr>
        <p:spPr>
          <a:xfrm>
            <a:off x="181424" y="576034"/>
            <a:ext cx="11235855" cy="136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0" dirty="0"/>
              <a:t>Le graphique "Taux d'occupation - PC" apparaît uniquement sur les actions </a:t>
            </a:r>
            <a:r>
              <a:rPr lang="fr-FR" sz="2000" dirty="0"/>
              <a:t>permanences conseils</a:t>
            </a:r>
            <a:r>
              <a:rPr lang="fr-FR" sz="2000" b="0" dirty="0"/>
              <a:t>.</a:t>
            </a:r>
            <a:endParaRPr lang="fr-FR" sz="2000" b="0" dirty="0">
              <a:sym typeface="Wingdings" panose="05000000000000000000" pitchFamily="2" charset="2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3" y="1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rgbClr val="4472C4"/>
                </a:solidFill>
              </a:rPr>
              <a:t>Suivre du taux d’occupation des PC – anomalie corrigée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4310E7-897F-4E39-9BF5-9B0C024A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1" b="11964"/>
          <a:stretch/>
        </p:blipFill>
        <p:spPr>
          <a:xfrm>
            <a:off x="366816" y="1709357"/>
            <a:ext cx="6426201" cy="21006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DE5ADE5-4F09-476F-A6B4-4273D53B1FAF}"/>
              </a:ext>
            </a:extLst>
          </p:cNvPr>
          <p:cNvSpPr/>
          <p:nvPr/>
        </p:nvSpPr>
        <p:spPr>
          <a:xfrm>
            <a:off x="4572000" y="2094699"/>
            <a:ext cx="2221017" cy="1715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3FDECA4-B726-4D0E-A833-8526D3458F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48" b="16502"/>
          <a:stretch/>
        </p:blipFill>
        <p:spPr>
          <a:xfrm>
            <a:off x="366816" y="4119511"/>
            <a:ext cx="6412881" cy="19558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09F4D44-18ED-46EE-AD72-808DE45CFBD3}"/>
              </a:ext>
            </a:extLst>
          </p:cNvPr>
          <p:cNvSpPr/>
          <p:nvPr/>
        </p:nvSpPr>
        <p:spPr>
          <a:xfrm>
            <a:off x="4558680" y="4457213"/>
            <a:ext cx="2221017" cy="1715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42573A-42FF-4D24-BD8E-A8087897D6C1}"/>
              </a:ext>
            </a:extLst>
          </p:cNvPr>
          <p:cNvSpPr/>
          <p:nvPr/>
        </p:nvSpPr>
        <p:spPr>
          <a:xfrm>
            <a:off x="366816" y="1655015"/>
            <a:ext cx="1565679" cy="290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D11AD-AB41-4867-A8D4-8996A4EC5A39}"/>
              </a:ext>
            </a:extLst>
          </p:cNvPr>
          <p:cNvSpPr/>
          <p:nvPr/>
        </p:nvSpPr>
        <p:spPr>
          <a:xfrm>
            <a:off x="366816" y="4083752"/>
            <a:ext cx="1565679" cy="290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9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E6C035C-9428-41F2-8A51-77CBB7E424A0}"/>
              </a:ext>
            </a:extLst>
          </p:cNvPr>
          <p:cNvGrpSpPr/>
          <p:nvPr/>
        </p:nvGrpSpPr>
        <p:grpSpPr>
          <a:xfrm>
            <a:off x="3029280" y="3551094"/>
            <a:ext cx="7506428" cy="1317911"/>
            <a:chOff x="317765" y="34127"/>
            <a:chExt cx="5354425" cy="160111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150FE7-AAB0-46B7-A2AC-C3A361F952B1}"/>
                </a:ext>
              </a:extLst>
            </p:cNvPr>
            <p:cNvSpPr txBox="1"/>
            <p:nvPr/>
          </p:nvSpPr>
          <p:spPr>
            <a:xfrm>
              <a:off x="588784" y="468984"/>
              <a:ext cx="4812386" cy="86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LE RDV VISIO A L’HONNEUR </a:t>
              </a:r>
            </a:p>
          </p:txBody>
        </p:sp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AA9B5BA9-FC4A-461A-8AC4-CBFF0A986625}"/>
                </a:ext>
              </a:extLst>
            </p:cNvPr>
            <p:cNvSpPr/>
            <p:nvPr/>
          </p:nvSpPr>
          <p:spPr>
            <a:xfrm>
              <a:off x="317765" y="34127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491039C-6E3B-4080-B019-828D4D3C051C}"/>
              </a:ext>
            </a:extLst>
          </p:cNvPr>
          <p:cNvGrpSpPr/>
          <p:nvPr/>
        </p:nvGrpSpPr>
        <p:grpSpPr>
          <a:xfrm>
            <a:off x="0" y="66675"/>
            <a:ext cx="12115800" cy="6677025"/>
            <a:chOff x="1581150" y="939799"/>
            <a:chExt cx="5048250" cy="264795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3671F4DB-FD3F-435E-86A4-109F7A33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8" t="555" r="942" b="1571"/>
            <a:stretch/>
          </p:blipFill>
          <p:spPr>
            <a:xfrm>
              <a:off x="1581150" y="939799"/>
              <a:ext cx="5048250" cy="2647951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EA93FD9-884D-4DB2-A7FE-861136E37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5873" y="1011362"/>
              <a:ext cx="733527" cy="371527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895AA47-E1AD-4567-91B9-3AC5060463C0}"/>
              </a:ext>
            </a:extLst>
          </p:cNvPr>
          <p:cNvSpPr txBox="1"/>
          <p:nvPr/>
        </p:nvSpPr>
        <p:spPr>
          <a:xfrm>
            <a:off x="316989" y="3909033"/>
            <a:ext cx="4959314" cy="707886"/>
          </a:xfrm>
          <a:prstGeom prst="rect">
            <a:avLst/>
          </a:prstGeom>
          <a:solidFill>
            <a:srgbClr val="CE4A2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La Visio à l’honneur !</a:t>
            </a:r>
          </a:p>
        </p:txBody>
      </p:sp>
    </p:spTree>
    <p:extLst>
      <p:ext uri="{BB962C8B-B14F-4D97-AF65-F5344CB8AC3E}">
        <p14:creationId xmlns:p14="http://schemas.microsoft.com/office/powerpoint/2010/main" val="306524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ECFFFF-037A-4DCE-ADA9-1C67C26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3951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BB34C3-E706-45AE-A8F5-9698143318E8}"/>
              </a:ext>
            </a:extLst>
          </p:cNvPr>
          <p:cNvSpPr txBox="1"/>
          <p:nvPr/>
        </p:nvSpPr>
        <p:spPr>
          <a:xfrm>
            <a:off x="382105" y="877800"/>
            <a:ext cx="10229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472C4"/>
                </a:solidFill>
              </a:rPr>
              <a:t>Pour les demandes de RDV </a:t>
            </a:r>
            <a:r>
              <a:rPr lang="fr-FR" dirty="0" err="1">
                <a:solidFill>
                  <a:srgbClr val="4472C4"/>
                </a:solidFill>
              </a:rPr>
              <a:t>Immo</a:t>
            </a:r>
            <a:r>
              <a:rPr lang="fr-FR" dirty="0">
                <a:solidFill>
                  <a:srgbClr val="4472C4"/>
                </a:solidFill>
              </a:rPr>
              <a:t> et RAC, le format de RDV 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Visio</a:t>
            </a:r>
            <a:r>
              <a:rPr lang="fr-FR" dirty="0"/>
              <a:t> </a:t>
            </a:r>
            <a:r>
              <a:rPr lang="fr-FR" b="1" dirty="0">
                <a:solidFill>
                  <a:srgbClr val="4472C4"/>
                </a:solidFill>
              </a:rPr>
              <a:t>sera systématiquement proposé aux particuliers par le CNCT</a:t>
            </a:r>
            <a:r>
              <a:rPr lang="fr-FR" dirty="0">
                <a:solidFill>
                  <a:srgbClr val="4472C4"/>
                </a:solidFill>
              </a:rPr>
              <a:t>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B45F2-91BF-4C71-8FFC-38EEBC32AAD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DA4F8-4F2C-421A-B8D6-4B06036C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682D6B-401E-45F3-A23A-A4790450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C296754-7C14-48AE-A8FB-0650F307BFEE}"/>
              </a:ext>
            </a:extLst>
          </p:cNvPr>
          <p:cNvSpPr txBox="1">
            <a:spLocks/>
          </p:cNvSpPr>
          <p:nvPr/>
        </p:nvSpPr>
        <p:spPr>
          <a:xfrm>
            <a:off x="181424" y="41034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La Visio s’invite </a:t>
            </a:r>
            <a:r>
              <a:rPr lang="fr-FR" sz="3200" b="1" dirty="0">
                <a:solidFill>
                  <a:srgbClr val="FF0000"/>
                </a:solidFill>
              </a:rPr>
              <a:t>au CNCT </a:t>
            </a:r>
            <a:r>
              <a:rPr lang="fr-FR" sz="32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D2644326-CE75-4EE5-ADC1-958AA652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35" y="140113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B95485AF-9DAB-4A4A-9D7F-88F69DD7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02464"/>
              </p:ext>
            </p:extLst>
          </p:nvPr>
        </p:nvGraphicFramePr>
        <p:xfrm>
          <a:off x="257898" y="2969294"/>
          <a:ext cx="6271581" cy="37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D4922121-9E27-4413-8A05-9FF11C067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105415"/>
              </p:ext>
            </p:extLst>
          </p:nvPr>
        </p:nvGraphicFramePr>
        <p:xfrm>
          <a:off x="5709126" y="2943864"/>
          <a:ext cx="6271581" cy="37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Image 20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7258898C-8000-4D71-B6D3-C016E2BCCDC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l="20002" t="51583" r="12673" b="1197"/>
          <a:stretch/>
        </p:blipFill>
        <p:spPr>
          <a:xfrm>
            <a:off x="3855125" y="2054541"/>
            <a:ext cx="1319814" cy="77940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DEC8A89-564B-497B-B486-3DCAC7B8944D}"/>
              </a:ext>
            </a:extLst>
          </p:cNvPr>
          <p:cNvSpPr txBox="1"/>
          <p:nvPr/>
        </p:nvSpPr>
        <p:spPr>
          <a:xfrm>
            <a:off x="3710642" y="1529813"/>
            <a:ext cx="155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IMMO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3CE16A-8A26-44AF-8E9F-E02BA8FFFE8C}"/>
              </a:ext>
            </a:extLst>
          </p:cNvPr>
          <p:cNvSpPr txBox="1"/>
          <p:nvPr/>
        </p:nvSpPr>
        <p:spPr>
          <a:xfrm>
            <a:off x="6272123" y="1549047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55A1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RAC</a:t>
            </a:r>
            <a:endParaRPr lang="fr-FR" dirty="0">
              <a:solidFill>
                <a:srgbClr val="C55A1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0BBD1F8-9BDA-4D66-9481-5974BAEBBF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2123" y="2049919"/>
            <a:ext cx="1316467" cy="779402"/>
          </a:xfrm>
          <a:prstGeom prst="rect">
            <a:avLst/>
          </a:prstGeom>
        </p:spPr>
      </p:pic>
      <p:sp>
        <p:nvSpPr>
          <p:cNvPr id="19" name="Signe Plus 18">
            <a:extLst>
              <a:ext uri="{FF2B5EF4-FFF2-40B4-BE49-F238E27FC236}">
                <a16:creationId xmlns:a16="http://schemas.microsoft.com/office/drawing/2014/main" id="{827016C8-533A-4D2C-AB62-A580D9C69893}"/>
              </a:ext>
            </a:extLst>
          </p:cNvPr>
          <p:cNvSpPr/>
          <p:nvPr/>
        </p:nvSpPr>
        <p:spPr>
          <a:xfrm>
            <a:off x="5496898" y="2198503"/>
            <a:ext cx="513377" cy="5663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04B31E52-10FB-46DA-A545-7B2CDCA0185D}"/>
              </a:ext>
            </a:extLst>
          </p:cNvPr>
          <p:cNvSpPr/>
          <p:nvPr/>
        </p:nvSpPr>
        <p:spPr>
          <a:xfrm>
            <a:off x="4909809" y="4216425"/>
            <a:ext cx="1355371" cy="62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4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ECFFFF-037A-4DCE-ADA9-1C67C26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B45F2-91BF-4C71-8FFC-38EEBC32AAD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DA4F8-4F2C-421A-B8D6-4B06036C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682D6B-401E-45F3-A23A-A4790450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C296754-7C14-48AE-A8FB-0650F307BFEE}"/>
              </a:ext>
            </a:extLst>
          </p:cNvPr>
          <p:cNvSpPr txBox="1">
            <a:spLocks/>
          </p:cNvSpPr>
          <p:nvPr/>
        </p:nvSpPr>
        <p:spPr>
          <a:xfrm>
            <a:off x="181424" y="41034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La Visio s’invite </a:t>
            </a:r>
            <a:r>
              <a:rPr lang="fr-FR" sz="3200" b="1" dirty="0">
                <a:solidFill>
                  <a:srgbClr val="FF0000"/>
                </a:solidFill>
              </a:rPr>
              <a:t>au CNCT </a:t>
            </a:r>
            <a:r>
              <a:rPr lang="fr-FR" sz="32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D2644326-CE75-4EE5-ADC1-958AA652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35" y="140113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A1490FA-265C-4E42-B0C1-F27996594D7B}"/>
              </a:ext>
            </a:extLst>
          </p:cNvPr>
          <p:cNvSpPr txBox="1"/>
          <p:nvPr/>
        </p:nvSpPr>
        <p:spPr>
          <a:xfrm>
            <a:off x="211293" y="782866"/>
            <a:ext cx="97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047B1"/>
                </a:solidFill>
              </a:rPr>
              <a:t>Le particulier reçoit un 1</a:t>
            </a:r>
            <a:r>
              <a:rPr lang="fr-FR" sz="2400" baseline="30000" dirty="0">
                <a:solidFill>
                  <a:srgbClr val="4047B1"/>
                </a:solidFill>
              </a:rPr>
              <a:t>er</a:t>
            </a:r>
            <a:r>
              <a:rPr lang="fr-FR" sz="2400" dirty="0">
                <a:solidFill>
                  <a:srgbClr val="4047B1"/>
                </a:solidFill>
              </a:rPr>
              <a:t> mail de confirmation de RDV envoyé depuis la GRC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A0C085-F911-4FAA-A773-8EEA3187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3" y="1457222"/>
            <a:ext cx="10668788" cy="4899128"/>
          </a:xfrm>
          <a:prstGeom prst="rect">
            <a:avLst/>
          </a:prstGeom>
        </p:spPr>
      </p:pic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FD485CDB-3206-4A82-B9B2-9017EFEC2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59287"/>
              </p:ext>
            </p:extLst>
          </p:nvPr>
        </p:nvGraphicFramePr>
        <p:xfrm>
          <a:off x="7315777" y="1760351"/>
          <a:ext cx="2900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Objet d’environnement du Gestionnaire de liaisons" showAsIcon="1" r:id="rId5" imgW="2900160" imgH="359280" progId="Package">
                  <p:embed/>
                </p:oleObj>
              </mc:Choice>
              <mc:Fallback>
                <p:oleObj name="Objet d’environnement du Gestionnaire de liaisons" showAsIcon="1" r:id="rId5" imgW="2900160" imgH="359280" progId="Package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FD485CDB-3206-4A82-B9B2-9017EFEC2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5777" y="1760351"/>
                        <a:ext cx="2900363" cy="358775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87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ECFFFF-037A-4DCE-ADA9-1C67C26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B45F2-91BF-4C71-8FFC-38EEBC32AAD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DA4F8-4F2C-421A-B8D6-4B06036C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682D6B-401E-45F3-A23A-A4790450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C296754-7C14-48AE-A8FB-0650F307BFEE}"/>
              </a:ext>
            </a:extLst>
          </p:cNvPr>
          <p:cNvSpPr txBox="1">
            <a:spLocks/>
          </p:cNvSpPr>
          <p:nvPr/>
        </p:nvSpPr>
        <p:spPr>
          <a:xfrm>
            <a:off x="181424" y="41034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La Visio s’invite </a:t>
            </a:r>
            <a:r>
              <a:rPr lang="fr-FR" sz="3200" b="1" dirty="0">
                <a:solidFill>
                  <a:srgbClr val="FF0000"/>
                </a:solidFill>
              </a:rPr>
              <a:t>au CNCT</a:t>
            </a:r>
            <a:r>
              <a:rPr lang="fr-FR" sz="3200" b="1" dirty="0">
                <a:solidFill>
                  <a:schemeClr val="accent1"/>
                </a:solidFill>
              </a:rPr>
              <a:t> !</a:t>
            </a:r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D2644326-CE75-4EE5-ADC1-958AA652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35" y="140113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C2D6C60-EA1A-40C0-8E60-98E9D1344A05}"/>
              </a:ext>
            </a:extLst>
          </p:cNvPr>
          <p:cNvSpPr txBox="1"/>
          <p:nvPr/>
        </p:nvSpPr>
        <p:spPr>
          <a:xfrm>
            <a:off x="440923" y="843690"/>
            <a:ext cx="958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4047B1"/>
                </a:solidFill>
              </a:defRPr>
            </a:lvl1pPr>
          </a:lstStyle>
          <a:p>
            <a:r>
              <a:rPr lang="fr-FR" dirty="0"/>
              <a:t>Le particulier reçoit un 2ème mail de confirmation de RDV envoyé depuis Horizon, avec </a:t>
            </a:r>
            <a:r>
              <a:rPr lang="fr-FR" u="sng" dirty="0">
                <a:solidFill>
                  <a:srgbClr val="FF0000"/>
                </a:solidFill>
              </a:rPr>
              <a:t>le lien de connexion au RDV Teams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1F661EED-D568-47B2-849A-342B38001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r="14485"/>
          <a:stretch/>
        </p:blipFill>
        <p:spPr bwMode="auto">
          <a:xfrm>
            <a:off x="3489608" y="1821950"/>
            <a:ext cx="5575631" cy="44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B867DB-1463-4058-9AE7-7B5F400F7491}"/>
              </a:ext>
            </a:extLst>
          </p:cNvPr>
          <p:cNvSpPr/>
          <p:nvPr/>
        </p:nvSpPr>
        <p:spPr>
          <a:xfrm>
            <a:off x="3849955" y="5383014"/>
            <a:ext cx="2246045" cy="327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2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3B45F2-91BF-4C71-8FFC-38EEBC32AAD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DA4F8-4F2C-421A-B8D6-4B06036C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682D6B-401E-45F3-A23A-A4790450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C296754-7C14-48AE-A8FB-0650F307BFEE}"/>
              </a:ext>
            </a:extLst>
          </p:cNvPr>
          <p:cNvSpPr txBox="1">
            <a:spLocks/>
          </p:cNvSpPr>
          <p:nvPr/>
        </p:nvSpPr>
        <p:spPr>
          <a:xfrm>
            <a:off x="181424" y="85368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La Visio s’invite au </a:t>
            </a:r>
            <a:r>
              <a:rPr lang="fr-FR" sz="3200" b="1" dirty="0">
                <a:solidFill>
                  <a:srgbClr val="FF0000"/>
                </a:solidFill>
              </a:rPr>
              <a:t>CNCT </a:t>
            </a:r>
            <a:r>
              <a:rPr lang="fr-FR" sz="32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D2644326-CE75-4EE5-ADC1-958AA652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70" y="4346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D18247-C96E-4EE5-AFDB-6503FAA8C8CC}"/>
              </a:ext>
            </a:extLst>
          </p:cNvPr>
          <p:cNvGrpSpPr/>
          <p:nvPr/>
        </p:nvGrpSpPr>
        <p:grpSpPr>
          <a:xfrm>
            <a:off x="440923" y="2146948"/>
            <a:ext cx="5817834" cy="3867362"/>
            <a:chOff x="817657" y="2068777"/>
            <a:chExt cx="8392372" cy="458152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E7D737EC-EA01-493E-B7EA-093B27777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78" y="2068777"/>
              <a:ext cx="8286751" cy="45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231349-F506-4F8F-93B6-661136C88FF0}"/>
                </a:ext>
              </a:extLst>
            </p:cNvPr>
            <p:cNvSpPr/>
            <p:nvPr/>
          </p:nvSpPr>
          <p:spPr>
            <a:xfrm>
              <a:off x="817657" y="5637321"/>
              <a:ext cx="5459767" cy="2219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89C1565D-107E-42C3-B328-0A84AB1407B8}"/>
              </a:ext>
            </a:extLst>
          </p:cNvPr>
          <p:cNvSpPr txBox="1"/>
          <p:nvPr/>
        </p:nvSpPr>
        <p:spPr>
          <a:xfrm>
            <a:off x="440923" y="843690"/>
            <a:ext cx="1068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rgbClr val="4047B1"/>
                </a:solidFill>
              </a:defRPr>
            </a:lvl1pPr>
          </a:lstStyle>
          <a:p>
            <a:r>
              <a:rPr lang="fr-FR" dirty="0"/>
              <a:t>Dans votre agenda GRC, vous pouvez consulter le format de RDV : </a:t>
            </a:r>
            <a:r>
              <a:rPr lang="fr-FR" dirty="0">
                <a:solidFill>
                  <a:srgbClr val="FF0000"/>
                </a:solidFill>
              </a:rPr>
              <a:t>VISIO</a:t>
            </a:r>
          </a:p>
          <a:p>
            <a:endParaRPr lang="fr-FR" dirty="0"/>
          </a:p>
          <a:p>
            <a:r>
              <a:rPr lang="fr-FR" dirty="0"/>
              <a:t>Vous pouvez alors vous rendre dans l’agenda Horizon pour accéder au </a:t>
            </a:r>
            <a:r>
              <a:rPr lang="fr-FR" dirty="0">
                <a:solidFill>
                  <a:srgbClr val="FF0000"/>
                </a:solidFill>
              </a:rPr>
              <a:t>lien Teams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671AC22-F8F3-4466-AF5E-9B7892F46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" t="80091" r="37888" b="1647"/>
          <a:stretch/>
        </p:blipFill>
        <p:spPr>
          <a:xfrm>
            <a:off x="4606123" y="3884785"/>
            <a:ext cx="7112401" cy="10689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DFCDD26-DE21-482A-842E-69C7F79CFBA3}"/>
              </a:ext>
            </a:extLst>
          </p:cNvPr>
          <p:cNvSpPr/>
          <p:nvPr/>
        </p:nvSpPr>
        <p:spPr>
          <a:xfrm>
            <a:off x="4803586" y="2350694"/>
            <a:ext cx="7146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GRC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BF4F66-3D3C-4A4D-8131-C2A67E44DD25}"/>
              </a:ext>
            </a:extLst>
          </p:cNvPr>
          <p:cNvSpPr/>
          <p:nvPr/>
        </p:nvSpPr>
        <p:spPr>
          <a:xfrm>
            <a:off x="10024350" y="3849796"/>
            <a:ext cx="11748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Horizon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BCC442-6591-48AC-9FD7-BE26310A0A90}"/>
              </a:ext>
            </a:extLst>
          </p:cNvPr>
          <p:cNvSpPr/>
          <p:nvPr/>
        </p:nvSpPr>
        <p:spPr>
          <a:xfrm>
            <a:off x="6390640" y="5346577"/>
            <a:ext cx="3271520" cy="1068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047B1"/>
                </a:solidFill>
              </a:rPr>
              <a:t>Pour accéder au lien TEAMS le jour du RDV veuillez vous connecter à HORIZON sur le RDV </a:t>
            </a:r>
          </a:p>
        </p:txBody>
      </p:sp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6B9EF5D4-30A6-4694-8D3D-D3CCB56C7E4B}"/>
              </a:ext>
            </a:extLst>
          </p:cNvPr>
          <p:cNvCxnSpPr>
            <a:endCxn id="2" idx="1"/>
          </p:cNvCxnSpPr>
          <p:nvPr/>
        </p:nvCxnSpPr>
        <p:spPr>
          <a:xfrm>
            <a:off x="3386450" y="5346577"/>
            <a:ext cx="3004190" cy="534478"/>
          </a:xfrm>
          <a:prstGeom prst="bentConnector3">
            <a:avLst>
              <a:gd name="adj1" fmla="val -17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A01E11F-6454-4952-8A6D-F3D20109BC2C}"/>
              </a:ext>
            </a:extLst>
          </p:cNvPr>
          <p:cNvCxnSpPr>
            <a:stCxn id="2" idx="0"/>
          </p:cNvCxnSpPr>
          <p:nvPr/>
        </p:nvCxnSpPr>
        <p:spPr>
          <a:xfrm flipV="1">
            <a:off x="8026400" y="4953740"/>
            <a:ext cx="0" cy="392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7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5814CD-8C30-4D2C-949C-1A0C8E21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3EA14-85DC-4C31-9B26-60DF2B775587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A723E-66EF-41AD-88E4-16B8DAE9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41E52C-96B3-4E80-B645-942A20C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96FF7588-E894-42E0-95E2-796C4518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70" y="4346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5519D91-8C66-4E02-A3B1-62E0FF802AB1}"/>
              </a:ext>
            </a:extLst>
          </p:cNvPr>
          <p:cNvSpPr txBox="1"/>
          <p:nvPr/>
        </p:nvSpPr>
        <p:spPr>
          <a:xfrm>
            <a:off x="1124649" y="951748"/>
            <a:ext cx="155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IMMO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B141EE9-2828-4AE1-89D0-8ED73907E3FA}"/>
              </a:ext>
            </a:extLst>
          </p:cNvPr>
          <p:cNvSpPr txBox="1">
            <a:spLocks/>
          </p:cNvSpPr>
          <p:nvPr/>
        </p:nvSpPr>
        <p:spPr>
          <a:xfrm>
            <a:off x="181424" y="41034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Prise de RDV </a:t>
            </a:r>
            <a:r>
              <a:rPr lang="fr-FR" sz="3200" b="1" dirty="0">
                <a:solidFill>
                  <a:srgbClr val="FF0000"/>
                </a:solidFill>
              </a:rPr>
              <a:t>sur internet </a:t>
            </a:r>
            <a:r>
              <a:rPr lang="fr-FR" sz="3200" b="1" dirty="0">
                <a:solidFill>
                  <a:schemeClr val="accent1"/>
                </a:solidFill>
              </a:rPr>
              <a:t>: la visio est proposée à l’internaute</a:t>
            </a:r>
          </a:p>
        </p:txBody>
      </p:sp>
      <p:graphicFrame>
        <p:nvGraphicFramePr>
          <p:cNvPr id="17" name="Tableau 26">
            <a:extLst>
              <a:ext uri="{FF2B5EF4-FFF2-40B4-BE49-F238E27FC236}">
                <a16:creationId xmlns:a16="http://schemas.microsoft.com/office/drawing/2014/main" id="{B5E78569-82F0-448D-8C57-E2FBB5539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47099"/>
              </p:ext>
            </p:extLst>
          </p:nvPr>
        </p:nvGraphicFramePr>
        <p:xfrm>
          <a:off x="2806416" y="4690857"/>
          <a:ext cx="4985380" cy="189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182">
                  <a:extLst>
                    <a:ext uri="{9D8B030D-6E8A-4147-A177-3AD203B41FA5}">
                      <a16:colId xmlns:a16="http://schemas.microsoft.com/office/drawing/2014/main" val="3416572408"/>
                    </a:ext>
                  </a:extLst>
                </a:gridCol>
                <a:gridCol w="2491198">
                  <a:extLst>
                    <a:ext uri="{9D8B030D-6E8A-4147-A177-3AD203B41FA5}">
                      <a16:colId xmlns:a16="http://schemas.microsoft.com/office/drawing/2014/main" val="333612624"/>
                    </a:ext>
                  </a:extLst>
                </a:gridCol>
              </a:tblGrid>
              <a:tr h="3722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Télévente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73090"/>
                  </a:ext>
                </a:extLst>
              </a:tr>
              <a:tr h="763274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1 – RDV Visio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1 - RDV en agence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921053"/>
                  </a:ext>
                </a:extLst>
              </a:tr>
              <a:tr h="763274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2 – RDV 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2 – RDV Visio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194221"/>
                  </a:ext>
                </a:extLst>
              </a:tr>
            </a:tbl>
          </a:graphicData>
        </a:graphic>
      </p:graphicFrame>
      <p:grpSp>
        <p:nvGrpSpPr>
          <p:cNvPr id="37" name="Groupe 36">
            <a:extLst>
              <a:ext uri="{FF2B5EF4-FFF2-40B4-BE49-F238E27FC236}">
                <a16:creationId xmlns:a16="http://schemas.microsoft.com/office/drawing/2014/main" id="{99A234F0-7B9C-4217-B3ED-6007551DDAA5}"/>
              </a:ext>
            </a:extLst>
          </p:cNvPr>
          <p:cNvGrpSpPr/>
          <p:nvPr/>
        </p:nvGrpSpPr>
        <p:grpSpPr>
          <a:xfrm>
            <a:off x="4385664" y="5127315"/>
            <a:ext cx="3352206" cy="1462337"/>
            <a:chOff x="4962312" y="2831882"/>
            <a:chExt cx="3352206" cy="146233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75F7446-7CA1-4942-8FBC-7845AA262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021457" y="2917870"/>
              <a:ext cx="607460" cy="564938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30683F6-7B25-4FE6-B224-A913B6B6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459632" y="3662219"/>
              <a:ext cx="607460" cy="564938"/>
            </a:xfrm>
            <a:prstGeom prst="rect">
              <a:avLst/>
            </a:prstGeom>
          </p:spPr>
        </p:pic>
        <p:pic>
          <p:nvPicPr>
            <p:cNvPr id="22" name="Graphique 21" descr="Combiné">
              <a:extLst>
                <a:ext uri="{FF2B5EF4-FFF2-40B4-BE49-F238E27FC236}">
                  <a16:creationId xmlns:a16="http://schemas.microsoft.com/office/drawing/2014/main" id="{84F7D9DA-441A-4C77-A6D8-A4E35F8C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2312" y="3568469"/>
              <a:ext cx="725750" cy="725750"/>
            </a:xfrm>
            <a:prstGeom prst="rect">
              <a:avLst/>
            </a:prstGeom>
          </p:spPr>
        </p:pic>
        <p:pic>
          <p:nvPicPr>
            <p:cNvPr id="23" name="Graphique 22" descr="Tribunal">
              <a:extLst>
                <a:ext uri="{FF2B5EF4-FFF2-40B4-BE49-F238E27FC236}">
                  <a16:creationId xmlns:a16="http://schemas.microsoft.com/office/drawing/2014/main" id="{F67D6695-A3A3-4CA1-BB25-C7746745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43751" y="2831882"/>
              <a:ext cx="770767" cy="770767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89812CA9-A7BE-4C98-AA7D-F7041AB62DAA}"/>
              </a:ext>
            </a:extLst>
          </p:cNvPr>
          <p:cNvSpPr txBox="1"/>
          <p:nvPr/>
        </p:nvSpPr>
        <p:spPr>
          <a:xfrm>
            <a:off x="8054420" y="808998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55A1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RAC</a:t>
            </a:r>
            <a:endParaRPr lang="fr-FR" dirty="0">
              <a:solidFill>
                <a:srgbClr val="C55A11"/>
              </a:solidFill>
            </a:endParaRPr>
          </a:p>
        </p:txBody>
      </p:sp>
      <p:pic>
        <p:nvPicPr>
          <p:cNvPr id="12" name="Graphique 11" descr="Retour (droite à gauche)">
            <a:extLst>
              <a:ext uri="{FF2B5EF4-FFF2-40B4-BE49-F238E27FC236}">
                <a16:creationId xmlns:a16="http://schemas.microsoft.com/office/drawing/2014/main" id="{4E324891-15BE-40D0-A40D-60BD1ADB0A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3805554" y="3589263"/>
            <a:ext cx="979681" cy="1409609"/>
          </a:xfrm>
          <a:prstGeom prst="rect">
            <a:avLst/>
          </a:prstGeom>
        </p:spPr>
      </p:pic>
      <p:pic>
        <p:nvPicPr>
          <p:cNvPr id="25" name="Graphique 24" descr="Retour">
            <a:extLst>
              <a:ext uri="{FF2B5EF4-FFF2-40B4-BE49-F238E27FC236}">
                <a16:creationId xmlns:a16="http://schemas.microsoft.com/office/drawing/2014/main" id="{933327EC-F9A4-4704-B1FE-13DB57833C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5801335" y="3493844"/>
            <a:ext cx="1000684" cy="1447184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3098DE72-A5CE-4E3B-AAAC-1CDF6BA5F186}"/>
              </a:ext>
            </a:extLst>
          </p:cNvPr>
          <p:cNvGrpSpPr/>
          <p:nvPr/>
        </p:nvGrpSpPr>
        <p:grpSpPr>
          <a:xfrm>
            <a:off x="443076" y="1372367"/>
            <a:ext cx="3507487" cy="3226266"/>
            <a:chOff x="306228" y="3565870"/>
            <a:chExt cx="2596769" cy="2292596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1F8E9DC-EFCB-45F7-B701-EC024DB5A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061" t="23102" r="42001" b="28092"/>
            <a:stretch/>
          </p:blipFill>
          <p:spPr>
            <a:xfrm>
              <a:off x="306228" y="3565870"/>
              <a:ext cx="2563385" cy="2292596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0E9EB6B-28A7-467C-B02E-6FB4E62F341A}"/>
                </a:ext>
              </a:extLst>
            </p:cNvPr>
            <p:cNvSpPr/>
            <p:nvPr/>
          </p:nvSpPr>
          <p:spPr>
            <a:xfrm>
              <a:off x="592010" y="4438686"/>
              <a:ext cx="2310987" cy="781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0F8D759-9C35-4E58-836A-BEA9399226CC}"/>
              </a:ext>
            </a:extLst>
          </p:cNvPr>
          <p:cNvGrpSpPr/>
          <p:nvPr/>
        </p:nvGrpSpPr>
        <p:grpSpPr>
          <a:xfrm>
            <a:off x="6830580" y="1320214"/>
            <a:ext cx="3689459" cy="3311073"/>
            <a:chOff x="5679113" y="2770577"/>
            <a:chExt cx="4423326" cy="3807776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AF67A93-D34D-49EA-870D-6C9BC7999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4196" t="33526" r="31033" b="529"/>
            <a:stretch/>
          </p:blipFill>
          <p:spPr>
            <a:xfrm>
              <a:off x="5679113" y="2770577"/>
              <a:ext cx="4423326" cy="3807776"/>
            </a:xfrm>
            <a:prstGeom prst="rect">
              <a:avLst/>
            </a:prstGeom>
          </p:spPr>
        </p:pic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A66027A-4C66-49EC-BBD0-4CDF800445B1}"/>
                </a:ext>
              </a:extLst>
            </p:cNvPr>
            <p:cNvSpPr/>
            <p:nvPr/>
          </p:nvSpPr>
          <p:spPr>
            <a:xfrm>
              <a:off x="5912528" y="4705164"/>
              <a:ext cx="1376039" cy="1775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7189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5814CD-8C30-4D2C-949C-1A0C8E21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7285AF-4614-42F2-99EE-A9627BFBB5B2}"/>
              </a:ext>
            </a:extLst>
          </p:cNvPr>
          <p:cNvSpPr txBox="1"/>
          <p:nvPr/>
        </p:nvSpPr>
        <p:spPr>
          <a:xfrm>
            <a:off x="9202679" y="3831105"/>
            <a:ext cx="257386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Visio TLV recommandée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CDD31-BBF3-4567-B3E4-2D4708B2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33" y="746846"/>
            <a:ext cx="6262944" cy="61903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73EA14-85DC-4C31-9B26-60DF2B775587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A723E-66EF-41AD-88E4-16B8DAE9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41E52C-96B3-4E80-B645-942A20C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96FF7588-E894-42E0-95E2-796C4518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70" y="4346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C861D620-0DC4-4E7A-B204-42C49F32C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002" t="51583" r="12673" b="1197"/>
          <a:stretch/>
        </p:blipFill>
        <p:spPr>
          <a:xfrm>
            <a:off x="646656" y="1161638"/>
            <a:ext cx="1551003" cy="108784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FFE52C6-6AF8-45E7-B43E-916E302F7A87}"/>
              </a:ext>
            </a:extLst>
          </p:cNvPr>
          <p:cNvSpPr txBox="1"/>
          <p:nvPr/>
        </p:nvSpPr>
        <p:spPr>
          <a:xfrm>
            <a:off x="619128" y="696427"/>
            <a:ext cx="155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IMMO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F74E8DD-2C21-466C-893B-7BFDC250EE19}"/>
              </a:ext>
            </a:extLst>
          </p:cNvPr>
          <p:cNvSpPr txBox="1">
            <a:spLocks/>
          </p:cNvSpPr>
          <p:nvPr/>
        </p:nvSpPr>
        <p:spPr>
          <a:xfrm>
            <a:off x="241725" y="0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Prise de RDV </a:t>
            </a:r>
            <a:r>
              <a:rPr lang="fr-FR" sz="3200" b="1" dirty="0">
                <a:solidFill>
                  <a:srgbClr val="FF0000"/>
                </a:solidFill>
              </a:rPr>
              <a:t>sur internet </a:t>
            </a:r>
            <a:r>
              <a:rPr lang="fr-FR" sz="3200" b="1" dirty="0">
                <a:solidFill>
                  <a:schemeClr val="accent1"/>
                </a:solidFill>
              </a:rPr>
              <a:t>: démonstration en 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900087-51B1-4F1D-B4F8-6AD14D717203}"/>
              </a:ext>
            </a:extLst>
          </p:cNvPr>
          <p:cNvSpPr/>
          <p:nvPr/>
        </p:nvSpPr>
        <p:spPr>
          <a:xfrm>
            <a:off x="9204960" y="1705560"/>
            <a:ext cx="2573865" cy="1723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Pour un PROJET NON MATURE (PIND) : l’internaute à 3 choix possibles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7AFE5D-E9E7-4BD6-A80F-79547573867A}"/>
              </a:ext>
            </a:extLst>
          </p:cNvPr>
          <p:cNvSpPr txBox="1"/>
          <p:nvPr/>
        </p:nvSpPr>
        <p:spPr>
          <a:xfrm>
            <a:off x="9231178" y="4902276"/>
            <a:ext cx="2573865" cy="175432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2 autres choix possible pour l’internaute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472C4"/>
                </a:solidFill>
              </a:rPr>
              <a:t>RDV TEL TLV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472C4"/>
                </a:solidFill>
              </a:rPr>
              <a:t>RDV En agence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F032B5D2-7EF1-4A94-A306-9F28DCF6C1FA}"/>
              </a:ext>
            </a:extLst>
          </p:cNvPr>
          <p:cNvCxnSpPr>
            <a:cxnSpLocks/>
            <a:stCxn id="17" idx="1"/>
            <a:endCxn id="43" idx="0"/>
          </p:cNvCxnSpPr>
          <p:nvPr/>
        </p:nvCxnSpPr>
        <p:spPr>
          <a:xfrm rot="10800000">
            <a:off x="4409442" y="5676239"/>
            <a:ext cx="4821737" cy="103201"/>
          </a:xfrm>
          <a:prstGeom prst="bentConnector4">
            <a:avLst>
              <a:gd name="adj1" fmla="val 46839"/>
              <a:gd name="adj2" fmla="val 32150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2AD5A0F4-A6BB-4257-A294-2A180CCFF2E1}"/>
              </a:ext>
            </a:extLst>
          </p:cNvPr>
          <p:cNvCxnSpPr>
            <a:cxnSpLocks/>
            <a:endCxn id="46" idx="2"/>
          </p:cNvCxnSpPr>
          <p:nvPr/>
        </p:nvCxnSpPr>
        <p:spPr>
          <a:xfrm rot="10800000">
            <a:off x="4993641" y="5882640"/>
            <a:ext cx="4237536" cy="34668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0D607F5D-DB06-48BE-8A62-81F13BB0CAC6}"/>
              </a:ext>
            </a:extLst>
          </p:cNvPr>
          <p:cNvCxnSpPr>
            <a:cxnSpLocks/>
            <a:stCxn id="4" idx="1"/>
            <a:endCxn id="39" idx="3"/>
          </p:cNvCxnSpPr>
          <p:nvPr/>
        </p:nvCxnSpPr>
        <p:spPr>
          <a:xfrm rot="10800000">
            <a:off x="5318489" y="3958761"/>
            <a:ext cx="3884190" cy="5701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48A8028-D517-4123-B017-584F059AD7AC}"/>
              </a:ext>
            </a:extLst>
          </p:cNvPr>
          <p:cNvSpPr/>
          <p:nvPr/>
        </p:nvSpPr>
        <p:spPr>
          <a:xfrm>
            <a:off x="4251797" y="3810425"/>
            <a:ext cx="1066692" cy="296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563E15-F92E-4473-9DD7-6CF204C5B670}"/>
              </a:ext>
            </a:extLst>
          </p:cNvPr>
          <p:cNvSpPr/>
          <p:nvPr/>
        </p:nvSpPr>
        <p:spPr>
          <a:xfrm>
            <a:off x="4104641" y="5676238"/>
            <a:ext cx="609599" cy="206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039BC2-9864-4C1E-A398-ED1444A300CA}"/>
              </a:ext>
            </a:extLst>
          </p:cNvPr>
          <p:cNvSpPr/>
          <p:nvPr/>
        </p:nvSpPr>
        <p:spPr>
          <a:xfrm>
            <a:off x="4795521" y="5676238"/>
            <a:ext cx="396239" cy="206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76A04C97-8D9C-4963-BBB2-A9F322B060A8}"/>
              </a:ext>
            </a:extLst>
          </p:cNvPr>
          <p:cNvSpPr/>
          <p:nvPr/>
        </p:nvSpPr>
        <p:spPr>
          <a:xfrm>
            <a:off x="10353040" y="3428999"/>
            <a:ext cx="264160" cy="40210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bas 52">
            <a:extLst>
              <a:ext uri="{FF2B5EF4-FFF2-40B4-BE49-F238E27FC236}">
                <a16:creationId xmlns:a16="http://schemas.microsoft.com/office/drawing/2014/main" id="{7EC60686-442F-43ED-AA0B-A367EBC30533}"/>
              </a:ext>
            </a:extLst>
          </p:cNvPr>
          <p:cNvSpPr/>
          <p:nvPr/>
        </p:nvSpPr>
        <p:spPr>
          <a:xfrm>
            <a:off x="10336621" y="4200437"/>
            <a:ext cx="280579" cy="68263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3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DB084C-1FDA-47B6-8CE6-09ABEE56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200" y="6356350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E1EF13-EBE2-4A50-8223-844213BC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25600"/>
            <a:ext cx="6074554" cy="6087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9A4F53-0469-4BCF-958A-EBEAADB701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309209-9373-410B-B692-A4FB27291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4A75A5-3493-4012-A3A0-4F73A477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13230FE6-74D3-4832-9336-937111FD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70" y="4346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357A9D98-2A55-4BAE-9123-AA8CD42AB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002" t="51583" r="12673" b="1197"/>
          <a:stretch/>
        </p:blipFill>
        <p:spPr>
          <a:xfrm>
            <a:off x="560105" y="1202671"/>
            <a:ext cx="1551003" cy="108784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B75A938-DD30-48BE-884B-45F5BB0F90F8}"/>
              </a:ext>
            </a:extLst>
          </p:cNvPr>
          <p:cNvSpPr txBox="1"/>
          <p:nvPr/>
        </p:nvSpPr>
        <p:spPr>
          <a:xfrm>
            <a:off x="532577" y="737460"/>
            <a:ext cx="155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IMMO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2071C28-E0F3-45CC-A920-8B0438BD3936}"/>
              </a:ext>
            </a:extLst>
          </p:cNvPr>
          <p:cNvSpPr txBox="1">
            <a:spLocks/>
          </p:cNvSpPr>
          <p:nvPr/>
        </p:nvSpPr>
        <p:spPr>
          <a:xfrm>
            <a:off x="241725" y="0"/>
            <a:ext cx="11537100" cy="655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/>
                </a:solidFill>
              </a:rPr>
              <a:t>Prise de RDV </a:t>
            </a:r>
            <a:r>
              <a:rPr lang="fr-FR" sz="3200" b="1" dirty="0">
                <a:solidFill>
                  <a:srgbClr val="FF0000"/>
                </a:solidFill>
              </a:rPr>
              <a:t>sur internet </a:t>
            </a:r>
            <a:r>
              <a:rPr lang="fr-FR" sz="3200" b="1" dirty="0">
                <a:solidFill>
                  <a:schemeClr val="accent1"/>
                </a:solidFill>
              </a:rPr>
              <a:t>: démonstration en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4FB7A9-742D-4911-950B-B0AD9B441C58}"/>
              </a:ext>
            </a:extLst>
          </p:cNvPr>
          <p:cNvSpPr/>
          <p:nvPr/>
        </p:nvSpPr>
        <p:spPr>
          <a:xfrm>
            <a:off x="9204960" y="1603960"/>
            <a:ext cx="2858881" cy="1723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Pour un PROJET MATURE (PID) : l’internaute à 2 choix possibles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C746F1-6493-4BEA-978B-9BD7268E4528}"/>
              </a:ext>
            </a:extLst>
          </p:cNvPr>
          <p:cNvSpPr txBox="1"/>
          <p:nvPr/>
        </p:nvSpPr>
        <p:spPr>
          <a:xfrm>
            <a:off x="9202677" y="4608112"/>
            <a:ext cx="286116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RDV Agence recommandé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43F606-09FD-412D-B7C9-11B566F6BE4F}"/>
              </a:ext>
            </a:extLst>
          </p:cNvPr>
          <p:cNvSpPr txBox="1"/>
          <p:nvPr/>
        </p:nvSpPr>
        <p:spPr>
          <a:xfrm>
            <a:off x="9202678" y="5835187"/>
            <a:ext cx="286116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2eme proposition Visio en agence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14784-BFA1-4258-A5AC-1A2986E667B4}"/>
              </a:ext>
            </a:extLst>
          </p:cNvPr>
          <p:cNvSpPr/>
          <p:nvPr/>
        </p:nvSpPr>
        <p:spPr>
          <a:xfrm>
            <a:off x="4114800" y="3881120"/>
            <a:ext cx="701040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3AE85C33-EE96-4B69-93DC-791D4B1BE4D5}"/>
              </a:ext>
            </a:extLst>
          </p:cNvPr>
          <p:cNvCxnSpPr>
            <a:cxnSpLocks/>
            <a:stCxn id="22" idx="1"/>
            <a:endCxn id="4" idx="3"/>
          </p:cNvCxnSpPr>
          <p:nvPr/>
        </p:nvCxnSpPr>
        <p:spPr>
          <a:xfrm rot="10800000">
            <a:off x="4815841" y="3982720"/>
            <a:ext cx="4386837" cy="81005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4ACB0A-F9D6-435C-A9E7-34A61DCAC254}"/>
              </a:ext>
            </a:extLst>
          </p:cNvPr>
          <p:cNvSpPr/>
          <p:nvPr/>
        </p:nvSpPr>
        <p:spPr>
          <a:xfrm>
            <a:off x="3484880" y="5638800"/>
            <a:ext cx="701040" cy="196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74774230-A80E-47EE-B338-A6148A047BE1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rot="10800000">
            <a:off x="4185920" y="5736995"/>
            <a:ext cx="5016758" cy="42135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3E22963E-1A85-4078-9AB0-BA2C71D56046}"/>
              </a:ext>
            </a:extLst>
          </p:cNvPr>
          <p:cNvSpPr/>
          <p:nvPr/>
        </p:nvSpPr>
        <p:spPr>
          <a:xfrm>
            <a:off x="10484760" y="3341177"/>
            <a:ext cx="305160" cy="126693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76634FEA-51A8-425B-BB91-158B71F5B993}"/>
              </a:ext>
            </a:extLst>
          </p:cNvPr>
          <p:cNvSpPr/>
          <p:nvPr/>
        </p:nvSpPr>
        <p:spPr>
          <a:xfrm>
            <a:off x="10484760" y="4977444"/>
            <a:ext cx="305160" cy="85774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74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E6A09713CE94199C1EA862BCED550" ma:contentTypeVersion="12" ma:contentTypeDescription="Create a new document." ma:contentTypeScope="" ma:versionID="824cd0d4d490d5517ae8d6949ef30b69">
  <xsd:schema xmlns:xsd="http://www.w3.org/2001/XMLSchema" xmlns:xs="http://www.w3.org/2001/XMLSchema" xmlns:p="http://schemas.microsoft.com/office/2006/metadata/properties" xmlns:ns2="958f8d43-fef0-4cf9-8da7-f4eadc24358a" xmlns:ns3="ef427a0c-13e6-4df9-a4e0-414d03fa7027" targetNamespace="http://schemas.microsoft.com/office/2006/metadata/properties" ma:root="true" ma:fieldsID="284237602d02cbc4d723b9be8e4f73be" ns2:_="" ns3:_="">
    <xsd:import namespace="958f8d43-fef0-4cf9-8da7-f4eadc24358a"/>
    <xsd:import namespace="ef427a0c-13e6-4df9-a4e0-414d03fa7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f8d43-fef0-4cf9-8da7-f4eadc24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27a0c-13e6-4df9-a4e0-414d03fa7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87F2A-71F9-4629-AD7A-6753F7A90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93D5F8-A6B6-43FB-8965-C7D398DB35E7}">
  <ds:schemaRefs>
    <ds:schemaRef ds:uri="ef427a0c-13e6-4df9-a4e0-414d03fa7027"/>
    <ds:schemaRef ds:uri="http://schemas.microsoft.com/office/2006/metadata/properties"/>
    <ds:schemaRef ds:uri="958f8d43-fef0-4cf9-8da7-f4eadc24358a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3F76701-4EE2-47A2-B9FB-6277B53D5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f8d43-fef0-4cf9-8da7-f4eadc24358a"/>
    <ds:schemaRef ds:uri="ef427a0c-13e6-4df9-a4e0-414d03fa7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471</Words>
  <Application>Microsoft Office PowerPoint</Application>
  <PresentationFormat>Grand écran</PresentationFormat>
  <Paragraphs>96</Paragraphs>
  <Slides>17</Slides>
  <Notes>2</Notes>
  <HiddenSlides>1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Objet d’environnement du Gestionnaire de liaisons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zone commentaire pour l’internaute lors de la prise de RDV Objectif : mieux préparer le RDV</vt:lpstr>
      <vt:lpstr>Améliorer les mails de confirmation de RDV pour réduire le risque de lapin</vt:lpstr>
      <vt:lpstr>Améliorer les mails de confirmation de RDV Permanence conseil</vt:lpstr>
      <vt:lpstr>Supprimer efficacement les doublons de silhouettes et de particuliers</vt:lpstr>
      <vt:lpstr>Conversion de la silhouette : suppression du message d’alerte</vt:lpstr>
      <vt:lpstr>Suivre du taux d’occupation des PC – anomalie corrigée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Boulaud Quentin</cp:lastModifiedBy>
  <cp:revision>195</cp:revision>
  <dcterms:created xsi:type="dcterms:W3CDTF">2022-06-17T15:34:01Z</dcterms:created>
  <dcterms:modified xsi:type="dcterms:W3CDTF">2022-10-28T07:26:16Z</dcterms:modified>
</cp:coreProperties>
</file>