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9" r:id="rId3"/>
    <p:sldId id="318" r:id="rId4"/>
    <p:sldId id="335" r:id="rId5"/>
    <p:sldId id="336" r:id="rId6"/>
    <p:sldId id="337" r:id="rId7"/>
    <p:sldId id="320" r:id="rId8"/>
    <p:sldId id="322" r:id="rId9"/>
    <p:sldId id="321" r:id="rId10"/>
    <p:sldId id="324" r:id="rId11"/>
    <p:sldId id="323" r:id="rId12"/>
    <p:sldId id="326" r:id="rId13"/>
    <p:sldId id="327" r:id="rId14"/>
    <p:sldId id="329" r:id="rId15"/>
    <p:sldId id="328" r:id="rId16"/>
    <p:sldId id="330" r:id="rId17"/>
    <p:sldId id="331" r:id="rId18"/>
    <p:sldId id="332" r:id="rId19"/>
    <p:sldId id="325" r:id="rId20"/>
    <p:sldId id="314" r:id="rId21"/>
    <p:sldId id="31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in Benoit" initials="AB" lastIdx="14" clrIdx="0">
    <p:extLst>
      <p:ext uri="{19B8F6BF-5375-455C-9EA6-DF929625EA0E}">
        <p15:presenceInfo xmlns:p15="http://schemas.microsoft.com/office/powerpoint/2012/main" userId="S::allain.benoit@csf.asso.fr::73fad42f-1047-497a-81d4-88252115cafe" providerId="AD"/>
      </p:ext>
    </p:extLst>
  </p:cmAuthor>
  <p:cmAuthor id="2" name="Ribeyrolles Benoît" initials="RB" lastIdx="13" clrIdx="1">
    <p:extLst>
      <p:ext uri="{19B8F6BF-5375-455C-9EA6-DF929625EA0E}">
        <p15:presenceInfo xmlns:p15="http://schemas.microsoft.com/office/powerpoint/2012/main" userId="S::Ribeyrolles@csf.asso.fr::81373a80-71a3-4d71-9d6b-5803c02be41e" providerId="AD"/>
      </p:ext>
    </p:extLst>
  </p:cmAuthor>
  <p:cmAuthor id="3" name="Ismaiel Sara" initials="IS" lastIdx="6" clrIdx="2">
    <p:extLst>
      <p:ext uri="{19B8F6BF-5375-455C-9EA6-DF929625EA0E}">
        <p15:presenceInfo xmlns:p15="http://schemas.microsoft.com/office/powerpoint/2012/main" userId="S::ismaiel@csf.asso.fr::af547c4d-8ad0-4115-acb0-6acee1d174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20A9DE"/>
    <a:srgbClr val="009DD9"/>
    <a:srgbClr val="085091"/>
    <a:srgbClr val="546422"/>
    <a:srgbClr val="7E9632"/>
    <a:srgbClr val="10CF9B"/>
    <a:srgbClr val="59AAF2"/>
    <a:srgbClr val="32BF72"/>
    <a:srgbClr val="9CE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830" autoAdjust="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5E701AB-9099-4474-9968-C8A940B577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E5D7FE-37F5-4C4A-98BC-E8E272323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609E-0B2F-45A5-851B-7FF6AB2D4AEC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465505-5BC5-419F-B8AB-C2A571FAF5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860D96-ED43-47BC-99ED-4A975FB220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E9A6-2F29-4569-9CCD-9CEEFA375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6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D021-1779-4F92-B253-FC4CA20BB7A9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91C7E-113B-4154-A143-64EFA61FB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39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6" name="Arrondir un rectangle avec un coin du même côté 5"/>
          <p:cNvSpPr/>
          <p:nvPr/>
        </p:nvSpPr>
        <p:spPr>
          <a:xfrm rot="10800000">
            <a:off x="2" y="4581129"/>
            <a:ext cx="12201452" cy="2316990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 dirty="0">
              <a:solidFill>
                <a:prstClr val="white"/>
              </a:solidFill>
            </a:endParaRPr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2981394" y="6606034"/>
            <a:ext cx="1460927" cy="365760"/>
          </a:xfrm>
          <a:prstGeom prst="rect">
            <a:avLst/>
          </a:prstGeom>
        </p:spPr>
        <p:txBody>
          <a:bodyPr/>
          <a:lstStyle>
            <a:lvl1pPr>
              <a:defRPr sz="1320">
                <a:solidFill>
                  <a:srgbClr val="0A64B6"/>
                </a:solidFill>
              </a:defRPr>
            </a:lvl1pPr>
            <a:extLst/>
          </a:lstStyle>
          <a:p>
            <a:fld id="{950D9BA5-1F9E-4201-A3BF-E663052350E7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88707" y="6606352"/>
            <a:ext cx="4032448" cy="365125"/>
          </a:xfrm>
          <a:prstGeom prst="rect">
            <a:avLst/>
          </a:prstGeom>
        </p:spPr>
        <p:txBody>
          <a:bodyPr/>
          <a:lstStyle>
            <a:lvl1pPr algn="l">
              <a:defRPr sz="1320">
                <a:solidFill>
                  <a:srgbClr val="0A64B6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800523" y="6597353"/>
            <a:ext cx="384043" cy="274768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>
              <a:solidFill>
                <a:prstClr val="white"/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2384" y="6641182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rgbClr val="0A64B6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1655255"/>
            <a:ext cx="6240693" cy="251022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3" y="4581128"/>
            <a:ext cx="12192003" cy="216024"/>
            <a:chOff x="-2" y="4581128"/>
            <a:chExt cx="7020071" cy="144016"/>
          </a:xfrm>
        </p:grpSpPr>
        <p:sp>
          <p:nvSpPr>
            <p:cNvPr id="4" name="Rectangle 3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31371" y="5051632"/>
            <a:ext cx="102410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80" dirty="0">
                <a:solidFill>
                  <a:srgbClr val="0A64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RELEVER LE DÉFI DE NOTRE </a:t>
            </a:r>
            <a:r>
              <a:rPr lang="fr-FR" sz="2880" b="1" dirty="0">
                <a:solidFill>
                  <a:srgbClr val="0A64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ÉQUILIBRE</a:t>
            </a:r>
          </a:p>
        </p:txBody>
      </p:sp>
    </p:spTree>
    <p:extLst>
      <p:ext uri="{BB962C8B-B14F-4D97-AF65-F5344CB8AC3E}">
        <p14:creationId xmlns:p14="http://schemas.microsoft.com/office/powerpoint/2010/main" val="7960966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920"/>
            </a:lvl1pPr>
            <a:lvl2pPr>
              <a:buNone/>
              <a:defRPr sz="1440"/>
            </a:lvl2pPr>
            <a:lvl3pPr>
              <a:buNone/>
              <a:defRPr sz="1200"/>
            </a:lvl3pPr>
            <a:lvl4pPr>
              <a:buNone/>
              <a:defRPr sz="1080"/>
            </a:lvl4pPr>
            <a:lvl5pPr>
              <a:buNone/>
              <a:defRPr sz="108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840">
                <a:solidFill>
                  <a:srgbClr val="0A64B6"/>
                </a:solidFill>
              </a:defRPr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464D47-241F-49AA-9183-A91DA8725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84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600" b="0">
                <a:solidFill>
                  <a:srgbClr val="0A64B6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D1A44D-FEFC-4A21-B488-C80266502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2393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31DBB5-6C3E-40EA-8DE1-35FA3BD56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2"/>
            <a:ext cx="2369960" cy="5530624"/>
          </a:xfrm>
          <a:prstGeom prst="rect">
            <a:avLst/>
          </a:prstGeom>
        </p:spPr>
        <p:txBody>
          <a:bodyPr vert="eaVert"/>
          <a:lstStyle>
            <a:lvl1pPr>
              <a:defRPr lang="en-US" dirty="0"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432800" cy="553062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3746D-EC65-49A8-890C-96BA0E36E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-3" y="543940"/>
            <a:ext cx="12192003" cy="216024"/>
            <a:chOff x="-2" y="4581128"/>
            <a:chExt cx="7020071" cy="144016"/>
          </a:xfrm>
        </p:grpSpPr>
        <p:sp>
          <p:nvSpPr>
            <p:cNvPr id="20" name="Rectangle 19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353972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760" b="1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212976"/>
            <a:ext cx="10363200" cy="1199704"/>
          </a:xfrm>
        </p:spPr>
        <p:txBody>
          <a:bodyPr lIns="45720" rIns="45720"/>
          <a:lstStyle>
            <a:lvl1pPr marL="0" marR="76810" indent="0" algn="r">
              <a:buNone/>
              <a:defRPr>
                <a:solidFill>
                  <a:srgbClr val="E8422A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 dirty="0"/>
          </a:p>
        </p:txBody>
      </p:sp>
      <p:sp>
        <p:nvSpPr>
          <p:cNvPr id="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2735627" y="6381328"/>
            <a:ext cx="8256917" cy="58700"/>
            <a:chOff x="-2" y="4581128"/>
            <a:chExt cx="7020071" cy="144016"/>
          </a:xfrm>
        </p:grpSpPr>
        <p:sp>
          <p:nvSpPr>
            <p:cNvPr id="40" name="Rectangle 39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813AC817-DFB1-4319-B42C-80054097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45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F Refo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750303"/>
            <a:ext cx="11535072" cy="5054963"/>
          </a:xfrm>
        </p:spPr>
        <p:txBody>
          <a:bodyPr/>
          <a:lstStyle>
            <a:lvl1pPr>
              <a:defRPr sz="1260">
                <a:solidFill>
                  <a:schemeClr val="accent4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accent4"/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 sz="1080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5280"/>
          </a:xfrm>
          <a:prstGeom prst="rect">
            <a:avLst/>
          </a:prstGeom>
        </p:spPr>
        <p:txBody>
          <a:bodyPr rtlCol="0"/>
          <a:lstStyle>
            <a:lvl1pPr>
              <a:defRPr sz="2880">
                <a:solidFill>
                  <a:schemeClr val="accent4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35627" y="6381328"/>
            <a:ext cx="8256917" cy="58700"/>
            <a:chOff x="-2" y="4581128"/>
            <a:chExt cx="7020071" cy="144016"/>
          </a:xfrm>
        </p:grpSpPr>
        <p:sp>
          <p:nvSpPr>
            <p:cNvPr id="11" name="Rectangle 10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31BF133-33DE-4F1D-8E4F-7EB63217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5782574"/>
            <a:ext cx="2783861" cy="1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36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</a:lstStyle>
          <a:p>
            <a:r>
              <a:rPr lang="fr-FR" dirty="0"/>
              <a:t>Le titre de la diapo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6542517" cy="4320481"/>
          </a:xfrm>
        </p:spPr>
        <p:txBody>
          <a:bodyPr/>
          <a:lstStyle>
            <a:lvl1pPr>
              <a:defRPr/>
            </a:lvl1pPr>
            <a:extLst/>
          </a:lstStyle>
          <a:p>
            <a:pPr lvl="0" eaLnBrk="1" latinLnBrk="0" hangingPunct="1"/>
            <a:r>
              <a:rPr lang="fr-FR" dirty="0"/>
              <a:t>Pour montrer un document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7248128" y="1412776"/>
            <a:ext cx="4320480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84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735627" y="6381328"/>
            <a:ext cx="8256917" cy="58700"/>
            <a:chOff x="-2" y="4581128"/>
            <a:chExt cx="7020071" cy="144016"/>
          </a:xfrm>
        </p:grpSpPr>
        <p:sp>
          <p:nvSpPr>
            <p:cNvPr id="19" name="Rectangle 18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C32F33-28EE-4F9B-9D77-88E21F9F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5782574"/>
            <a:ext cx="2783861" cy="1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77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760" b="1" cap="none" baseline="0">
                <a:solidFill>
                  <a:srgbClr val="0A64B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760">
                <a:solidFill>
                  <a:schemeClr val="tx1"/>
                </a:solidFill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160">
              <a:solidFill>
                <a:prstClr val="white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735627" y="6381328"/>
            <a:ext cx="8256917" cy="58700"/>
            <a:chOff x="-2" y="4581128"/>
            <a:chExt cx="7020071" cy="144016"/>
          </a:xfrm>
        </p:grpSpPr>
        <p:sp>
          <p:nvSpPr>
            <p:cNvPr id="19" name="Rectangle 18"/>
            <p:cNvSpPr/>
            <p:nvPr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D3A3F78-D572-4823-B814-372BFCCA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5782574"/>
            <a:ext cx="2783861" cy="1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8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8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6096000" y="1484784"/>
            <a:ext cx="0" cy="4536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1C016B-EC63-45C0-AB76-53E8D396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5782574"/>
            <a:ext cx="2783861" cy="1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4827240"/>
            <a:ext cx="5386917" cy="762000"/>
          </a:xfrm>
          <a:solidFill>
            <a:srgbClr val="068FD4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880" b="0">
                <a:solidFill>
                  <a:schemeClr val="bg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0" y="4797152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880" b="0">
                <a:solidFill>
                  <a:schemeClr val="bg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474383"/>
            <a:ext cx="5389033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cxnSp>
        <p:nvCxnSpPr>
          <p:cNvPr id="14" name="Connecteur droit 13"/>
          <p:cNvCxnSpPr/>
          <p:nvPr/>
        </p:nvCxnSpPr>
        <p:spPr>
          <a:xfrm>
            <a:off x="6096000" y="1412776"/>
            <a:ext cx="0" cy="3528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938944-1CB0-4083-9412-1B53F659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5782574"/>
            <a:ext cx="2783861" cy="1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3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97ACBB-17D2-4CF4-B0E1-7E57E488E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80363" y="6503510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10DDCA-9FCD-4589-9BA6-6691E5961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5" y="5841331"/>
            <a:ext cx="2572352" cy="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48132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88669" y="6481436"/>
            <a:ext cx="608192" cy="2769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2735627" y="6381328"/>
            <a:ext cx="8256917" cy="58700"/>
            <a:chOff x="2051720" y="5317773"/>
            <a:chExt cx="6192688" cy="48917"/>
          </a:xfrm>
        </p:grpSpPr>
        <p:sp>
          <p:nvSpPr>
            <p:cNvPr id="16" name="Rectangle 15"/>
            <p:cNvSpPr/>
            <p:nvPr/>
          </p:nvSpPr>
          <p:spPr>
            <a:xfrm>
              <a:off x="2051720" y="5317773"/>
              <a:ext cx="1238216" cy="48917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89936" y="5317773"/>
              <a:ext cx="1238216" cy="48917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28688" y="5317773"/>
              <a:ext cx="1238216" cy="48917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67440" y="5317773"/>
              <a:ext cx="1238216" cy="48917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06192" y="5317773"/>
              <a:ext cx="1238216" cy="48917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60" b="1">
                <a:solidFill>
                  <a:prstClr val="white"/>
                </a:solidFill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" y="6299540"/>
            <a:ext cx="1098432" cy="4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920" b="1" kern="1200">
          <a:solidFill>
            <a:srgbClr val="0A64B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38912" indent="-307238" algn="l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324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6150" indent="-274320" algn="l" rtl="0" eaLnBrk="1" latinLnBrk="0" hangingPunct="1">
        <a:spcBef>
          <a:spcPts val="389"/>
        </a:spcBef>
        <a:buClr>
          <a:schemeClr val="accent1"/>
        </a:buClr>
        <a:buFont typeface="Wingdings" panose="05000000000000000000" pitchFamily="2" charset="2"/>
        <a:buChar char="§"/>
        <a:defRPr kumimoji="0" lang="fr-FR" sz="276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31443" indent="-274320" algn="l" rtl="0" eaLnBrk="1" latinLnBrk="0" hangingPunct="1">
        <a:spcBef>
          <a:spcPts val="420"/>
        </a:spcBef>
        <a:buClr>
          <a:schemeClr val="accent2"/>
        </a:buClr>
        <a:buSzPct val="100000"/>
        <a:buFont typeface="Wingdings 2"/>
        <a:buChar char=""/>
        <a:defRPr kumimoji="0" lang="fr-FR" sz="252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74320" algn="l" rtl="0" eaLnBrk="1" latinLnBrk="0" hangingPunct="1">
        <a:spcBef>
          <a:spcPts val="420"/>
        </a:spcBef>
        <a:buClr>
          <a:schemeClr val="accent2"/>
        </a:buClr>
        <a:buFont typeface="Wingdings 2"/>
        <a:buChar char=""/>
        <a:defRPr kumimoji="0" lang="fr-FR" sz="228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74320" algn="l" rtl="0" eaLnBrk="1" latinLnBrk="0" hangingPunct="1">
        <a:spcBef>
          <a:spcPts val="420"/>
        </a:spcBef>
        <a:buClr>
          <a:schemeClr val="accent2"/>
        </a:buClr>
        <a:buFont typeface="Wingdings 2"/>
        <a:buChar char=""/>
        <a:defRPr kumimoji="0" lang="en-US" sz="216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920240" indent="-274320" algn="l" rtl="0" eaLnBrk="1" latinLnBrk="0" hangingPunct="1">
        <a:spcBef>
          <a:spcPts val="420"/>
        </a:spcBef>
        <a:buClr>
          <a:schemeClr val="accent3"/>
        </a:buClr>
        <a:buFont typeface="Wingdings 2"/>
        <a:buChar char="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74320" algn="l" rtl="0" eaLnBrk="1" latinLnBrk="0" hangingPunct="1">
        <a:spcBef>
          <a:spcPts val="420"/>
        </a:spcBef>
        <a:buClr>
          <a:schemeClr val="accent3"/>
        </a:buClr>
        <a:buFont typeface="Wingdings 2"/>
        <a:buChar char="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274320" algn="l" rtl="0" eaLnBrk="1" latinLnBrk="0" hangingPunct="1">
        <a:spcBef>
          <a:spcPts val="420"/>
        </a:spcBef>
        <a:buClr>
          <a:schemeClr val="accent3"/>
        </a:buClr>
        <a:buFont typeface="Wingdings 2"/>
        <a:buChar char="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274320" algn="l" rtl="0" eaLnBrk="1" latinLnBrk="0" hangingPunct="1">
        <a:spcBef>
          <a:spcPts val="420"/>
        </a:spcBef>
        <a:buClr>
          <a:schemeClr val="accent3"/>
        </a:buClr>
        <a:buFont typeface="Wingdings 2"/>
        <a:buChar char=""/>
        <a:defRPr kumimoji="0" sz="192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fr/compteur-de-vitesse-kilom%C3%A8tres-30911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hyperlink" Target="https://openclipart.org/detail/3042/zeimusu_thumbtack_note_important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B5447-B00B-4943-972B-E0719CCC4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4" y="1561510"/>
            <a:ext cx="9161756" cy="447985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5000" dirty="0"/>
              <a:t>J@ssure </a:t>
            </a:r>
            <a:br>
              <a:rPr lang="fr-FR" sz="5000" dirty="0"/>
            </a:br>
            <a:br>
              <a:rPr lang="fr-FR" sz="5000" dirty="0"/>
            </a:br>
            <a:r>
              <a:rPr lang="fr-FR" sz="5000" dirty="0"/>
              <a:t>Nouveautés du 2 novembre 2022</a:t>
            </a:r>
            <a:br>
              <a:rPr lang="fr-FR" sz="5000" dirty="0"/>
            </a:br>
            <a:r>
              <a:rPr lang="fr-FR" sz="5000" dirty="0"/>
              <a:t> </a:t>
            </a:r>
            <a:br>
              <a:rPr lang="fr-FR" sz="4400" dirty="0"/>
            </a:br>
            <a:r>
              <a:rPr lang="fr-FR" sz="2400" dirty="0"/>
              <a:t>V1.0.0.35/36/37</a:t>
            </a:r>
            <a:br>
              <a:rPr lang="fr-FR" sz="4400" dirty="0"/>
            </a:br>
            <a:endParaRPr lang="fr-FR" sz="5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0E0A5-87D7-40E4-AB62-1928E93C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092" y="643528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25C4B0-21E9-4CB7-9ED1-D4E785E880AE}"/>
              </a:ext>
            </a:extLst>
          </p:cNvPr>
          <p:cNvSpPr txBox="1"/>
          <p:nvPr/>
        </p:nvSpPr>
        <p:spPr>
          <a:xfrm>
            <a:off x="4042680" y="1343390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SEGMENT NON LEMOINE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C07E49E-8A5D-4BFA-B7DA-C16DA01E4EA1}"/>
              </a:ext>
            </a:extLst>
          </p:cNvPr>
          <p:cNvCxnSpPr>
            <a:cxnSpLocks/>
          </p:cNvCxnSpPr>
          <p:nvPr/>
        </p:nvCxnSpPr>
        <p:spPr>
          <a:xfrm>
            <a:off x="2776078" y="2964632"/>
            <a:ext cx="61611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09FD4E5-F88C-4B00-BCAC-871CD2AEA888}"/>
              </a:ext>
            </a:extLst>
          </p:cNvPr>
          <p:cNvCxnSpPr>
            <a:cxnSpLocks/>
          </p:cNvCxnSpPr>
          <p:nvPr/>
        </p:nvCxnSpPr>
        <p:spPr>
          <a:xfrm>
            <a:off x="2776078" y="3295835"/>
            <a:ext cx="6492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705108B-300D-4026-85E5-1E8132A2B293}"/>
              </a:ext>
            </a:extLst>
          </p:cNvPr>
          <p:cNvCxnSpPr>
            <a:cxnSpLocks/>
          </p:cNvCxnSpPr>
          <p:nvPr/>
        </p:nvCxnSpPr>
        <p:spPr>
          <a:xfrm>
            <a:off x="2776078" y="3650317"/>
            <a:ext cx="3319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6EF70E0-4971-4E5D-88D9-1566AED6D927}"/>
              </a:ext>
            </a:extLst>
          </p:cNvPr>
          <p:cNvSpPr/>
          <p:nvPr/>
        </p:nvSpPr>
        <p:spPr>
          <a:xfrm>
            <a:off x="2619588" y="3977197"/>
            <a:ext cx="2876365" cy="1686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>
              <a:solidFill>
                <a:srgbClr val="FF0000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F73E546-BBAE-4977-8C0E-4542381E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79" y="1712722"/>
            <a:ext cx="8316442" cy="372160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30" name="Bulle narrative : ronde 29">
            <a:extLst>
              <a:ext uri="{FF2B5EF4-FFF2-40B4-BE49-F238E27FC236}">
                <a16:creationId xmlns:a16="http://schemas.microsoft.com/office/drawing/2014/main" id="{B10D98AB-E403-478D-AD9F-9E3BD2A3E4F2}"/>
              </a:ext>
            </a:extLst>
          </p:cNvPr>
          <p:cNvSpPr/>
          <p:nvPr/>
        </p:nvSpPr>
        <p:spPr>
          <a:xfrm>
            <a:off x="9860459" y="4383742"/>
            <a:ext cx="1691252" cy="790113"/>
          </a:xfrm>
          <a:prstGeom prst="wedgeEllipseCallout">
            <a:avLst>
              <a:gd name="adj1" fmla="val -88761"/>
              <a:gd name="adj2" fmla="val 9845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L’assuré doit cliquer pour passer à l’étape suivante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077DF51-DB9D-47E7-83B9-650E44FC0210}"/>
              </a:ext>
            </a:extLst>
          </p:cNvPr>
          <p:cNvGrpSpPr/>
          <p:nvPr/>
        </p:nvGrpSpPr>
        <p:grpSpPr>
          <a:xfrm>
            <a:off x="3912880" y="405767"/>
            <a:ext cx="3626430" cy="444833"/>
            <a:chOff x="1387370" y="1218416"/>
            <a:chExt cx="3626430" cy="444833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4C6D754-B65A-4AE8-90AE-29888987C66F}"/>
                </a:ext>
              </a:extLst>
            </p:cNvPr>
            <p:cNvSpPr/>
            <p:nvPr/>
          </p:nvSpPr>
          <p:spPr>
            <a:xfrm>
              <a:off x="1387370" y="1218416"/>
              <a:ext cx="409307" cy="400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85091"/>
                  </a:solidFill>
                </a:rPr>
                <a:t>1</a:t>
              </a:r>
            </a:p>
          </p:txBody>
        </p:sp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81A7E855-603B-45CA-86A9-086296992D06}"/>
                </a:ext>
              </a:extLst>
            </p:cNvPr>
            <p:cNvSpPr/>
            <p:nvPr/>
          </p:nvSpPr>
          <p:spPr>
            <a:xfrm>
              <a:off x="1796677" y="1237303"/>
              <a:ext cx="3217123" cy="4259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Écrans de souscription en ligne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9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057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25C4B0-21E9-4CB7-9ED1-D4E785E880AE}"/>
              </a:ext>
            </a:extLst>
          </p:cNvPr>
          <p:cNvSpPr txBox="1"/>
          <p:nvPr/>
        </p:nvSpPr>
        <p:spPr>
          <a:xfrm>
            <a:off x="3621448" y="1211155"/>
            <a:ext cx="556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DEMANDE D’ADHESION – SEGMENT LEMOINE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855510A-6DF5-4769-8A83-17F55BF1D91B}"/>
              </a:ext>
            </a:extLst>
          </p:cNvPr>
          <p:cNvGrpSpPr/>
          <p:nvPr/>
        </p:nvGrpSpPr>
        <p:grpSpPr>
          <a:xfrm>
            <a:off x="2903476" y="1580487"/>
            <a:ext cx="7786250" cy="5164966"/>
            <a:chOff x="1420427" y="1583359"/>
            <a:chExt cx="7386222" cy="5164966"/>
          </a:xfrm>
        </p:grpSpPr>
        <p:pic>
          <p:nvPicPr>
            <p:cNvPr id="15" name="Espace réservé du contenu 3">
              <a:extLst>
                <a:ext uri="{FF2B5EF4-FFF2-40B4-BE49-F238E27FC236}">
                  <a16:creationId xmlns:a16="http://schemas.microsoft.com/office/drawing/2014/main" id="{C65BEE0F-05F3-46EE-BB24-59ACEFE3B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8" t="1899" r="1919" b="29982"/>
            <a:stretch/>
          </p:blipFill>
          <p:spPr>
            <a:xfrm>
              <a:off x="1420427" y="1583359"/>
              <a:ext cx="7386222" cy="51649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EE3D05-BE77-49FE-879E-9173FBAC02AA}"/>
                </a:ext>
              </a:extLst>
            </p:cNvPr>
            <p:cNvSpPr/>
            <p:nvPr/>
          </p:nvSpPr>
          <p:spPr>
            <a:xfrm>
              <a:off x="1500326" y="1922667"/>
              <a:ext cx="7217546" cy="24185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811381-1CE5-4270-9E86-D7870D029574}"/>
                </a:ext>
              </a:extLst>
            </p:cNvPr>
            <p:cNvSpPr/>
            <p:nvPr/>
          </p:nvSpPr>
          <p:spPr>
            <a:xfrm>
              <a:off x="1544714" y="3428999"/>
              <a:ext cx="156252" cy="1930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EE87ED-7F70-4C69-96B1-FF4D9541C6D2}"/>
                </a:ext>
              </a:extLst>
            </p:cNvPr>
            <p:cNvSpPr/>
            <p:nvPr/>
          </p:nvSpPr>
          <p:spPr>
            <a:xfrm>
              <a:off x="1544714" y="3930018"/>
              <a:ext cx="156252" cy="1930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22" name="Bulle narrative : ronde 21">
            <a:extLst>
              <a:ext uri="{FF2B5EF4-FFF2-40B4-BE49-F238E27FC236}">
                <a16:creationId xmlns:a16="http://schemas.microsoft.com/office/drawing/2014/main" id="{FC74AFE9-3106-4BDE-A053-1185BCE4C408}"/>
              </a:ext>
            </a:extLst>
          </p:cNvPr>
          <p:cNvSpPr/>
          <p:nvPr/>
        </p:nvSpPr>
        <p:spPr>
          <a:xfrm>
            <a:off x="189608" y="2918959"/>
            <a:ext cx="2366248" cy="1008187"/>
          </a:xfrm>
          <a:prstGeom prst="wedgeEllipseCallout">
            <a:avLst>
              <a:gd name="adj1" fmla="val 68219"/>
              <a:gd name="adj2" fmla="val 36506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Parcours numérique</a:t>
            </a:r>
            <a:r>
              <a:rPr lang="fr-FR" sz="1100" dirty="0">
                <a:solidFill>
                  <a:srgbClr val="FF0000"/>
                </a:solidFill>
              </a:rPr>
              <a:t> les cases apparaissent cochées sur la demande d’adhésion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CD9B675-B234-41C4-BAB1-37C46B9C52E1}"/>
              </a:ext>
            </a:extLst>
          </p:cNvPr>
          <p:cNvGrpSpPr/>
          <p:nvPr/>
        </p:nvGrpSpPr>
        <p:grpSpPr>
          <a:xfrm>
            <a:off x="4465856" y="471671"/>
            <a:ext cx="2759538" cy="400176"/>
            <a:chOff x="3017126" y="426225"/>
            <a:chExt cx="2759538" cy="400176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D9B259A-C19C-42FC-8860-88B178DB5720}"/>
                </a:ext>
              </a:extLst>
            </p:cNvPr>
            <p:cNvSpPr/>
            <p:nvPr/>
          </p:nvSpPr>
          <p:spPr>
            <a:xfrm>
              <a:off x="3017126" y="426225"/>
              <a:ext cx="409308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BD0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n>
                    <a:solidFill>
                      <a:srgbClr val="0BD0D9"/>
                    </a:solidFill>
                  </a:ln>
                  <a:solidFill>
                    <a:srgbClr val="0BD0D9"/>
                  </a:solidFill>
                </a:rPr>
                <a:t>2</a:t>
              </a:r>
            </a:p>
          </p:txBody>
        </p:sp>
        <p:sp>
          <p:nvSpPr>
            <p:cNvPr id="33" name="Organigramme : Alternative 32">
              <a:extLst>
                <a:ext uri="{FF2B5EF4-FFF2-40B4-BE49-F238E27FC236}">
                  <a16:creationId xmlns:a16="http://schemas.microsoft.com/office/drawing/2014/main" id="{E0DF3812-F22D-4B3A-A9AD-2C4B77641E4A}"/>
                </a:ext>
              </a:extLst>
            </p:cNvPr>
            <p:cNvSpPr/>
            <p:nvPr/>
          </p:nvSpPr>
          <p:spPr>
            <a:xfrm>
              <a:off x="3426434" y="426225"/>
              <a:ext cx="2350230" cy="37448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Demande d’Adhésion</a:t>
              </a:r>
            </a:p>
          </p:txBody>
        </p:sp>
      </p:grp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EA8FEDC2-A440-4EC1-913E-3D9915E4679B}"/>
              </a:ext>
            </a:extLst>
          </p:cNvPr>
          <p:cNvSpPr/>
          <p:nvPr/>
        </p:nvSpPr>
        <p:spPr>
          <a:xfrm>
            <a:off x="282226" y="4023690"/>
            <a:ext cx="2273630" cy="1008187"/>
          </a:xfrm>
          <a:prstGeom prst="wedgeEllipseCallout">
            <a:avLst>
              <a:gd name="adj1" fmla="val 68159"/>
              <a:gd name="adj2" fmla="val -6211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Parcours papier </a:t>
            </a:r>
          </a:p>
          <a:p>
            <a:pPr algn="ctr"/>
            <a:r>
              <a:rPr lang="fr-FR" sz="1100" dirty="0">
                <a:solidFill>
                  <a:srgbClr val="FF0000"/>
                </a:solidFill>
              </a:rPr>
              <a:t>les cases doivent être cochées, sinon : </a:t>
            </a:r>
            <a:r>
              <a:rPr lang="fr-FR" sz="1100" dirty="0">
                <a:solidFill>
                  <a:srgbClr val="FF0000"/>
                </a:solidFill>
                <a:highlight>
                  <a:srgbClr val="FFFF00"/>
                </a:highlight>
              </a:rPr>
              <a:t>rejet KOFAX</a:t>
            </a:r>
          </a:p>
        </p:txBody>
      </p:sp>
    </p:spTree>
    <p:extLst>
      <p:ext uri="{BB962C8B-B14F-4D97-AF65-F5344CB8AC3E}">
        <p14:creationId xmlns:p14="http://schemas.microsoft.com/office/powerpoint/2010/main" val="98821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712" y="6461634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7FC4459-8C68-44AB-9D5A-A59ECFD0FC59}"/>
              </a:ext>
            </a:extLst>
          </p:cNvPr>
          <p:cNvSpPr txBox="1"/>
          <p:nvPr/>
        </p:nvSpPr>
        <p:spPr>
          <a:xfrm>
            <a:off x="2999161" y="1175850"/>
            <a:ext cx="639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DEMANDE D’ADHESION – SEGMENT NON LEMOINE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AF687BC-EEC1-420E-87DB-0091FB481609}"/>
              </a:ext>
            </a:extLst>
          </p:cNvPr>
          <p:cNvGrpSpPr/>
          <p:nvPr/>
        </p:nvGrpSpPr>
        <p:grpSpPr>
          <a:xfrm>
            <a:off x="1567384" y="1545182"/>
            <a:ext cx="9641149" cy="4303893"/>
            <a:chOff x="1349406" y="1723883"/>
            <a:chExt cx="9641149" cy="4303893"/>
          </a:xfrm>
        </p:grpSpPr>
        <p:pic>
          <p:nvPicPr>
            <p:cNvPr id="12" name="Espace réservé du contenu 5">
              <a:extLst>
                <a:ext uri="{FF2B5EF4-FFF2-40B4-BE49-F238E27FC236}">
                  <a16:creationId xmlns:a16="http://schemas.microsoft.com/office/drawing/2014/main" id="{FDB85EE8-EB3B-4233-83B8-3DC236979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0" t="41163" r="2943" b="10944"/>
            <a:stretch/>
          </p:blipFill>
          <p:spPr>
            <a:xfrm>
              <a:off x="1349406" y="1723883"/>
              <a:ext cx="9641149" cy="43038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90115-2A31-432A-B9CF-A9C89E43A440}"/>
                </a:ext>
              </a:extLst>
            </p:cNvPr>
            <p:cNvSpPr/>
            <p:nvPr/>
          </p:nvSpPr>
          <p:spPr>
            <a:xfrm>
              <a:off x="1433950" y="2336442"/>
              <a:ext cx="9408644" cy="6109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FE6A9C3-2E30-4D60-857D-C0FCBFB6A462}"/>
              </a:ext>
            </a:extLst>
          </p:cNvPr>
          <p:cNvGrpSpPr/>
          <p:nvPr/>
        </p:nvGrpSpPr>
        <p:grpSpPr>
          <a:xfrm>
            <a:off x="4643409" y="469395"/>
            <a:ext cx="2759538" cy="400176"/>
            <a:chOff x="3017126" y="426225"/>
            <a:chExt cx="2759538" cy="40017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3AB8D6A-94B7-44F6-ABB6-E8686664636E}"/>
                </a:ext>
              </a:extLst>
            </p:cNvPr>
            <p:cNvSpPr/>
            <p:nvPr/>
          </p:nvSpPr>
          <p:spPr>
            <a:xfrm>
              <a:off x="3017126" y="426225"/>
              <a:ext cx="409308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BD0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n>
                    <a:solidFill>
                      <a:srgbClr val="0BD0D9"/>
                    </a:solidFill>
                  </a:ln>
                  <a:solidFill>
                    <a:srgbClr val="0BD0D9"/>
                  </a:solidFill>
                </a:rPr>
                <a:t>2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F27F1E6B-ECAF-4FE5-A58F-2EB9EBF8C2C7}"/>
                </a:ext>
              </a:extLst>
            </p:cNvPr>
            <p:cNvSpPr/>
            <p:nvPr/>
          </p:nvSpPr>
          <p:spPr>
            <a:xfrm>
              <a:off x="3426434" y="426225"/>
              <a:ext cx="2350230" cy="37448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Demande d’Adhésion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97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092" y="643528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782A1F61-B38F-463D-942E-16963B9F8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1" t="5279" r="-433" b="7852"/>
          <a:stretch/>
        </p:blipFill>
        <p:spPr>
          <a:xfrm>
            <a:off x="196497" y="1295406"/>
            <a:ext cx="6144258" cy="2378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3D029A-A6DF-430F-A69E-32713420DFE1}"/>
              </a:ext>
            </a:extLst>
          </p:cNvPr>
          <p:cNvSpPr/>
          <p:nvPr/>
        </p:nvSpPr>
        <p:spPr>
          <a:xfrm>
            <a:off x="196497" y="3020366"/>
            <a:ext cx="5896061" cy="6534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>
              <a:solidFill>
                <a:srgbClr val="FF0000"/>
              </a:solidFill>
            </a:endParaRP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ECAA55F6-85FB-4483-8163-32FED7CE479C}"/>
              </a:ext>
            </a:extLst>
          </p:cNvPr>
          <p:cNvSpPr/>
          <p:nvPr/>
        </p:nvSpPr>
        <p:spPr>
          <a:xfrm>
            <a:off x="1845723" y="3930980"/>
            <a:ext cx="1691252" cy="790113"/>
          </a:xfrm>
          <a:prstGeom prst="wedgeEllipseCallout">
            <a:avLst>
              <a:gd name="adj1" fmla="val -50"/>
              <a:gd name="adj2" fmla="val -82290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Précision sur la définition de l’invalidité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34C7100-7B26-4F87-9816-7B9FC422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784" y="1217578"/>
            <a:ext cx="5340738" cy="546773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F90115-2A31-432A-B9CF-A9C89E43A440}"/>
              </a:ext>
            </a:extLst>
          </p:cNvPr>
          <p:cNvSpPr/>
          <p:nvPr/>
        </p:nvSpPr>
        <p:spPr>
          <a:xfrm>
            <a:off x="6622742" y="6027776"/>
            <a:ext cx="5187729" cy="61094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52082FD4-4033-40C8-AD65-F3B50761F671}"/>
              </a:ext>
            </a:extLst>
          </p:cNvPr>
          <p:cNvSpPr/>
          <p:nvPr/>
        </p:nvSpPr>
        <p:spPr>
          <a:xfrm>
            <a:off x="4225771" y="5895204"/>
            <a:ext cx="1997476" cy="790113"/>
          </a:xfrm>
          <a:prstGeom prst="wedgeEllipseCallout">
            <a:avLst>
              <a:gd name="adj1" fmla="val 68839"/>
              <a:gd name="adj2" fmla="val 856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Coût de l’assurance sur 8 ans, APE incluse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63ED18B-BC6E-4C3E-99DC-658FBDAFCF37}"/>
              </a:ext>
            </a:extLst>
          </p:cNvPr>
          <p:cNvGrpSpPr/>
          <p:nvPr/>
        </p:nvGrpSpPr>
        <p:grpSpPr>
          <a:xfrm>
            <a:off x="4545992" y="360830"/>
            <a:ext cx="1830274" cy="418325"/>
            <a:chOff x="3818023" y="494893"/>
            <a:chExt cx="1830274" cy="41832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580433E-4F83-4FFF-80EB-C1DFAEF4D45C}"/>
                </a:ext>
              </a:extLst>
            </p:cNvPr>
            <p:cNvSpPr/>
            <p:nvPr/>
          </p:nvSpPr>
          <p:spPr>
            <a:xfrm>
              <a:off x="3818023" y="516201"/>
              <a:ext cx="407748" cy="3757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9AA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9AAF2"/>
                  </a:solidFill>
                </a:rPr>
                <a:t>3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A5E120DA-CF34-4FFB-A33C-E570BF9A7EE5}"/>
                </a:ext>
              </a:extLst>
            </p:cNvPr>
            <p:cNvSpPr/>
            <p:nvPr/>
          </p:nvSpPr>
          <p:spPr>
            <a:xfrm>
              <a:off x="4225771" y="494893"/>
              <a:ext cx="1422526" cy="418325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FSI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74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4860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7D4C2BE-8104-4A73-9219-0B21F1404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8" t="8239" r="4390" b="22605"/>
          <a:stretch/>
        </p:blipFill>
        <p:spPr>
          <a:xfrm>
            <a:off x="3526334" y="4691079"/>
            <a:ext cx="5139331" cy="119374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703BB5-C761-4BEB-87EA-0F815F050A2B}"/>
              </a:ext>
            </a:extLst>
          </p:cNvPr>
          <p:cNvSpPr/>
          <p:nvPr/>
        </p:nvSpPr>
        <p:spPr>
          <a:xfrm>
            <a:off x="3526334" y="5145023"/>
            <a:ext cx="5049495" cy="6349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solidFill>
                <a:srgbClr val="FF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53F6047-8675-4918-B981-1A050CB794E5}"/>
              </a:ext>
            </a:extLst>
          </p:cNvPr>
          <p:cNvGrpSpPr/>
          <p:nvPr/>
        </p:nvGrpSpPr>
        <p:grpSpPr>
          <a:xfrm>
            <a:off x="390618" y="1570047"/>
            <a:ext cx="7910004" cy="2439361"/>
            <a:chOff x="0" y="1734839"/>
            <a:chExt cx="6518395" cy="1843464"/>
          </a:xfrm>
        </p:grpSpPr>
        <p:pic>
          <p:nvPicPr>
            <p:cNvPr id="14" name="Espace réservé du contenu 3">
              <a:extLst>
                <a:ext uri="{FF2B5EF4-FFF2-40B4-BE49-F238E27FC236}">
                  <a16:creationId xmlns:a16="http://schemas.microsoft.com/office/drawing/2014/main" id="{CA7DAABD-1887-4CBD-878B-A1EBBFA3B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8" t="9357" r="4878" b="34410"/>
            <a:stretch/>
          </p:blipFill>
          <p:spPr>
            <a:xfrm>
              <a:off x="0" y="1734839"/>
              <a:ext cx="6518395" cy="1736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90115-2A31-432A-B9CF-A9C89E43A440}"/>
                </a:ext>
              </a:extLst>
            </p:cNvPr>
            <p:cNvSpPr/>
            <p:nvPr/>
          </p:nvSpPr>
          <p:spPr>
            <a:xfrm>
              <a:off x="35512" y="3231472"/>
              <a:ext cx="1633491" cy="1975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  <p:sp>
          <p:nvSpPr>
            <p:cNvPr id="13" name="Bulle narrative : ronde 12">
              <a:extLst>
                <a:ext uri="{FF2B5EF4-FFF2-40B4-BE49-F238E27FC236}">
                  <a16:creationId xmlns:a16="http://schemas.microsoft.com/office/drawing/2014/main" id="{ECAA55F6-85FB-4483-8163-32FED7CE479C}"/>
                </a:ext>
              </a:extLst>
            </p:cNvPr>
            <p:cNvSpPr/>
            <p:nvPr/>
          </p:nvSpPr>
          <p:spPr>
            <a:xfrm>
              <a:off x="2059619" y="3151200"/>
              <a:ext cx="2413894" cy="427103"/>
            </a:xfrm>
            <a:prstGeom prst="wedgeEllipseCallout">
              <a:avLst>
                <a:gd name="adj1" fmla="val -65040"/>
                <a:gd name="adj2" fmla="val -4743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</a:rPr>
                <a:t>Référence sur la date de création de la notice</a:t>
              </a:r>
            </a:p>
          </p:txBody>
        </p:sp>
      </p:grp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52082FD4-4033-40C8-AD65-F3B50761F671}"/>
              </a:ext>
            </a:extLst>
          </p:cNvPr>
          <p:cNvSpPr/>
          <p:nvPr/>
        </p:nvSpPr>
        <p:spPr>
          <a:xfrm>
            <a:off x="8855711" y="4936921"/>
            <a:ext cx="2537534" cy="1011575"/>
          </a:xfrm>
          <a:prstGeom prst="wedgeEllipseCallout">
            <a:avLst>
              <a:gd name="adj1" fmla="val -61888"/>
              <a:gd name="adj2" fmla="val 3546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Une personne qui recherche activement un emploi est éligible à la Formule 2 (indiquer la profession recherchée)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EF9C416-BE7E-411E-85B5-C9B9614E1D19}"/>
              </a:ext>
            </a:extLst>
          </p:cNvPr>
          <p:cNvGrpSpPr/>
          <p:nvPr/>
        </p:nvGrpSpPr>
        <p:grpSpPr>
          <a:xfrm>
            <a:off x="4092824" y="542991"/>
            <a:ext cx="3772791" cy="400176"/>
            <a:chOff x="3596651" y="546788"/>
            <a:chExt cx="3452708" cy="40017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9A4EEBA-1710-4DB2-A854-9CEBF5C36B3E}"/>
                </a:ext>
              </a:extLst>
            </p:cNvPr>
            <p:cNvSpPr/>
            <p:nvPr/>
          </p:nvSpPr>
          <p:spPr>
            <a:xfrm>
              <a:off x="3596651" y="546788"/>
              <a:ext cx="402153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0C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10CF9B"/>
                  </a:solidFill>
                </a:rPr>
                <a:t>4</a:t>
              </a:r>
            </a:p>
          </p:txBody>
        </p:sp>
        <p:sp>
          <p:nvSpPr>
            <p:cNvPr id="22" name="Organigramme : Alternative 21">
              <a:extLst>
                <a:ext uri="{FF2B5EF4-FFF2-40B4-BE49-F238E27FC236}">
                  <a16:creationId xmlns:a16="http://schemas.microsoft.com/office/drawing/2014/main" id="{8FC8EF34-1831-46B6-BF8F-FD15D01BBBA0}"/>
                </a:ext>
              </a:extLst>
            </p:cNvPr>
            <p:cNvSpPr/>
            <p:nvPr/>
          </p:nvSpPr>
          <p:spPr>
            <a:xfrm>
              <a:off x="4010538" y="581838"/>
              <a:ext cx="3038821" cy="365126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Notices d’information V25 et V27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45EC0C0-9D26-44BF-827E-60DA731CE50C}"/>
              </a:ext>
            </a:extLst>
          </p:cNvPr>
          <p:cNvSpPr txBox="1"/>
          <p:nvPr/>
        </p:nvSpPr>
        <p:spPr>
          <a:xfrm>
            <a:off x="4509858" y="927577"/>
            <a:ext cx="234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FF0000"/>
                </a:solidFill>
              </a:rPr>
              <a:t>La notice APE reste inchangée</a:t>
            </a:r>
          </a:p>
        </p:txBody>
      </p:sp>
    </p:spTree>
    <p:extLst>
      <p:ext uri="{BB962C8B-B14F-4D97-AF65-F5344CB8AC3E}">
        <p14:creationId xmlns:p14="http://schemas.microsoft.com/office/powerpoint/2010/main" val="95908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D44801B5-D865-435D-82A4-F0B3F7E96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539" y="545840"/>
            <a:ext cx="4020111" cy="57663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pic>
        <p:nvPicPr>
          <p:cNvPr id="19" name="Espace réservé du contenu 6">
            <a:extLst>
              <a:ext uri="{FF2B5EF4-FFF2-40B4-BE49-F238E27FC236}">
                <a16:creationId xmlns:a16="http://schemas.microsoft.com/office/drawing/2014/main" id="{586051C8-24AD-4D1C-9DFC-33788671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99" y="1054607"/>
            <a:ext cx="4173321" cy="5185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270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ECAA55F6-85FB-4483-8163-32FED7CE479C}"/>
              </a:ext>
            </a:extLst>
          </p:cNvPr>
          <p:cNvSpPr/>
          <p:nvPr/>
        </p:nvSpPr>
        <p:spPr>
          <a:xfrm>
            <a:off x="2782233" y="3052792"/>
            <a:ext cx="2331005" cy="721534"/>
          </a:xfrm>
          <a:prstGeom prst="wedgeEllipseCallout">
            <a:avLst>
              <a:gd name="adj1" fmla="val -1047"/>
              <a:gd name="adj2" fmla="val 90871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Mention légale Lemoine sur les conditions d'éligibilité à l'absence de QS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F90115-2A31-432A-B9CF-A9C89E43A440}"/>
              </a:ext>
            </a:extLst>
          </p:cNvPr>
          <p:cNvSpPr/>
          <p:nvPr/>
        </p:nvSpPr>
        <p:spPr>
          <a:xfrm>
            <a:off x="2189293" y="4074361"/>
            <a:ext cx="3906707" cy="2166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52082FD4-4033-40C8-AD65-F3B50761F671}"/>
              </a:ext>
            </a:extLst>
          </p:cNvPr>
          <p:cNvSpPr/>
          <p:nvPr/>
        </p:nvSpPr>
        <p:spPr>
          <a:xfrm>
            <a:off x="7634796" y="2482359"/>
            <a:ext cx="2537534" cy="646332"/>
          </a:xfrm>
          <a:prstGeom prst="wedgeEllipseCallout">
            <a:avLst>
              <a:gd name="adj1" fmla="val 36"/>
              <a:gd name="adj2" fmla="val 94818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Mention légale Lemoine sur les conditions de résiliation à tout moment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703BB5-C761-4BEB-87EA-0F815F050A2B}"/>
              </a:ext>
            </a:extLst>
          </p:cNvPr>
          <p:cNvSpPr/>
          <p:nvPr/>
        </p:nvSpPr>
        <p:spPr>
          <a:xfrm>
            <a:off x="7173902" y="3428999"/>
            <a:ext cx="3906707" cy="2883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1D7B0-0979-42DA-A44A-FDE14C579AD0}"/>
              </a:ext>
            </a:extLst>
          </p:cNvPr>
          <p:cNvSpPr/>
          <p:nvPr/>
        </p:nvSpPr>
        <p:spPr>
          <a:xfrm>
            <a:off x="2245723" y="1054607"/>
            <a:ext cx="1466946" cy="1528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8EE5B-6E3A-4559-915D-72FB58A67DFD}"/>
              </a:ext>
            </a:extLst>
          </p:cNvPr>
          <p:cNvSpPr/>
          <p:nvPr/>
        </p:nvSpPr>
        <p:spPr>
          <a:xfrm>
            <a:off x="7217487" y="529181"/>
            <a:ext cx="2157332" cy="1528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dirty="0">
              <a:solidFill>
                <a:srgbClr val="FF0000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804342-072B-4E4C-8D51-FB8BC028C6ED}"/>
              </a:ext>
            </a:extLst>
          </p:cNvPr>
          <p:cNvGrpSpPr/>
          <p:nvPr/>
        </p:nvGrpSpPr>
        <p:grpSpPr>
          <a:xfrm>
            <a:off x="2075962" y="281841"/>
            <a:ext cx="3772791" cy="400176"/>
            <a:chOff x="3596651" y="546788"/>
            <a:chExt cx="3452708" cy="40017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21A085F-691F-4462-B3CF-C8BB8F506169}"/>
                </a:ext>
              </a:extLst>
            </p:cNvPr>
            <p:cNvSpPr/>
            <p:nvPr/>
          </p:nvSpPr>
          <p:spPr>
            <a:xfrm>
              <a:off x="3596651" y="546788"/>
              <a:ext cx="402153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0C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10CF9B"/>
                  </a:solidFill>
                </a:rPr>
                <a:t>4</a:t>
              </a:r>
            </a:p>
          </p:txBody>
        </p:sp>
        <p:sp>
          <p:nvSpPr>
            <p:cNvPr id="26" name="Organigramme : Alternative 25">
              <a:extLst>
                <a:ext uri="{FF2B5EF4-FFF2-40B4-BE49-F238E27FC236}">
                  <a16:creationId xmlns:a16="http://schemas.microsoft.com/office/drawing/2014/main" id="{4967C471-23A3-4390-A4A9-2BB67A90C9D0}"/>
                </a:ext>
              </a:extLst>
            </p:cNvPr>
            <p:cNvSpPr/>
            <p:nvPr/>
          </p:nvSpPr>
          <p:spPr>
            <a:xfrm>
              <a:off x="4010538" y="581838"/>
              <a:ext cx="3038821" cy="365126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Notices d’information V25 et V27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CF30BC22-076D-4613-81A0-C71D40DBEF1E}"/>
              </a:ext>
            </a:extLst>
          </p:cNvPr>
          <p:cNvSpPr txBox="1"/>
          <p:nvPr/>
        </p:nvSpPr>
        <p:spPr>
          <a:xfrm>
            <a:off x="2515397" y="637612"/>
            <a:ext cx="234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FF0000"/>
                </a:solidFill>
              </a:rPr>
              <a:t>La notice APE reste inchangée</a:t>
            </a:r>
          </a:p>
        </p:txBody>
      </p:sp>
    </p:spTree>
    <p:extLst>
      <p:ext uri="{BB962C8B-B14F-4D97-AF65-F5344CB8AC3E}">
        <p14:creationId xmlns:p14="http://schemas.microsoft.com/office/powerpoint/2010/main" val="125938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3567" y="6478019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8A517DF9-B982-43FB-8A87-8EC5C6695D38}"/>
              </a:ext>
            </a:extLst>
          </p:cNvPr>
          <p:cNvGrpSpPr/>
          <p:nvPr/>
        </p:nvGrpSpPr>
        <p:grpSpPr>
          <a:xfrm>
            <a:off x="6560065" y="1328368"/>
            <a:ext cx="4919760" cy="3248458"/>
            <a:chOff x="5898821" y="1632463"/>
            <a:chExt cx="4001058" cy="2524477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C103F55-EC50-45EF-939E-7A65F0646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8821" y="1632463"/>
              <a:ext cx="4001058" cy="252447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703BB5-C761-4BEB-87EA-0F815F050A2B}"/>
                </a:ext>
              </a:extLst>
            </p:cNvPr>
            <p:cNvSpPr/>
            <p:nvPr/>
          </p:nvSpPr>
          <p:spPr>
            <a:xfrm>
              <a:off x="5898821" y="3621958"/>
              <a:ext cx="3775827" cy="4840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78EE5B-6E3A-4559-915D-72FB58A67DFD}"/>
                </a:ext>
              </a:extLst>
            </p:cNvPr>
            <p:cNvSpPr/>
            <p:nvPr/>
          </p:nvSpPr>
          <p:spPr>
            <a:xfrm>
              <a:off x="5898821" y="1655780"/>
              <a:ext cx="1185560" cy="1695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687B78-4410-4015-8DB3-633214E3C9E4}"/>
              </a:ext>
            </a:extLst>
          </p:cNvPr>
          <p:cNvGrpSpPr/>
          <p:nvPr/>
        </p:nvGrpSpPr>
        <p:grpSpPr>
          <a:xfrm>
            <a:off x="1142791" y="1328368"/>
            <a:ext cx="4556672" cy="4743958"/>
            <a:chOff x="601254" y="1861028"/>
            <a:chExt cx="3991532" cy="4165785"/>
          </a:xfrm>
        </p:grpSpPr>
        <p:pic>
          <p:nvPicPr>
            <p:cNvPr id="17" name="Espace réservé du contenu 4">
              <a:extLst>
                <a:ext uri="{FF2B5EF4-FFF2-40B4-BE49-F238E27FC236}">
                  <a16:creationId xmlns:a16="http://schemas.microsoft.com/office/drawing/2014/main" id="{B440B889-EDD9-4A05-9BEC-7B146A37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54" y="1863807"/>
              <a:ext cx="3991532" cy="41630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F90115-2A31-432A-B9CF-A9C89E43A440}"/>
                </a:ext>
              </a:extLst>
            </p:cNvPr>
            <p:cNvSpPr/>
            <p:nvPr/>
          </p:nvSpPr>
          <p:spPr>
            <a:xfrm>
              <a:off x="798990" y="2609440"/>
              <a:ext cx="3789673" cy="4367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E1D7B0-0979-42DA-A44A-FDE14C579AD0}"/>
                </a:ext>
              </a:extLst>
            </p:cNvPr>
            <p:cNvSpPr/>
            <p:nvPr/>
          </p:nvSpPr>
          <p:spPr>
            <a:xfrm>
              <a:off x="798990" y="1861028"/>
              <a:ext cx="985422" cy="1808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>
                <a:solidFill>
                  <a:srgbClr val="FF0000"/>
                </a:solidFill>
              </a:endParaRPr>
            </a:p>
          </p:txBody>
        </p:sp>
      </p:grp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52082FD4-4033-40C8-AD65-F3B50761F671}"/>
              </a:ext>
            </a:extLst>
          </p:cNvPr>
          <p:cNvSpPr/>
          <p:nvPr/>
        </p:nvSpPr>
        <p:spPr>
          <a:xfrm>
            <a:off x="7538114" y="4740487"/>
            <a:ext cx="2537534" cy="646332"/>
          </a:xfrm>
          <a:prstGeom prst="wedgeEllipseCallout">
            <a:avLst>
              <a:gd name="adj1" fmla="val -2413"/>
              <a:gd name="adj2" fmla="val -8511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Mention également présente dans la demande d’adhésion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7A75D7C-900D-46BB-B94A-3E905815E63D}"/>
              </a:ext>
            </a:extLst>
          </p:cNvPr>
          <p:cNvGrpSpPr/>
          <p:nvPr/>
        </p:nvGrpSpPr>
        <p:grpSpPr>
          <a:xfrm>
            <a:off x="2246269" y="437524"/>
            <a:ext cx="3772791" cy="400176"/>
            <a:chOff x="3596651" y="546788"/>
            <a:chExt cx="3452708" cy="400176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0D93BB4-0468-4A47-AC27-449A8D808002}"/>
                </a:ext>
              </a:extLst>
            </p:cNvPr>
            <p:cNvSpPr/>
            <p:nvPr/>
          </p:nvSpPr>
          <p:spPr>
            <a:xfrm>
              <a:off x="3596651" y="546788"/>
              <a:ext cx="402153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0C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10CF9B"/>
                  </a:solidFill>
                </a:rPr>
                <a:t>4</a:t>
              </a:r>
            </a:p>
          </p:txBody>
        </p:sp>
        <p:sp>
          <p:nvSpPr>
            <p:cNvPr id="26" name="Organigramme : Alternative 25">
              <a:extLst>
                <a:ext uri="{FF2B5EF4-FFF2-40B4-BE49-F238E27FC236}">
                  <a16:creationId xmlns:a16="http://schemas.microsoft.com/office/drawing/2014/main" id="{27D97B6F-BDA3-423B-9B59-A1BE70889A59}"/>
                </a:ext>
              </a:extLst>
            </p:cNvPr>
            <p:cNvSpPr/>
            <p:nvPr/>
          </p:nvSpPr>
          <p:spPr>
            <a:xfrm>
              <a:off x="4010538" y="581838"/>
              <a:ext cx="3038821" cy="365126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Notices d’information V25 et V27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0E753DC0-DE1B-478D-9209-8C7C99699D07}"/>
              </a:ext>
            </a:extLst>
          </p:cNvPr>
          <p:cNvSpPr txBox="1"/>
          <p:nvPr/>
        </p:nvSpPr>
        <p:spPr>
          <a:xfrm>
            <a:off x="2610037" y="806034"/>
            <a:ext cx="234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FF0000"/>
                </a:solidFill>
              </a:rPr>
              <a:t>La notice APE reste inchangée</a:t>
            </a:r>
          </a:p>
        </p:txBody>
      </p:sp>
    </p:spTree>
    <p:extLst>
      <p:ext uri="{BB962C8B-B14F-4D97-AF65-F5344CB8AC3E}">
        <p14:creationId xmlns:p14="http://schemas.microsoft.com/office/powerpoint/2010/main" val="416672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4857" y="6437608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DD84F60-8E3B-4E98-873F-054B4698B3E8}"/>
              </a:ext>
            </a:extLst>
          </p:cNvPr>
          <p:cNvGrpSpPr/>
          <p:nvPr/>
        </p:nvGrpSpPr>
        <p:grpSpPr>
          <a:xfrm>
            <a:off x="2006351" y="1411326"/>
            <a:ext cx="5734975" cy="4368038"/>
            <a:chOff x="1109708" y="1828576"/>
            <a:chExt cx="3941686" cy="3200847"/>
          </a:xfrm>
        </p:grpSpPr>
        <p:pic>
          <p:nvPicPr>
            <p:cNvPr id="19" name="Espace réservé du contenu 6">
              <a:extLst>
                <a:ext uri="{FF2B5EF4-FFF2-40B4-BE49-F238E27FC236}">
                  <a16:creationId xmlns:a16="http://schemas.microsoft.com/office/drawing/2014/main" id="{E610161A-F902-4FE4-AD6A-AB9FF2C7A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52" r="2856"/>
            <a:stretch/>
          </p:blipFill>
          <p:spPr>
            <a:xfrm>
              <a:off x="1109708" y="1828576"/>
              <a:ext cx="3941686" cy="32008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5E4E5D-6D98-4DE1-B368-D7B119D74631}"/>
                </a:ext>
              </a:extLst>
            </p:cNvPr>
            <p:cNvSpPr/>
            <p:nvPr/>
          </p:nvSpPr>
          <p:spPr>
            <a:xfrm>
              <a:off x="1226053" y="2743200"/>
              <a:ext cx="3718808" cy="15003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52082FD4-4033-40C8-AD65-F3B50761F671}"/>
              </a:ext>
            </a:extLst>
          </p:cNvPr>
          <p:cNvSpPr/>
          <p:nvPr/>
        </p:nvSpPr>
        <p:spPr>
          <a:xfrm>
            <a:off x="7910603" y="3272179"/>
            <a:ext cx="2537534" cy="646332"/>
          </a:xfrm>
          <a:prstGeom prst="wedgeEllipseCallout">
            <a:avLst>
              <a:gd name="adj1" fmla="val -63288"/>
              <a:gd name="adj2" fmla="val 11031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Précisions sur les maladies non objectivables (MNO)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E8D4685-3CEE-4596-9D53-8B9A9F18F232}"/>
              </a:ext>
            </a:extLst>
          </p:cNvPr>
          <p:cNvGrpSpPr/>
          <p:nvPr/>
        </p:nvGrpSpPr>
        <p:grpSpPr>
          <a:xfrm>
            <a:off x="3968535" y="481940"/>
            <a:ext cx="3772791" cy="400176"/>
            <a:chOff x="3596651" y="546788"/>
            <a:chExt cx="3452708" cy="40017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E62F998-5374-49C4-B55F-01795744AB4A}"/>
                </a:ext>
              </a:extLst>
            </p:cNvPr>
            <p:cNvSpPr/>
            <p:nvPr/>
          </p:nvSpPr>
          <p:spPr>
            <a:xfrm>
              <a:off x="3596651" y="546788"/>
              <a:ext cx="402153" cy="4001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0C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10CF9B"/>
                  </a:solidFill>
                </a:rPr>
                <a:t>4</a:t>
              </a:r>
            </a:p>
          </p:txBody>
        </p:sp>
        <p:sp>
          <p:nvSpPr>
            <p:cNvPr id="13" name="Organigramme : Alternative 12">
              <a:extLst>
                <a:ext uri="{FF2B5EF4-FFF2-40B4-BE49-F238E27FC236}">
                  <a16:creationId xmlns:a16="http://schemas.microsoft.com/office/drawing/2014/main" id="{B937A460-C73B-4C8F-B670-E131AE8D6D08}"/>
                </a:ext>
              </a:extLst>
            </p:cNvPr>
            <p:cNvSpPr/>
            <p:nvPr/>
          </p:nvSpPr>
          <p:spPr>
            <a:xfrm>
              <a:off x="4010538" y="581838"/>
              <a:ext cx="3038821" cy="365126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Notices d’information V25 et V27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CD9D856-9947-4BD5-A762-391921DE86CF}"/>
              </a:ext>
            </a:extLst>
          </p:cNvPr>
          <p:cNvSpPr txBox="1"/>
          <p:nvPr/>
        </p:nvSpPr>
        <p:spPr>
          <a:xfrm>
            <a:off x="4341182" y="869721"/>
            <a:ext cx="234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FF0000"/>
                </a:solidFill>
              </a:rPr>
              <a:t>La notice APE reste inchangée</a:t>
            </a:r>
          </a:p>
        </p:txBody>
      </p:sp>
    </p:spTree>
    <p:extLst>
      <p:ext uri="{BB962C8B-B14F-4D97-AF65-F5344CB8AC3E}">
        <p14:creationId xmlns:p14="http://schemas.microsoft.com/office/powerpoint/2010/main" val="160033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1424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7FC4459-8C68-44AB-9D5A-A59ECFD0FC59}"/>
              </a:ext>
            </a:extLst>
          </p:cNvPr>
          <p:cNvSpPr txBox="1"/>
          <p:nvPr/>
        </p:nvSpPr>
        <p:spPr>
          <a:xfrm>
            <a:off x="3832647" y="759728"/>
            <a:ext cx="25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Parcours papier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367424-AD93-4B5B-A0FB-80E8E473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35" y="329303"/>
            <a:ext cx="4756107" cy="604623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5274F53-B491-45D9-A67C-C8A91D213F16}"/>
              </a:ext>
            </a:extLst>
          </p:cNvPr>
          <p:cNvGrpSpPr/>
          <p:nvPr/>
        </p:nvGrpSpPr>
        <p:grpSpPr>
          <a:xfrm>
            <a:off x="3663024" y="314166"/>
            <a:ext cx="2681057" cy="369582"/>
            <a:chOff x="2924543" y="382300"/>
            <a:chExt cx="2681057" cy="36958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E29EA73-6F12-4529-A772-6828F29A6267}"/>
                </a:ext>
              </a:extLst>
            </p:cNvPr>
            <p:cNvSpPr/>
            <p:nvPr/>
          </p:nvSpPr>
          <p:spPr>
            <a:xfrm>
              <a:off x="2924543" y="382300"/>
              <a:ext cx="355107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E9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E9632"/>
                  </a:solidFill>
                </a:rPr>
                <a:t>5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4493F8F3-C6A1-489D-81C7-B6F20EA1FE7F}"/>
                </a:ext>
              </a:extLst>
            </p:cNvPr>
            <p:cNvSpPr/>
            <p:nvPr/>
          </p:nvSpPr>
          <p:spPr>
            <a:xfrm>
              <a:off x="3279650" y="397437"/>
              <a:ext cx="2325950" cy="354445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Droit à l’oubli (DAL)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FFCE70B-3F71-4BB9-AD82-10C83AC0DFC4}"/>
              </a:ext>
            </a:extLst>
          </p:cNvPr>
          <p:cNvGrpSpPr/>
          <p:nvPr/>
        </p:nvGrpSpPr>
        <p:grpSpPr>
          <a:xfrm>
            <a:off x="244627" y="2351742"/>
            <a:ext cx="6096000" cy="3647141"/>
            <a:chOff x="0" y="1745770"/>
            <a:chExt cx="6096000" cy="3647141"/>
          </a:xfrm>
        </p:grpSpPr>
        <p:pic>
          <p:nvPicPr>
            <p:cNvPr id="12" name="Espace réservé du contenu 3">
              <a:extLst>
                <a:ext uri="{FF2B5EF4-FFF2-40B4-BE49-F238E27FC236}">
                  <a16:creationId xmlns:a16="http://schemas.microsoft.com/office/drawing/2014/main" id="{9F11522E-9FCA-466D-B0D8-BE7262E52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303" b="33710"/>
            <a:stretch/>
          </p:blipFill>
          <p:spPr>
            <a:xfrm>
              <a:off x="477179" y="2667466"/>
              <a:ext cx="5618821" cy="2725445"/>
            </a:xfrm>
            <a:prstGeom prst="rect">
              <a:avLst/>
            </a:prstGeom>
          </p:spPr>
        </p:pic>
        <p:pic>
          <p:nvPicPr>
            <p:cNvPr id="18" name="Espace réservé du contenu 3">
              <a:extLst>
                <a:ext uri="{FF2B5EF4-FFF2-40B4-BE49-F238E27FC236}">
                  <a16:creationId xmlns:a16="http://schemas.microsoft.com/office/drawing/2014/main" id="{93321D33-7AAD-4926-82FB-433664D43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0014"/>
            <a:stretch/>
          </p:blipFill>
          <p:spPr>
            <a:xfrm>
              <a:off x="0" y="1745770"/>
              <a:ext cx="5618821" cy="800811"/>
            </a:xfrm>
            <a:prstGeom prst="rect">
              <a:avLst/>
            </a:prstGeom>
          </p:spPr>
        </p:pic>
      </p:grp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F9E9965D-42D0-4B4D-B2AF-A805E085F360}"/>
              </a:ext>
            </a:extLst>
          </p:cNvPr>
          <p:cNvSpPr/>
          <p:nvPr/>
        </p:nvSpPr>
        <p:spPr>
          <a:xfrm>
            <a:off x="1883014" y="1296735"/>
            <a:ext cx="2195416" cy="976760"/>
          </a:xfrm>
          <a:prstGeom prst="wedgeEllipseCallout">
            <a:avLst>
              <a:gd name="adj1" fmla="val -203"/>
              <a:gd name="adj2" fmla="val 66196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Segoe UI" panose="020B0502040204020203" pitchFamily="34" charset="0"/>
              </a:rPr>
              <a:t>Le courrier doit être parafé et numérisé, sinon : </a:t>
            </a:r>
            <a:r>
              <a:rPr lang="fr-FR" sz="1400" dirty="0">
                <a:solidFill>
                  <a:srgbClr val="FF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rejet </a:t>
            </a:r>
            <a:r>
              <a:rPr lang="fr-FR" sz="1400" dirty="0" err="1">
                <a:solidFill>
                  <a:srgbClr val="FF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Kofax</a:t>
            </a:r>
            <a:endParaRPr lang="fr-FR" sz="1400" dirty="0">
              <a:solidFill>
                <a:srgbClr val="FF0000"/>
              </a:solidFill>
              <a:highlight>
                <a:srgbClr val="FFFF00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7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5678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25C4B0-21E9-4CB7-9ED1-D4E785E880AE}"/>
              </a:ext>
            </a:extLst>
          </p:cNvPr>
          <p:cNvSpPr txBox="1"/>
          <p:nvPr/>
        </p:nvSpPr>
        <p:spPr>
          <a:xfrm>
            <a:off x="2797414" y="812891"/>
            <a:ext cx="61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Parcours numérique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937C395-4DCC-46E4-80CF-A5EA2B452B90}"/>
              </a:ext>
            </a:extLst>
          </p:cNvPr>
          <p:cNvGrpSpPr/>
          <p:nvPr/>
        </p:nvGrpSpPr>
        <p:grpSpPr>
          <a:xfrm>
            <a:off x="2406797" y="1182473"/>
            <a:ext cx="6808226" cy="5239920"/>
            <a:chOff x="2432482" y="1162052"/>
            <a:chExt cx="6808226" cy="50291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0A0A23B-BF99-4A99-BD03-93E3D9F4A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72" r="8368"/>
            <a:stretch/>
          </p:blipFill>
          <p:spPr>
            <a:xfrm>
              <a:off x="2432482" y="1162052"/>
              <a:ext cx="6808226" cy="50291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B9813D-D0B6-4AE0-B55E-815A709C168D}"/>
                </a:ext>
              </a:extLst>
            </p:cNvPr>
            <p:cNvSpPr/>
            <p:nvPr/>
          </p:nvSpPr>
          <p:spPr>
            <a:xfrm>
              <a:off x="7055318" y="2375949"/>
              <a:ext cx="770021" cy="13316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2FE88D6-1B28-4F8B-842C-B75FB5D0DDD3}"/>
              </a:ext>
            </a:extLst>
          </p:cNvPr>
          <p:cNvGrpSpPr/>
          <p:nvPr/>
        </p:nvGrpSpPr>
        <p:grpSpPr>
          <a:xfrm>
            <a:off x="4266195" y="250816"/>
            <a:ext cx="2681057" cy="369582"/>
            <a:chOff x="2924543" y="382300"/>
            <a:chExt cx="2681057" cy="369582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16C3018-32A4-466A-BBEF-E964B941A3F6}"/>
                </a:ext>
              </a:extLst>
            </p:cNvPr>
            <p:cNvSpPr/>
            <p:nvPr/>
          </p:nvSpPr>
          <p:spPr>
            <a:xfrm>
              <a:off x="2924543" y="382300"/>
              <a:ext cx="355107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E9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7E9632"/>
                  </a:solidFill>
                </a:rPr>
                <a:t>5</a:t>
              </a:r>
            </a:p>
          </p:txBody>
        </p:sp>
        <p:sp>
          <p:nvSpPr>
            <p:cNvPr id="20" name="Organigramme : Alternative 19">
              <a:extLst>
                <a:ext uri="{FF2B5EF4-FFF2-40B4-BE49-F238E27FC236}">
                  <a16:creationId xmlns:a16="http://schemas.microsoft.com/office/drawing/2014/main" id="{A9E90E91-BC07-46F4-B729-5F04191401E8}"/>
                </a:ext>
              </a:extLst>
            </p:cNvPr>
            <p:cNvSpPr/>
            <p:nvPr/>
          </p:nvSpPr>
          <p:spPr>
            <a:xfrm>
              <a:off x="3279650" y="397437"/>
              <a:ext cx="2325950" cy="354445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Droit à l’oubli (DAL)</a:t>
              </a:r>
            </a:p>
          </p:txBody>
        </p:sp>
      </p:grpSp>
      <p:sp>
        <p:nvSpPr>
          <p:cNvPr id="21" name="Bulle narrative : ronde 20">
            <a:extLst>
              <a:ext uri="{FF2B5EF4-FFF2-40B4-BE49-F238E27FC236}">
                <a16:creationId xmlns:a16="http://schemas.microsoft.com/office/drawing/2014/main" id="{F8AE6E1F-37E6-4F6E-9E9D-83589C37D8CD}"/>
              </a:ext>
            </a:extLst>
          </p:cNvPr>
          <p:cNvSpPr/>
          <p:nvPr/>
        </p:nvSpPr>
        <p:spPr>
          <a:xfrm>
            <a:off x="9629640" y="1958852"/>
            <a:ext cx="2195416" cy="976760"/>
          </a:xfrm>
          <a:prstGeom prst="wedgeEllipseCallout">
            <a:avLst>
              <a:gd name="adj1" fmla="val -88761"/>
              <a:gd name="adj2" fmla="val 9845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Segoe UI" panose="020B0502040204020203" pitchFamily="34" charset="0"/>
              </a:rPr>
              <a:t>Droit à l’oubli limité à 5 ans 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Segoe UI" panose="020B0502040204020203" pitchFamily="34" charset="0"/>
              </a:rPr>
              <a:t>Intégration de l'hépatite C</a:t>
            </a:r>
          </a:p>
        </p:txBody>
      </p:sp>
    </p:spTree>
    <p:extLst>
      <p:ext uri="{BB962C8B-B14F-4D97-AF65-F5344CB8AC3E}">
        <p14:creationId xmlns:p14="http://schemas.microsoft.com/office/powerpoint/2010/main" val="307327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4458696" y="467964"/>
            <a:ext cx="274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OBJECTIFS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E304826-356A-4D58-AE55-5167D151BD1F}"/>
              </a:ext>
            </a:extLst>
          </p:cNvPr>
          <p:cNvSpPr/>
          <p:nvPr/>
        </p:nvSpPr>
        <p:spPr>
          <a:xfrm>
            <a:off x="1686758" y="2048522"/>
            <a:ext cx="4012706" cy="24591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Amélioration de la </a:t>
            </a:r>
            <a:r>
              <a:rPr lang="fr-FR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performance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du back-office J@ssure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C54E213-CCD0-4BFD-9029-5F111E953701}"/>
              </a:ext>
            </a:extLst>
          </p:cNvPr>
          <p:cNvSpPr/>
          <p:nvPr/>
        </p:nvSpPr>
        <p:spPr>
          <a:xfrm>
            <a:off x="6720398" y="2048522"/>
            <a:ext cx="4012706" cy="245911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Mise en conformité des documents et informations avec la </a:t>
            </a:r>
            <a:r>
              <a:rPr lang="fr-FR" sz="28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loi Lemoine</a:t>
            </a:r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E9BC7957-5289-4400-82B6-3950619AD44C}"/>
              </a:ext>
            </a:extLst>
          </p:cNvPr>
          <p:cNvSpPr/>
          <p:nvPr/>
        </p:nvSpPr>
        <p:spPr>
          <a:xfrm>
            <a:off x="5832630" y="3000653"/>
            <a:ext cx="754602" cy="790112"/>
          </a:xfrm>
          <a:prstGeom prst="mathPlus">
            <a:avLst>
              <a:gd name="adj1" fmla="val 704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4ACF84-B20F-479D-8197-FE37A29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C96B14-C80D-4402-9132-A0B80F4B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D7253-9C79-4D94-A990-CF57DC811C0E}"/>
              </a:ext>
            </a:extLst>
          </p:cNvPr>
          <p:cNvSpPr/>
          <p:nvPr/>
        </p:nvSpPr>
        <p:spPr>
          <a:xfrm>
            <a:off x="483253" y="1248492"/>
            <a:ext cx="1140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Conformément aux exigences de la loi Lemoine, nous affichons désormais le coût de l’assurance sur 8 ans sur le NPA et sur le CA.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9895209-878E-4190-AB8D-69DBD67EEE78}"/>
              </a:ext>
            </a:extLst>
          </p:cNvPr>
          <p:cNvGrpSpPr/>
          <p:nvPr/>
        </p:nvGrpSpPr>
        <p:grpSpPr>
          <a:xfrm>
            <a:off x="765193" y="3398862"/>
            <a:ext cx="6971266" cy="2115788"/>
            <a:chOff x="1874742" y="3799641"/>
            <a:chExt cx="6971266" cy="2115788"/>
          </a:xfrm>
        </p:grpSpPr>
        <p:pic>
          <p:nvPicPr>
            <p:cNvPr id="7" name="Espace réservé du contenu 4">
              <a:extLst>
                <a:ext uri="{FF2B5EF4-FFF2-40B4-BE49-F238E27FC236}">
                  <a16:creationId xmlns:a16="http://schemas.microsoft.com/office/drawing/2014/main" id="{2A75C43D-B1BD-430E-8BDB-7C72801BB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" t="50030" b="-166"/>
            <a:stretch/>
          </p:blipFill>
          <p:spPr>
            <a:xfrm>
              <a:off x="1874742" y="3799641"/>
              <a:ext cx="6971266" cy="21157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12FA-F75E-44A2-A00B-100657EF862A}"/>
                </a:ext>
              </a:extLst>
            </p:cNvPr>
            <p:cNvSpPr/>
            <p:nvPr/>
          </p:nvSpPr>
          <p:spPr>
            <a:xfrm>
              <a:off x="1992429" y="5512952"/>
              <a:ext cx="2757124" cy="4024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283836C3-D18B-48A7-9C3B-60215CCDC008}"/>
              </a:ext>
            </a:extLst>
          </p:cNvPr>
          <p:cNvSpPr/>
          <p:nvPr/>
        </p:nvSpPr>
        <p:spPr>
          <a:xfrm>
            <a:off x="3376147" y="279205"/>
            <a:ext cx="2258891" cy="35223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NPA 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3323F78E-0D38-4374-88CB-A29289A6EC38}"/>
              </a:ext>
            </a:extLst>
          </p:cNvPr>
          <p:cNvSpPr/>
          <p:nvPr/>
        </p:nvSpPr>
        <p:spPr>
          <a:xfrm>
            <a:off x="6165488" y="279205"/>
            <a:ext cx="2442828" cy="352236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BB09E18-02CE-413A-AC42-BBD97BE59146}"/>
              </a:ext>
            </a:extLst>
          </p:cNvPr>
          <p:cNvSpPr/>
          <p:nvPr/>
        </p:nvSpPr>
        <p:spPr>
          <a:xfrm>
            <a:off x="3356907" y="262729"/>
            <a:ext cx="355107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00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DD9"/>
                </a:solidFill>
              </a:rPr>
              <a:t>6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4D51F7-48F0-4C96-A0E1-F167FD722396}"/>
              </a:ext>
            </a:extLst>
          </p:cNvPr>
          <p:cNvSpPr/>
          <p:nvPr/>
        </p:nvSpPr>
        <p:spPr>
          <a:xfrm>
            <a:off x="6096000" y="262108"/>
            <a:ext cx="355107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46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rgbClr val="546422"/>
                  </a:solidFill>
                </a:ln>
                <a:solidFill>
                  <a:srgbClr val="085091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A7DF1-7A03-4777-9815-9AE859E694D4}"/>
              </a:ext>
            </a:extLst>
          </p:cNvPr>
          <p:cNvSpPr/>
          <p:nvPr/>
        </p:nvSpPr>
        <p:spPr>
          <a:xfrm>
            <a:off x="0" y="1988034"/>
            <a:ext cx="29093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SAVOIR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C886E-17BD-4EC0-8E3F-E98894947333}"/>
              </a:ext>
            </a:extLst>
          </p:cNvPr>
          <p:cNvSpPr/>
          <p:nvPr/>
        </p:nvSpPr>
        <p:spPr>
          <a:xfrm>
            <a:off x="579229" y="2492441"/>
            <a:ext cx="9873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DD9"/>
                </a:solidFill>
              </a:rPr>
              <a:t>Si l’APE est souscrite, son coût est intégré au calcul.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DD9"/>
                </a:solidFill>
              </a:rPr>
              <a:t>Si la durée du prêt est inférieure à 8 ans, on affiche alors le coût total de l’assurance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DD9"/>
                </a:solidFill>
              </a:rPr>
              <a:t>Si le dossier contient plusieurs prêts, le coût de l’assurance intègre tous les prêts présents sur le NPA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8DB24-1C2A-442E-BFB2-0D5DD4910899}"/>
              </a:ext>
            </a:extLst>
          </p:cNvPr>
          <p:cNvSpPr/>
          <p:nvPr/>
        </p:nvSpPr>
        <p:spPr>
          <a:xfrm>
            <a:off x="5791200" y="55611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calcul du taux d'assurance annuel apparaissant dans les NPA et CA inclut désormais le coût de la surprime.</a:t>
            </a:r>
          </a:p>
        </p:txBody>
      </p:sp>
      <p:sp>
        <p:nvSpPr>
          <p:cNvPr id="17" name="Signe Plus 16">
            <a:extLst>
              <a:ext uri="{FF2B5EF4-FFF2-40B4-BE49-F238E27FC236}">
                <a16:creationId xmlns:a16="http://schemas.microsoft.com/office/drawing/2014/main" id="{358E13AD-2ACB-42AC-BDBA-71419BEB3D0C}"/>
              </a:ext>
            </a:extLst>
          </p:cNvPr>
          <p:cNvSpPr/>
          <p:nvPr/>
        </p:nvSpPr>
        <p:spPr>
          <a:xfrm>
            <a:off x="5334000" y="5631046"/>
            <a:ext cx="504825" cy="4829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2119835" y="406779"/>
            <a:ext cx="704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Âge de l’assuré sur l’écran d’analyse de risque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0941C7-DBA5-48CF-B1EA-175AF6164AED}"/>
              </a:ext>
            </a:extLst>
          </p:cNvPr>
          <p:cNvSpPr/>
          <p:nvPr/>
        </p:nvSpPr>
        <p:spPr>
          <a:xfrm>
            <a:off x="1339454" y="1161500"/>
            <a:ext cx="884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L’âge de l’assuré n’apparaissait plus sur l’écran d’AR. Le bug a été corrigé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B9A138-FB32-4C0E-8D04-616700C4A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5" t="11317" r="15825" b="15857"/>
          <a:stretch/>
        </p:blipFill>
        <p:spPr>
          <a:xfrm>
            <a:off x="2219417" y="1691606"/>
            <a:ext cx="7081504" cy="42207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E9551-2660-422F-869B-A099EC2AB494}"/>
              </a:ext>
            </a:extLst>
          </p:cNvPr>
          <p:cNvSpPr/>
          <p:nvPr/>
        </p:nvSpPr>
        <p:spPr>
          <a:xfrm>
            <a:off x="3639845" y="3027284"/>
            <a:ext cx="523782" cy="257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164EDA1-589A-4256-A195-677DB0746877}"/>
              </a:ext>
            </a:extLst>
          </p:cNvPr>
          <p:cNvCxnSpPr>
            <a:cxnSpLocks/>
          </p:cNvCxnSpPr>
          <p:nvPr/>
        </p:nvCxnSpPr>
        <p:spPr>
          <a:xfrm flipV="1">
            <a:off x="1597981" y="3156011"/>
            <a:ext cx="2041864" cy="554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9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3960389" y="406779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Performance de l’outil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0941C7-DBA5-48CF-B1EA-175AF6164AED}"/>
              </a:ext>
            </a:extLst>
          </p:cNvPr>
          <p:cNvSpPr/>
          <p:nvPr/>
        </p:nvSpPr>
        <p:spPr>
          <a:xfrm>
            <a:off x="1172768" y="1532660"/>
            <a:ext cx="8841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recherche du particulier sera plus rapide, quels que soient les critères indiqués  :</a:t>
            </a:r>
          </a:p>
          <a:p>
            <a:endParaRPr lang="fr-FR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Nom/Prénom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Numéro de particulier)</a:t>
            </a:r>
          </a:p>
          <a:p>
            <a:endParaRPr lang="fr-FR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fr-FR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 temps de réponse est optimisé</a:t>
            </a:r>
          </a:p>
        </p:txBody>
      </p:sp>
      <p:pic>
        <p:nvPicPr>
          <p:cNvPr id="7" name="Image 6" descr="Une image contenant texte, périphérique, jauge, mètre&#10;&#10;Description générée automatiquement">
            <a:extLst>
              <a:ext uri="{FF2B5EF4-FFF2-40B4-BE49-F238E27FC236}">
                <a16:creationId xmlns:a16="http://schemas.microsoft.com/office/drawing/2014/main" id="{0B356D04-C92D-45E2-B093-1B962FF8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38329" y="4210316"/>
            <a:ext cx="1137443" cy="7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2929908" y="332358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Loi Lemoine – mise en conformité éditique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0941C7-DBA5-48CF-B1EA-175AF6164AED}"/>
              </a:ext>
            </a:extLst>
          </p:cNvPr>
          <p:cNvSpPr/>
          <p:nvPr/>
        </p:nvSpPr>
        <p:spPr>
          <a:xfrm>
            <a:off x="1063765" y="1194110"/>
            <a:ext cx="9479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documents suivants sont modifiés pour répondre aux exigences de la loi Lemoine, pour </a:t>
            </a:r>
            <a:r>
              <a:rPr lang="fr-FR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bien informer </a:t>
            </a:r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nos assurés et les </a:t>
            </a:r>
            <a:r>
              <a:rPr lang="fr-FR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accompagner au mieux </a:t>
            </a:r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F971195-9923-40DB-81A4-AE4301455C1A}"/>
              </a:ext>
            </a:extLst>
          </p:cNvPr>
          <p:cNvGrpSpPr/>
          <p:nvPr/>
        </p:nvGrpSpPr>
        <p:grpSpPr>
          <a:xfrm>
            <a:off x="298291" y="2078628"/>
            <a:ext cx="2416329" cy="1711877"/>
            <a:chOff x="954124" y="2087970"/>
            <a:chExt cx="3396451" cy="1407917"/>
          </a:xfrm>
        </p:grpSpPr>
        <p:sp>
          <p:nvSpPr>
            <p:cNvPr id="6" name="Organigramme : Alternative 5">
              <a:extLst>
                <a:ext uri="{FF2B5EF4-FFF2-40B4-BE49-F238E27FC236}">
                  <a16:creationId xmlns:a16="http://schemas.microsoft.com/office/drawing/2014/main" id="{81DDBD0B-5966-48DA-AF1F-955488075190}"/>
                </a:ext>
              </a:extLst>
            </p:cNvPr>
            <p:cNvSpPr/>
            <p:nvPr/>
          </p:nvSpPr>
          <p:spPr>
            <a:xfrm>
              <a:off x="976544" y="2189306"/>
              <a:ext cx="3374031" cy="1306581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Écrans de souscription en ligne</a:t>
              </a:r>
            </a:p>
            <a:p>
              <a:pPr algn="ctr"/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explique à l’assuré pourquoi il est dans le segment Lemoine, on lui demande de confirmer qu’il a bien compris en cochant des cases 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55381B-F5F4-4CC3-B6E5-0D2CC8D6CA25}"/>
                </a:ext>
              </a:extLst>
            </p:cNvPr>
            <p:cNvSpPr/>
            <p:nvPr/>
          </p:nvSpPr>
          <p:spPr>
            <a:xfrm>
              <a:off x="954124" y="2087970"/>
              <a:ext cx="575332" cy="329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85091"/>
                  </a:solidFill>
                </a:rPr>
                <a:t>1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C88B5CF-520A-402F-91CB-1321EB62B8FD}"/>
              </a:ext>
            </a:extLst>
          </p:cNvPr>
          <p:cNvGrpSpPr/>
          <p:nvPr/>
        </p:nvGrpSpPr>
        <p:grpSpPr>
          <a:xfrm>
            <a:off x="2830980" y="2078627"/>
            <a:ext cx="2441353" cy="1711877"/>
            <a:chOff x="2732540" y="2005162"/>
            <a:chExt cx="3149807" cy="1407917"/>
          </a:xfrm>
        </p:grpSpPr>
        <p:sp>
          <p:nvSpPr>
            <p:cNvPr id="12" name="Organigramme : Alternative 11">
              <a:extLst>
                <a:ext uri="{FF2B5EF4-FFF2-40B4-BE49-F238E27FC236}">
                  <a16:creationId xmlns:a16="http://schemas.microsoft.com/office/drawing/2014/main" id="{527C0784-A658-4304-8F22-EB90A696B5FE}"/>
                </a:ext>
              </a:extLst>
            </p:cNvPr>
            <p:cNvSpPr/>
            <p:nvPr/>
          </p:nvSpPr>
          <p:spPr>
            <a:xfrm>
              <a:off x="2850106" y="2119619"/>
              <a:ext cx="3032241" cy="1293460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Demande d’Adhésion</a:t>
              </a:r>
            </a:p>
            <a:p>
              <a:pPr algn="ctr"/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rappelle à l’assuré pourquoi il est dans le segment Lemoine et on confirme contractuellement qu’il a bien compris.</a:t>
              </a:r>
              <a:endParaRPr lang="fr-F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C7850BE-FC2E-4995-99E4-03F686C996DC}"/>
                </a:ext>
              </a:extLst>
            </p:cNvPr>
            <p:cNvSpPr/>
            <p:nvPr/>
          </p:nvSpPr>
          <p:spPr>
            <a:xfrm>
              <a:off x="2732540" y="2005162"/>
              <a:ext cx="528085" cy="3291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BD0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n>
                    <a:solidFill>
                      <a:srgbClr val="0BD0D9"/>
                    </a:solidFill>
                  </a:ln>
                  <a:solidFill>
                    <a:srgbClr val="0BD0D9"/>
                  </a:solidFill>
                </a:rPr>
                <a:t>2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E0AE3CE-E839-4D33-84DA-5E81B9D6A2AF}"/>
              </a:ext>
            </a:extLst>
          </p:cNvPr>
          <p:cNvGrpSpPr/>
          <p:nvPr/>
        </p:nvGrpSpPr>
        <p:grpSpPr>
          <a:xfrm>
            <a:off x="5307453" y="2103094"/>
            <a:ext cx="2750812" cy="1705713"/>
            <a:chOff x="5601000" y="2025738"/>
            <a:chExt cx="3070862" cy="2092747"/>
          </a:xfrm>
        </p:grpSpPr>
        <p:sp>
          <p:nvSpPr>
            <p:cNvPr id="42" name="Organigramme : Alternative 41">
              <a:extLst>
                <a:ext uri="{FF2B5EF4-FFF2-40B4-BE49-F238E27FC236}">
                  <a16:creationId xmlns:a16="http://schemas.microsoft.com/office/drawing/2014/main" id="{1439336E-F8C0-4D3D-9BC9-0944EED8B231}"/>
                </a:ext>
              </a:extLst>
            </p:cNvPr>
            <p:cNvSpPr/>
            <p:nvPr/>
          </p:nvSpPr>
          <p:spPr>
            <a:xfrm>
              <a:off x="5663518" y="2188921"/>
              <a:ext cx="3008344" cy="1929564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FSI</a:t>
              </a:r>
            </a:p>
            <a:p>
              <a:pPr algn="ctr"/>
              <a:endParaRPr lang="fr-FR" sz="10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71450" lvl="0" indent="-1714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précise la définition de l’invalidité</a:t>
              </a:r>
            </a:p>
            <a:p>
              <a:pPr marL="171450" lvl="0" indent="-1714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indique le coût de l’assurance sur 8 ans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lvl="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informe sur le droit de résilier à tout moment</a:t>
              </a:r>
              <a:endParaRPr lang="fr-FR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3B814F5-9D82-4F8C-9364-6B2A9D6AC919}"/>
                </a:ext>
              </a:extLst>
            </p:cNvPr>
            <p:cNvSpPr/>
            <p:nvPr/>
          </p:nvSpPr>
          <p:spPr>
            <a:xfrm>
              <a:off x="5601000" y="2025738"/>
              <a:ext cx="455188" cy="46095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9AA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9AAF2"/>
                  </a:solidFill>
                </a:rPr>
                <a:t>3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B67DDBB-76FF-4F46-9990-12C2F194AB86}"/>
              </a:ext>
            </a:extLst>
          </p:cNvPr>
          <p:cNvGrpSpPr/>
          <p:nvPr/>
        </p:nvGrpSpPr>
        <p:grpSpPr>
          <a:xfrm>
            <a:off x="8106508" y="2188673"/>
            <a:ext cx="3094453" cy="1593993"/>
            <a:chOff x="8190946" y="2420922"/>
            <a:chExt cx="3035462" cy="1972666"/>
          </a:xfrm>
        </p:grpSpPr>
        <p:sp>
          <p:nvSpPr>
            <p:cNvPr id="45" name="Organigramme : Alternative 44">
              <a:extLst>
                <a:ext uri="{FF2B5EF4-FFF2-40B4-BE49-F238E27FC236}">
                  <a16:creationId xmlns:a16="http://schemas.microsoft.com/office/drawing/2014/main" id="{9488EBBF-8BB7-4359-9DA5-F943DD449EFA}"/>
                </a:ext>
              </a:extLst>
            </p:cNvPr>
            <p:cNvSpPr/>
            <p:nvPr/>
          </p:nvSpPr>
          <p:spPr>
            <a:xfrm>
              <a:off x="8245517" y="2532354"/>
              <a:ext cx="2980891" cy="1861234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Notice d’information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précise la définition des garanties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On rappelle les conditions du segment Lemoine (pas de formalités médicales)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On indique les conditions de résiliation à tout moment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19E10F2-5555-4F9C-A6C0-B373671AD473}"/>
                </a:ext>
              </a:extLst>
            </p:cNvPr>
            <p:cNvSpPr/>
            <p:nvPr/>
          </p:nvSpPr>
          <p:spPr>
            <a:xfrm>
              <a:off x="8190946" y="2420922"/>
              <a:ext cx="394487" cy="4952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0C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10CF9B"/>
                  </a:solidFill>
                </a:rPr>
                <a:t>4</a:t>
              </a:r>
            </a:p>
          </p:txBody>
        </p:sp>
      </p:grpSp>
      <p:sp>
        <p:nvSpPr>
          <p:cNvPr id="48" name="Organigramme : Alternative 47">
            <a:extLst>
              <a:ext uri="{FF2B5EF4-FFF2-40B4-BE49-F238E27FC236}">
                <a16:creationId xmlns:a16="http://schemas.microsoft.com/office/drawing/2014/main" id="{425E73E0-AD96-4300-AE51-076D9F934A2A}"/>
              </a:ext>
            </a:extLst>
          </p:cNvPr>
          <p:cNvSpPr/>
          <p:nvPr/>
        </p:nvSpPr>
        <p:spPr>
          <a:xfrm>
            <a:off x="1859104" y="4388962"/>
            <a:ext cx="2325950" cy="10152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Droit à l’oubli (DAL)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Limité à 5 ans,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Segoe UI" panose="020B0502040204020203" pitchFamily="34" charset="0"/>
              </a:rPr>
              <a:t>Intègre l'hépatite C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4A7FEF86-3F1D-4609-8C94-142B68EEAF47}"/>
              </a:ext>
            </a:extLst>
          </p:cNvPr>
          <p:cNvSpPr/>
          <p:nvPr/>
        </p:nvSpPr>
        <p:spPr>
          <a:xfrm>
            <a:off x="4556877" y="4367716"/>
            <a:ext cx="2598525" cy="103645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NPA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(Notre Proposition d’Assurance)</a:t>
            </a:r>
          </a:p>
          <a:p>
            <a:pPr algn="ctr"/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indique le coût de l’assurance sur 8 ans</a:t>
            </a:r>
          </a:p>
          <a:p>
            <a:pPr algn="ctr"/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Organigramme : Alternative 49">
            <a:extLst>
              <a:ext uri="{FF2B5EF4-FFF2-40B4-BE49-F238E27FC236}">
                <a16:creationId xmlns:a16="http://schemas.microsoft.com/office/drawing/2014/main" id="{0488F90D-DD01-4DDC-BD79-42546F5637E9}"/>
              </a:ext>
            </a:extLst>
          </p:cNvPr>
          <p:cNvSpPr/>
          <p:nvPr/>
        </p:nvSpPr>
        <p:spPr>
          <a:xfrm>
            <a:off x="7346217" y="4367716"/>
            <a:ext cx="2598525" cy="1036452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(Certificat d’Assurance)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indique le coût de l’assurance sur 8 ans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1A02D11-32F1-4D07-8C4D-67E916DF874D}"/>
              </a:ext>
            </a:extLst>
          </p:cNvPr>
          <p:cNvSpPr/>
          <p:nvPr/>
        </p:nvSpPr>
        <p:spPr>
          <a:xfrm>
            <a:off x="1738614" y="4281545"/>
            <a:ext cx="355107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7E9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7E9632"/>
                </a:solidFill>
              </a:rPr>
              <a:t>5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A6680D6-A0FD-4B4B-874A-1AD08BFACC05}"/>
              </a:ext>
            </a:extLst>
          </p:cNvPr>
          <p:cNvSpPr/>
          <p:nvPr/>
        </p:nvSpPr>
        <p:spPr>
          <a:xfrm>
            <a:off x="4436387" y="4258145"/>
            <a:ext cx="355107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00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DD9"/>
                </a:solidFill>
              </a:rPr>
              <a:t>6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A86EC4F-015A-44D2-92DD-33C121BCC14E}"/>
              </a:ext>
            </a:extLst>
          </p:cNvPr>
          <p:cNvSpPr/>
          <p:nvPr/>
        </p:nvSpPr>
        <p:spPr>
          <a:xfrm>
            <a:off x="7275892" y="4281545"/>
            <a:ext cx="355107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46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rgbClr val="546422"/>
                  </a:solidFill>
                </a:ln>
                <a:solidFill>
                  <a:srgbClr val="085091"/>
                </a:solidFill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72CA26-F294-4B38-8CFF-0FD8486E608E}"/>
              </a:ext>
            </a:extLst>
          </p:cNvPr>
          <p:cNvSpPr/>
          <p:nvPr/>
        </p:nvSpPr>
        <p:spPr>
          <a:xfrm>
            <a:off x="3760310" y="6411177"/>
            <a:ext cx="474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Détail des modifications dans les slides suivantes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8" name="Double vague 7">
            <a:extLst>
              <a:ext uri="{FF2B5EF4-FFF2-40B4-BE49-F238E27FC236}">
                <a16:creationId xmlns:a16="http://schemas.microsoft.com/office/drawing/2014/main" id="{EA01F595-4F09-4E62-A6B7-475C675A9358}"/>
              </a:ext>
            </a:extLst>
          </p:cNvPr>
          <p:cNvSpPr/>
          <p:nvPr/>
        </p:nvSpPr>
        <p:spPr>
          <a:xfrm>
            <a:off x="3088396" y="3570134"/>
            <a:ext cx="1934864" cy="638546"/>
          </a:xfrm>
          <a:prstGeom prst="doubleWav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Parcours papier : si les cases ne sont pas cochées : </a:t>
            </a:r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rejet KOFAX</a:t>
            </a:r>
          </a:p>
        </p:txBody>
      </p:sp>
      <p:sp>
        <p:nvSpPr>
          <p:cNvPr id="26" name="Double vague 25">
            <a:extLst>
              <a:ext uri="{FF2B5EF4-FFF2-40B4-BE49-F238E27FC236}">
                <a16:creationId xmlns:a16="http://schemas.microsoft.com/office/drawing/2014/main" id="{038E99E0-2589-480D-BF79-A503572EA0D6}"/>
              </a:ext>
            </a:extLst>
          </p:cNvPr>
          <p:cNvSpPr/>
          <p:nvPr/>
        </p:nvSpPr>
        <p:spPr>
          <a:xfrm>
            <a:off x="2054647" y="5300011"/>
            <a:ext cx="1934864" cy="638546"/>
          </a:xfrm>
          <a:prstGeom prst="doubleWav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Parcours papier : courrier à parafer et numériser sinon : </a:t>
            </a:r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rejet KOFAX</a:t>
            </a:r>
          </a:p>
        </p:txBody>
      </p:sp>
    </p:spTree>
    <p:extLst>
      <p:ext uri="{BB962C8B-B14F-4D97-AF65-F5344CB8AC3E}">
        <p14:creationId xmlns:p14="http://schemas.microsoft.com/office/powerpoint/2010/main" val="188927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550" y="6479666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3124335" y="280948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Loi Lemoine – mise en conformité éditique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F1D6B14-3726-4C7E-B6BC-258222EE6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30" r="38595" b="50666"/>
          <a:stretch/>
        </p:blipFill>
        <p:spPr>
          <a:xfrm>
            <a:off x="275208" y="3272776"/>
            <a:ext cx="6558608" cy="5770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7" name="Graphique 26" descr="Combiné">
            <a:extLst>
              <a:ext uri="{FF2B5EF4-FFF2-40B4-BE49-F238E27FC236}">
                <a16:creationId xmlns:a16="http://schemas.microsoft.com/office/drawing/2014/main" id="{BDBBA9F8-8520-495D-895C-3BF05813A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3190" y="1688853"/>
            <a:ext cx="688485" cy="66352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7A13629-9268-4007-9ABE-404913231C45}"/>
              </a:ext>
            </a:extLst>
          </p:cNvPr>
          <p:cNvSpPr txBox="1"/>
          <p:nvPr/>
        </p:nvSpPr>
        <p:spPr>
          <a:xfrm>
            <a:off x="2135786" y="2416524"/>
            <a:ext cx="792042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5091"/>
                </a:solidFill>
              </a:rPr>
              <a:t>Anticipez ou répondez aux questions de l’assuré</a:t>
            </a:r>
            <a:endParaRPr lang="fr-FR" sz="2400" b="1" dirty="0">
              <a:solidFill>
                <a:srgbClr val="085091"/>
              </a:solidFill>
            </a:endParaRPr>
          </a:p>
        </p:txBody>
      </p:sp>
      <p:pic>
        <p:nvPicPr>
          <p:cNvPr id="30" name="Graphique 29" descr="Salle de conseil">
            <a:extLst>
              <a:ext uri="{FF2B5EF4-FFF2-40B4-BE49-F238E27FC236}">
                <a16:creationId xmlns:a16="http://schemas.microsoft.com/office/drawing/2014/main" id="{5507BAA3-2AEB-497E-8E27-65703C9B0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1233" y="1542554"/>
            <a:ext cx="954814" cy="9201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75C58A-E9A3-40E7-9AF3-305D66A77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690" y="5568389"/>
            <a:ext cx="4582860" cy="12544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169C80-7490-40C8-BDC4-F47AA63FEEBB}"/>
              </a:ext>
            </a:extLst>
          </p:cNvPr>
          <p:cNvSpPr txBox="1"/>
          <p:nvPr/>
        </p:nvSpPr>
        <p:spPr>
          <a:xfrm>
            <a:off x="7138924" y="3145826"/>
            <a:ext cx="4731798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85091"/>
                </a:solidFill>
              </a:rPr>
              <a:t>J’atteste que le montant total de mon projet ne dépasse pas 200K€, en incluant les éventuels prêts souscrits à l’extérieur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25A84A-F604-4DAF-83B1-BF386E06DAD2}"/>
              </a:ext>
            </a:extLst>
          </p:cNvPr>
          <p:cNvSpPr txBox="1"/>
          <p:nvPr/>
        </p:nvSpPr>
        <p:spPr>
          <a:xfrm>
            <a:off x="7138924" y="4145791"/>
            <a:ext cx="473179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085091"/>
                </a:solidFill>
              </a:defRPr>
            </a:lvl1pPr>
          </a:lstStyle>
          <a:p>
            <a:r>
              <a:rPr lang="fr-FR" sz="1400" dirty="0"/>
              <a:t>J'ai bien compris que si je suis en arrêt de travail pour une pathologie au moment où je souscris, je ne pourrai pas prétendre à une prise en charge en cas de sinistre au titre de cette même pathologie.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2AFF4-D0C1-4A0D-80F4-C9780AA3C882}"/>
              </a:ext>
            </a:extLst>
          </p:cNvPr>
          <p:cNvSpPr/>
          <p:nvPr/>
        </p:nvSpPr>
        <p:spPr>
          <a:xfrm>
            <a:off x="711803" y="5123128"/>
            <a:ext cx="11157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En cas de fausse déclaration, les garanties de l’assurance ne s’appliqueront pas en cas de sinistre.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DDB2A83-FD67-4EE9-AEF7-A8DA884EABE4}"/>
              </a:ext>
            </a:extLst>
          </p:cNvPr>
          <p:cNvSpPr/>
          <p:nvPr/>
        </p:nvSpPr>
        <p:spPr>
          <a:xfrm>
            <a:off x="6676706" y="1277825"/>
            <a:ext cx="3387410" cy="40105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Au téléphone (conseillers, CNCT)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A4E0ABE-5040-4E30-8739-6C39A445948E}"/>
              </a:ext>
            </a:extLst>
          </p:cNvPr>
          <p:cNvSpPr/>
          <p:nvPr/>
        </p:nvSpPr>
        <p:spPr>
          <a:xfrm>
            <a:off x="2508938" y="1264062"/>
            <a:ext cx="3199404" cy="4001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EN RDV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3EAC2C1-E2E3-42D0-AF47-E444A107EBA0}"/>
              </a:ext>
            </a:extLst>
          </p:cNvPr>
          <p:cNvCxnSpPr>
            <a:cxnSpLocks/>
            <a:stCxn id="26" idx="3"/>
            <a:endCxn id="9" idx="1"/>
          </p:cNvCxnSpPr>
          <p:nvPr/>
        </p:nvCxnSpPr>
        <p:spPr>
          <a:xfrm flipV="1">
            <a:off x="6833816" y="3561325"/>
            <a:ext cx="3051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2456C34-0DA2-4387-BCCE-8E1AE18FCF0D}"/>
              </a:ext>
            </a:extLst>
          </p:cNvPr>
          <p:cNvCxnSpPr>
            <a:cxnSpLocks/>
            <a:stCxn id="32" idx="3"/>
            <a:endCxn id="24" idx="1"/>
          </p:cNvCxnSpPr>
          <p:nvPr/>
        </p:nvCxnSpPr>
        <p:spPr>
          <a:xfrm>
            <a:off x="6833816" y="4622845"/>
            <a:ext cx="305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6DEED141-C132-4251-9676-A6E5ED4AF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15" r="38595" b="12907"/>
          <a:stretch/>
        </p:blipFill>
        <p:spPr>
          <a:xfrm>
            <a:off x="275208" y="4292548"/>
            <a:ext cx="6558608" cy="6605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E136C7-DDA2-4B80-BFB8-9AB92455B9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1083" y="5057816"/>
            <a:ext cx="959428" cy="67599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C91F196-1AA9-4367-B2D6-60420D2CFCC2}"/>
              </a:ext>
            </a:extLst>
          </p:cNvPr>
          <p:cNvSpPr/>
          <p:nvPr/>
        </p:nvSpPr>
        <p:spPr>
          <a:xfrm>
            <a:off x="5842840" y="5684365"/>
            <a:ext cx="9909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42824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5E0D5-1313-4F00-AE22-8FA86E96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550" y="6479666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BD80C-E3D7-4379-BB94-E3417C7D53FB}"/>
              </a:ext>
            </a:extLst>
          </p:cNvPr>
          <p:cNvSpPr/>
          <p:nvPr/>
        </p:nvSpPr>
        <p:spPr>
          <a:xfrm>
            <a:off x="2929908" y="406779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Loi Lemoine – mise en conformité éditique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2E36F-3E9C-46D8-91DC-13C0C03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9C372-F0BF-409C-A7F7-5794B400A3A3}"/>
              </a:ext>
            </a:extLst>
          </p:cNvPr>
          <p:cNvSpPr/>
          <p:nvPr/>
        </p:nvSpPr>
        <p:spPr>
          <a:xfrm>
            <a:off x="906597" y="1951672"/>
            <a:ext cx="9086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Vous pouvez être amenés à réinitialiser la liasse dans certains cas à la marge.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 la première liasse a été générée avant le 02/11/2022, la nouvelle liasse comportera les nouveautés pré citées. 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09E0F-41D0-492F-94D8-851088CF3322}"/>
              </a:ext>
            </a:extLst>
          </p:cNvPr>
          <p:cNvSpPr/>
          <p:nvPr/>
        </p:nvSpPr>
        <p:spPr>
          <a:xfrm>
            <a:off x="906597" y="1351508"/>
            <a:ext cx="514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Sécuriser la phase de transition…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34EA8D7-4084-4C61-B587-2D7880781F69}"/>
              </a:ext>
            </a:extLst>
          </p:cNvPr>
          <p:cNvSpPr/>
          <p:nvPr/>
        </p:nvSpPr>
        <p:spPr>
          <a:xfrm>
            <a:off x="1316770" y="3324225"/>
            <a:ext cx="4122005" cy="19633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20A9D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Parcours papier </a:t>
            </a:r>
          </a:p>
          <a:p>
            <a:pPr algn="ctr"/>
            <a:endParaRPr lang="fr-FR" b="1" dirty="0">
              <a:solidFill>
                <a:srgbClr val="20A9D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 y aura donc des différences entre les documents fournis au début de l’instruction et les nouveaux.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242AD9A-8C69-4105-BF5A-3D6853D7943A}"/>
              </a:ext>
            </a:extLst>
          </p:cNvPr>
          <p:cNvSpPr/>
          <p:nvPr/>
        </p:nvSpPr>
        <p:spPr>
          <a:xfrm>
            <a:off x="5753100" y="3324225"/>
            <a:ext cx="4457699" cy="20555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BD0D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Parcours numérique </a:t>
            </a:r>
          </a:p>
          <a:p>
            <a:pPr algn="ctr"/>
            <a:endParaRPr lang="fr-FR" b="1" dirty="0">
              <a:solidFill>
                <a:srgbClr val="0BD0D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L’assuré verra alors une nouvelle page dans le parcours avec les deux cases à cocher, il faut l’en informer et lui expliquer. </a:t>
            </a:r>
          </a:p>
        </p:txBody>
      </p:sp>
    </p:spTree>
    <p:extLst>
      <p:ext uri="{BB962C8B-B14F-4D97-AF65-F5344CB8AC3E}">
        <p14:creationId xmlns:p14="http://schemas.microsoft.com/office/powerpoint/2010/main" val="103344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303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8091B7-C916-4629-AA48-D0054820ABF2}"/>
              </a:ext>
            </a:extLst>
          </p:cNvPr>
          <p:cNvGrpSpPr/>
          <p:nvPr/>
        </p:nvGrpSpPr>
        <p:grpSpPr>
          <a:xfrm>
            <a:off x="1535837" y="1716242"/>
            <a:ext cx="8513685" cy="4259037"/>
            <a:chOff x="1578718" y="1829922"/>
            <a:chExt cx="8513685" cy="4259037"/>
          </a:xfrm>
        </p:grpSpPr>
        <p:pic>
          <p:nvPicPr>
            <p:cNvPr id="9" name="Espace réservé du contenu 3">
              <a:extLst>
                <a:ext uri="{FF2B5EF4-FFF2-40B4-BE49-F238E27FC236}">
                  <a16:creationId xmlns:a16="http://schemas.microsoft.com/office/drawing/2014/main" id="{209669EE-EE18-41FF-B7A1-3A5FD03E8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19" r="8220"/>
            <a:stretch/>
          </p:blipFill>
          <p:spPr>
            <a:xfrm>
              <a:off x="1578718" y="1829922"/>
              <a:ext cx="8513685" cy="425903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20948C6C-E49A-4FBC-BFC7-B8E3A857EB6D}"/>
                </a:ext>
              </a:extLst>
            </p:cNvPr>
            <p:cNvCxnSpPr>
              <a:cxnSpLocks/>
            </p:cNvCxnSpPr>
            <p:nvPr/>
          </p:nvCxnSpPr>
          <p:spPr>
            <a:xfrm>
              <a:off x="9197266" y="3533313"/>
              <a:ext cx="61255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98C618C-8AE1-43B4-97D2-D14C06571861}"/>
                </a:ext>
              </a:extLst>
            </p:cNvPr>
            <p:cNvCxnSpPr>
              <a:cxnSpLocks/>
            </p:cNvCxnSpPr>
            <p:nvPr/>
          </p:nvCxnSpPr>
          <p:spPr>
            <a:xfrm>
              <a:off x="1883013" y="3728622"/>
              <a:ext cx="162366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F25C4B0-21E9-4CB7-9ED1-D4E785E880AE}"/>
              </a:ext>
            </a:extLst>
          </p:cNvPr>
          <p:cNvSpPr txBox="1"/>
          <p:nvPr/>
        </p:nvSpPr>
        <p:spPr>
          <a:xfrm>
            <a:off x="3968319" y="1278750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PAGE D’ACCUEIL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7524830-2D74-402D-9EE9-F75812CA1E99}"/>
              </a:ext>
            </a:extLst>
          </p:cNvPr>
          <p:cNvGrpSpPr/>
          <p:nvPr/>
        </p:nvGrpSpPr>
        <p:grpSpPr>
          <a:xfrm>
            <a:off x="3624357" y="415195"/>
            <a:ext cx="3626430" cy="444833"/>
            <a:chOff x="1387370" y="1218416"/>
            <a:chExt cx="3626430" cy="44483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5079CC-826D-4BD2-A51B-782DC1D7D769}"/>
                </a:ext>
              </a:extLst>
            </p:cNvPr>
            <p:cNvSpPr/>
            <p:nvPr/>
          </p:nvSpPr>
          <p:spPr>
            <a:xfrm>
              <a:off x="1387370" y="1218416"/>
              <a:ext cx="409307" cy="400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85091"/>
                  </a:solidFill>
                </a:rPr>
                <a:t>1</a:t>
              </a:r>
            </a:p>
          </p:txBody>
        </p:sp>
        <p:sp>
          <p:nvSpPr>
            <p:cNvPr id="14" name="Organigramme : Alternative 13">
              <a:extLst>
                <a:ext uri="{FF2B5EF4-FFF2-40B4-BE49-F238E27FC236}">
                  <a16:creationId xmlns:a16="http://schemas.microsoft.com/office/drawing/2014/main" id="{98787322-8FEA-4E94-85C9-ECC216FAD079}"/>
                </a:ext>
              </a:extLst>
            </p:cNvPr>
            <p:cNvSpPr/>
            <p:nvPr/>
          </p:nvSpPr>
          <p:spPr>
            <a:xfrm>
              <a:off x="1796677" y="1237303"/>
              <a:ext cx="3217123" cy="4259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Écrans de souscription en ligne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4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5839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25C4B0-21E9-4CB7-9ED1-D4E785E880AE}"/>
              </a:ext>
            </a:extLst>
          </p:cNvPr>
          <p:cNvSpPr txBox="1"/>
          <p:nvPr/>
        </p:nvSpPr>
        <p:spPr>
          <a:xfrm>
            <a:off x="3962347" y="1194737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PAGE CNIL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C2C517E-089D-4CD3-B2C4-10D38DAFD17F}"/>
              </a:ext>
            </a:extLst>
          </p:cNvPr>
          <p:cNvGrpSpPr/>
          <p:nvPr/>
        </p:nvGrpSpPr>
        <p:grpSpPr>
          <a:xfrm>
            <a:off x="1191839" y="1558872"/>
            <a:ext cx="9144000" cy="4313909"/>
            <a:chOff x="621437" y="1600533"/>
            <a:chExt cx="7658123" cy="2974685"/>
          </a:xfrm>
        </p:grpSpPr>
        <p:pic>
          <p:nvPicPr>
            <p:cNvPr id="11" name="Espace réservé du contenu 3">
              <a:extLst>
                <a:ext uri="{FF2B5EF4-FFF2-40B4-BE49-F238E27FC236}">
                  <a16:creationId xmlns:a16="http://schemas.microsoft.com/office/drawing/2014/main" id="{2099A321-0AF1-410D-B895-E5330EE22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9" r="9260"/>
            <a:stretch/>
          </p:blipFill>
          <p:spPr>
            <a:xfrm>
              <a:off x="621437" y="1600533"/>
              <a:ext cx="7658123" cy="297468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B5F8EA-A41D-42B6-BA95-64F9621DA6B5}"/>
                </a:ext>
              </a:extLst>
            </p:cNvPr>
            <p:cNvSpPr/>
            <p:nvPr/>
          </p:nvSpPr>
          <p:spPr>
            <a:xfrm>
              <a:off x="2682459" y="2910048"/>
              <a:ext cx="5396222" cy="16651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81E4232-FFA0-4F08-A03D-EA58DE5D6347}"/>
              </a:ext>
            </a:extLst>
          </p:cNvPr>
          <p:cNvGrpSpPr/>
          <p:nvPr/>
        </p:nvGrpSpPr>
        <p:grpSpPr>
          <a:xfrm>
            <a:off x="3624357" y="415195"/>
            <a:ext cx="3626430" cy="444833"/>
            <a:chOff x="1387370" y="1218416"/>
            <a:chExt cx="3626430" cy="44483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3EFC282-F636-43B3-AA06-68C0C4F03BA6}"/>
                </a:ext>
              </a:extLst>
            </p:cNvPr>
            <p:cNvSpPr/>
            <p:nvPr/>
          </p:nvSpPr>
          <p:spPr>
            <a:xfrm>
              <a:off x="1387370" y="1218416"/>
              <a:ext cx="409307" cy="400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85091"/>
                  </a:solidFill>
                </a:rPr>
                <a:t>1</a:t>
              </a:r>
            </a:p>
          </p:txBody>
        </p:sp>
        <p:sp>
          <p:nvSpPr>
            <p:cNvPr id="13" name="Organigramme : Alternative 12">
              <a:extLst>
                <a:ext uri="{FF2B5EF4-FFF2-40B4-BE49-F238E27FC236}">
                  <a16:creationId xmlns:a16="http://schemas.microsoft.com/office/drawing/2014/main" id="{439456EA-3417-442F-A732-8B35C138F5A5}"/>
                </a:ext>
              </a:extLst>
            </p:cNvPr>
            <p:cNvSpPr/>
            <p:nvPr/>
          </p:nvSpPr>
          <p:spPr>
            <a:xfrm>
              <a:off x="1796677" y="1237303"/>
              <a:ext cx="3217123" cy="4259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Écrans de souscription en ligne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45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5BAD4-AA84-409A-8F88-18AE984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812" y="6475332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A455F-AB6C-42EC-9D76-714ED0CA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" y="99375"/>
            <a:ext cx="1810003" cy="1076475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FB4BEA91-FF96-48A8-BDF4-CB2170B127E8}"/>
              </a:ext>
            </a:extLst>
          </p:cNvPr>
          <p:cNvGrpSpPr/>
          <p:nvPr/>
        </p:nvGrpSpPr>
        <p:grpSpPr>
          <a:xfrm>
            <a:off x="978010" y="1076600"/>
            <a:ext cx="9968155" cy="4766513"/>
            <a:chOff x="978011" y="1338887"/>
            <a:chExt cx="9504613" cy="450422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25C4B0-21E9-4CB7-9ED1-D4E785E880AE}"/>
                </a:ext>
              </a:extLst>
            </p:cNvPr>
            <p:cNvSpPr txBox="1"/>
            <p:nvPr/>
          </p:nvSpPr>
          <p:spPr>
            <a:xfrm>
              <a:off x="3696661" y="1338887"/>
              <a:ext cx="316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SEGMENT LEMOINE</a:t>
              </a:r>
            </a:p>
          </p:txBody>
        </p:sp>
        <p:pic>
          <p:nvPicPr>
            <p:cNvPr id="16" name="Espace réservé du contenu 10">
              <a:extLst>
                <a:ext uri="{FF2B5EF4-FFF2-40B4-BE49-F238E27FC236}">
                  <a16:creationId xmlns:a16="http://schemas.microsoft.com/office/drawing/2014/main" id="{17333233-2874-4409-BAC1-A4A7CB75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011" y="1638454"/>
              <a:ext cx="8759708" cy="42046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AD08B5-6B3D-4191-94C5-84175B9D4A4B}"/>
                </a:ext>
              </a:extLst>
            </p:cNvPr>
            <p:cNvSpPr/>
            <p:nvPr/>
          </p:nvSpPr>
          <p:spPr>
            <a:xfrm>
              <a:off x="7771336" y="4543255"/>
              <a:ext cx="248575" cy="2396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0FC306-E385-458C-B646-033A717732EA}"/>
                </a:ext>
              </a:extLst>
            </p:cNvPr>
            <p:cNvSpPr/>
            <p:nvPr/>
          </p:nvSpPr>
          <p:spPr>
            <a:xfrm>
              <a:off x="7797892" y="5008701"/>
              <a:ext cx="248575" cy="2396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>
                <a:solidFill>
                  <a:srgbClr val="FF0000"/>
                </a:solidFill>
              </a:endParaRP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C07E49E-8A5D-4BFA-B7DA-C16DA01E4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50235" y="2994706"/>
              <a:ext cx="61611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D5BBE80-F477-41DF-9E20-10E0B29327EC}"/>
                </a:ext>
              </a:extLst>
            </p:cNvPr>
            <p:cNvCxnSpPr>
              <a:cxnSpLocks/>
            </p:cNvCxnSpPr>
            <p:nvPr/>
          </p:nvCxnSpPr>
          <p:spPr>
            <a:xfrm>
              <a:off x="2384787" y="3129337"/>
              <a:ext cx="26633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209FD4E5-F88C-4B00-BCAC-871CD2AEA888}"/>
                </a:ext>
              </a:extLst>
            </p:cNvPr>
            <p:cNvCxnSpPr>
              <a:cxnSpLocks/>
            </p:cNvCxnSpPr>
            <p:nvPr/>
          </p:nvCxnSpPr>
          <p:spPr>
            <a:xfrm>
              <a:off x="2450235" y="3414399"/>
              <a:ext cx="61611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705108B-300D-4026-85E5-1E8132A2B293}"/>
                </a:ext>
              </a:extLst>
            </p:cNvPr>
            <p:cNvCxnSpPr>
              <a:cxnSpLocks/>
            </p:cNvCxnSpPr>
            <p:nvPr/>
          </p:nvCxnSpPr>
          <p:spPr>
            <a:xfrm>
              <a:off x="2384787" y="3740782"/>
              <a:ext cx="2759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ulle narrative : ronde 29">
              <a:extLst>
                <a:ext uri="{FF2B5EF4-FFF2-40B4-BE49-F238E27FC236}">
                  <a16:creationId xmlns:a16="http://schemas.microsoft.com/office/drawing/2014/main" id="{B10D98AB-E403-478D-AD9F-9E3BD2A3E4F2}"/>
                </a:ext>
              </a:extLst>
            </p:cNvPr>
            <p:cNvSpPr/>
            <p:nvPr/>
          </p:nvSpPr>
          <p:spPr>
            <a:xfrm>
              <a:off x="8791372" y="4455273"/>
              <a:ext cx="1691252" cy="790113"/>
            </a:xfrm>
            <a:prstGeom prst="wedgeEllipseCallout">
              <a:avLst>
                <a:gd name="adj1" fmla="val -88761"/>
                <a:gd name="adj2" fmla="val 9845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</a:rPr>
                <a:t>L’assuré doit cocher pour passer à l’étape suivante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5D29F8-44DB-464F-A358-78B0F9DCFDC3}"/>
              </a:ext>
            </a:extLst>
          </p:cNvPr>
          <p:cNvGrpSpPr/>
          <p:nvPr/>
        </p:nvGrpSpPr>
        <p:grpSpPr>
          <a:xfrm>
            <a:off x="3584406" y="395669"/>
            <a:ext cx="3626430" cy="444833"/>
            <a:chOff x="1387370" y="1218416"/>
            <a:chExt cx="3626430" cy="44483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343EC62-2546-4AFC-BFEE-FC00C03B2852}"/>
                </a:ext>
              </a:extLst>
            </p:cNvPr>
            <p:cNvSpPr/>
            <p:nvPr/>
          </p:nvSpPr>
          <p:spPr>
            <a:xfrm>
              <a:off x="1387370" y="1218416"/>
              <a:ext cx="409307" cy="400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85091"/>
                  </a:solidFill>
                </a:rPr>
                <a:t>1</a:t>
              </a:r>
            </a:p>
          </p:txBody>
        </p:sp>
        <p:sp>
          <p:nvSpPr>
            <p:cNvPr id="34" name="Organigramme : Alternative 33">
              <a:extLst>
                <a:ext uri="{FF2B5EF4-FFF2-40B4-BE49-F238E27FC236}">
                  <a16:creationId xmlns:a16="http://schemas.microsoft.com/office/drawing/2014/main" id="{4AE244F7-BF38-405E-8E5F-323FD95AF8AA}"/>
                </a:ext>
              </a:extLst>
            </p:cNvPr>
            <p:cNvSpPr/>
            <p:nvPr/>
          </p:nvSpPr>
          <p:spPr>
            <a:xfrm>
              <a:off x="1796677" y="1237303"/>
              <a:ext cx="3217123" cy="42594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Écrans de souscription en ligne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992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F Refondation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 Refondation" id="{847999B5-86C3-4E04-98A5-6FB140298307}" vid="{2E043ABD-2518-44E0-A59B-446F02B4E99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CSF Refondation</Template>
  <TotalTime>5350</TotalTime>
  <Words>890</Words>
  <Application>Microsoft Office PowerPoint</Application>
  <PresentationFormat>Grand écran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Open Sans</vt:lpstr>
      <vt:lpstr>Segoe UI</vt:lpstr>
      <vt:lpstr>Wingdings</vt:lpstr>
      <vt:lpstr>Wingdings 2</vt:lpstr>
      <vt:lpstr>Wingdings 3</vt:lpstr>
      <vt:lpstr>CSF Refondation</vt:lpstr>
      <vt:lpstr>J@ssure   Nouveautés du 2 novembre 2022   V1.0.0.35/36/37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J@ssure   Formation Webhelp – phase pilote</dc:title>
  <dc:creator>Ismaiel Sara</dc:creator>
  <cp:lastModifiedBy>Ismaiel Sara</cp:lastModifiedBy>
  <cp:revision>297</cp:revision>
  <dcterms:created xsi:type="dcterms:W3CDTF">2020-10-16T08:51:03Z</dcterms:created>
  <dcterms:modified xsi:type="dcterms:W3CDTF">2022-10-25T07:37:14Z</dcterms:modified>
</cp:coreProperties>
</file>