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5" r:id="rId5"/>
    <p:sldId id="274" r:id="rId6"/>
    <p:sldId id="284" r:id="rId7"/>
    <p:sldId id="279" r:id="rId8"/>
    <p:sldId id="259" r:id="rId9"/>
    <p:sldId id="270" r:id="rId10"/>
    <p:sldId id="281" r:id="rId11"/>
    <p:sldId id="261" r:id="rId12"/>
    <p:sldId id="260" r:id="rId13"/>
    <p:sldId id="282" r:id="rId14"/>
    <p:sldId id="258" r:id="rId15"/>
    <p:sldId id="283" r:id="rId16"/>
    <p:sldId id="262" r:id="rId17"/>
    <p:sldId id="278"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43" autoAdjust="0"/>
    <p:restoredTop sz="94660"/>
  </p:normalViewPr>
  <p:slideViewPr>
    <p:cSldViewPr snapToGrid="0" showGuides="1">
      <p:cViewPr varScale="1">
        <p:scale>
          <a:sx n="82" d="100"/>
          <a:sy n="82" d="100"/>
        </p:scale>
        <p:origin x="221"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412922-B011-494E-8FEC-F059C67DE41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8D7A774-E963-4B00-BF61-C1ED5DF4A95D}">
      <dgm:prSet/>
      <dgm:spPr/>
      <dgm:t>
        <a:bodyPr/>
        <a:lstStyle/>
        <a:p>
          <a:r>
            <a:rPr lang="fr-FR"/>
            <a:t>Présentation d’IAD</a:t>
          </a:r>
          <a:endParaRPr lang="en-US"/>
        </a:p>
      </dgm:t>
    </dgm:pt>
    <dgm:pt modelId="{53EE6AA8-6494-4368-8328-F4B199BB6C4A}" type="parTrans" cxnId="{457FDEAE-0A01-4C84-940C-DF0D0DACF7D5}">
      <dgm:prSet/>
      <dgm:spPr/>
      <dgm:t>
        <a:bodyPr/>
        <a:lstStyle/>
        <a:p>
          <a:endParaRPr lang="en-US"/>
        </a:p>
      </dgm:t>
    </dgm:pt>
    <dgm:pt modelId="{84BF9C9E-34AB-4953-AD1A-431F37EA445F}" type="sibTrans" cxnId="{457FDEAE-0A01-4C84-940C-DF0D0DACF7D5}">
      <dgm:prSet/>
      <dgm:spPr/>
      <dgm:t>
        <a:bodyPr/>
        <a:lstStyle/>
        <a:p>
          <a:endParaRPr lang="en-US"/>
        </a:p>
      </dgm:t>
    </dgm:pt>
    <dgm:pt modelId="{B7BDF941-F55F-4D99-BB94-1AE325B925A1}">
      <dgm:prSet/>
      <dgm:spPr/>
      <dgm:t>
        <a:bodyPr/>
        <a:lstStyle/>
        <a:p>
          <a:r>
            <a:rPr lang="fr-FR" dirty="0"/>
            <a:t>Notre collaboration </a:t>
          </a:r>
          <a:endParaRPr lang="en-US" dirty="0"/>
        </a:p>
      </dgm:t>
    </dgm:pt>
    <dgm:pt modelId="{3825E41A-EC21-4797-AB06-8C6F8D1D0294}" type="parTrans" cxnId="{C18CC903-44E9-4A34-977D-C48E64BDFA39}">
      <dgm:prSet/>
      <dgm:spPr/>
      <dgm:t>
        <a:bodyPr/>
        <a:lstStyle/>
        <a:p>
          <a:endParaRPr lang="en-US"/>
        </a:p>
      </dgm:t>
    </dgm:pt>
    <dgm:pt modelId="{369B1A70-EB1E-4055-B38A-5F896FFF6524}" type="sibTrans" cxnId="{C18CC903-44E9-4A34-977D-C48E64BDFA39}">
      <dgm:prSet/>
      <dgm:spPr/>
      <dgm:t>
        <a:bodyPr/>
        <a:lstStyle/>
        <a:p>
          <a:endParaRPr lang="en-US"/>
        </a:p>
      </dgm:t>
    </dgm:pt>
    <dgm:pt modelId="{B630C208-9F47-4D77-93F4-620452213BC1}">
      <dgm:prSet/>
      <dgm:spPr/>
      <dgm:t>
        <a:bodyPr/>
        <a:lstStyle/>
        <a:p>
          <a:r>
            <a:rPr lang="fr-FR"/>
            <a:t>Vendre un bien</a:t>
          </a:r>
          <a:endParaRPr lang="en-US"/>
        </a:p>
      </dgm:t>
    </dgm:pt>
    <dgm:pt modelId="{C4850792-1733-4E66-B385-F3266F9BB481}" type="parTrans" cxnId="{D2CDEB7B-6F02-460A-A91B-2EAF52D96CA0}">
      <dgm:prSet/>
      <dgm:spPr/>
      <dgm:t>
        <a:bodyPr/>
        <a:lstStyle/>
        <a:p>
          <a:endParaRPr lang="en-US"/>
        </a:p>
      </dgm:t>
    </dgm:pt>
    <dgm:pt modelId="{BE814C7D-A268-4B95-84B2-78E474A3D027}" type="sibTrans" cxnId="{D2CDEB7B-6F02-460A-A91B-2EAF52D96CA0}">
      <dgm:prSet/>
      <dgm:spPr/>
      <dgm:t>
        <a:bodyPr/>
        <a:lstStyle/>
        <a:p>
          <a:endParaRPr lang="en-US"/>
        </a:p>
      </dgm:t>
    </dgm:pt>
    <dgm:pt modelId="{4789E1CC-B4A8-4E58-9D1A-C7CD54430D72}">
      <dgm:prSet/>
      <dgm:spPr/>
      <dgm:t>
        <a:bodyPr/>
        <a:lstStyle/>
        <a:p>
          <a:r>
            <a:rPr lang="fr-FR"/>
            <a:t>Enregistrer la demande sous NosREZO</a:t>
          </a:r>
          <a:endParaRPr lang="en-US"/>
        </a:p>
      </dgm:t>
    </dgm:pt>
    <dgm:pt modelId="{E62432BA-D336-4F83-ADFB-50B79A31E21B}" type="parTrans" cxnId="{3BB396B2-D451-42CA-B991-CBB3D1175BA4}">
      <dgm:prSet/>
      <dgm:spPr/>
      <dgm:t>
        <a:bodyPr/>
        <a:lstStyle/>
        <a:p>
          <a:endParaRPr lang="en-US"/>
        </a:p>
      </dgm:t>
    </dgm:pt>
    <dgm:pt modelId="{0035D956-3AAC-4185-A2EA-024768981130}" type="sibTrans" cxnId="{3BB396B2-D451-42CA-B991-CBB3D1175BA4}">
      <dgm:prSet/>
      <dgm:spPr/>
      <dgm:t>
        <a:bodyPr/>
        <a:lstStyle/>
        <a:p>
          <a:endParaRPr lang="en-US"/>
        </a:p>
      </dgm:t>
    </dgm:pt>
    <dgm:pt modelId="{46FBF6EA-2D78-4AD4-80A5-D9BCF55B4381}">
      <dgm:prSet/>
      <dgm:spPr/>
      <dgm:t>
        <a:bodyPr/>
        <a:lstStyle/>
        <a:p>
          <a:r>
            <a:rPr lang="fr-FR"/>
            <a:t>Enregistrer l’opportunité sous Horizon </a:t>
          </a:r>
          <a:endParaRPr lang="en-US"/>
        </a:p>
      </dgm:t>
    </dgm:pt>
    <dgm:pt modelId="{2B8ADFAE-5AE6-4D95-A78B-03A1651F2EC4}" type="parTrans" cxnId="{4AF10572-5324-45C8-B2A4-A540B2BA065E}">
      <dgm:prSet/>
      <dgm:spPr/>
      <dgm:t>
        <a:bodyPr/>
        <a:lstStyle/>
        <a:p>
          <a:endParaRPr lang="en-US"/>
        </a:p>
      </dgm:t>
    </dgm:pt>
    <dgm:pt modelId="{CAE39EDE-10AA-4825-8075-7058EF4B51EB}" type="sibTrans" cxnId="{4AF10572-5324-45C8-B2A4-A540B2BA065E}">
      <dgm:prSet/>
      <dgm:spPr/>
      <dgm:t>
        <a:bodyPr/>
        <a:lstStyle/>
        <a:p>
          <a:endParaRPr lang="en-US"/>
        </a:p>
      </dgm:t>
    </dgm:pt>
    <dgm:pt modelId="{8F3541F5-F14A-4CB7-9E72-ADD4F9BA14D3}" type="pres">
      <dgm:prSet presAssocID="{A7412922-B011-494E-8FEC-F059C67DE417}" presName="diagram" presStyleCnt="0">
        <dgm:presLayoutVars>
          <dgm:dir/>
          <dgm:resizeHandles val="exact"/>
        </dgm:presLayoutVars>
      </dgm:prSet>
      <dgm:spPr/>
    </dgm:pt>
    <dgm:pt modelId="{F6DCB2B1-4ABB-4D8C-987A-7E66E7238544}" type="pres">
      <dgm:prSet presAssocID="{A8D7A774-E963-4B00-BF61-C1ED5DF4A95D}" presName="node" presStyleLbl="node1" presStyleIdx="0" presStyleCnt="5">
        <dgm:presLayoutVars>
          <dgm:bulletEnabled val="1"/>
        </dgm:presLayoutVars>
      </dgm:prSet>
      <dgm:spPr/>
    </dgm:pt>
    <dgm:pt modelId="{B1B0D5E5-D544-4886-8AAB-D64647F4F3A5}" type="pres">
      <dgm:prSet presAssocID="{84BF9C9E-34AB-4953-AD1A-431F37EA445F}" presName="sibTrans" presStyleCnt="0"/>
      <dgm:spPr/>
    </dgm:pt>
    <dgm:pt modelId="{5AC9E5D0-7C80-4D87-8DF3-F5FBA4460085}" type="pres">
      <dgm:prSet presAssocID="{B7BDF941-F55F-4D99-BB94-1AE325B925A1}" presName="node" presStyleLbl="node1" presStyleIdx="1" presStyleCnt="5">
        <dgm:presLayoutVars>
          <dgm:bulletEnabled val="1"/>
        </dgm:presLayoutVars>
      </dgm:prSet>
      <dgm:spPr/>
    </dgm:pt>
    <dgm:pt modelId="{4E3BD0DD-5B9E-43E8-BD64-E6655FEF988D}" type="pres">
      <dgm:prSet presAssocID="{369B1A70-EB1E-4055-B38A-5F896FFF6524}" presName="sibTrans" presStyleCnt="0"/>
      <dgm:spPr/>
    </dgm:pt>
    <dgm:pt modelId="{A9DE5C3F-FD25-411C-8ECD-0D030955DFAF}" type="pres">
      <dgm:prSet presAssocID="{B630C208-9F47-4D77-93F4-620452213BC1}" presName="node" presStyleLbl="node1" presStyleIdx="2" presStyleCnt="5">
        <dgm:presLayoutVars>
          <dgm:bulletEnabled val="1"/>
        </dgm:presLayoutVars>
      </dgm:prSet>
      <dgm:spPr/>
    </dgm:pt>
    <dgm:pt modelId="{B796166D-AD90-4631-93C4-E7DE7929A858}" type="pres">
      <dgm:prSet presAssocID="{BE814C7D-A268-4B95-84B2-78E474A3D027}" presName="sibTrans" presStyleCnt="0"/>
      <dgm:spPr/>
    </dgm:pt>
    <dgm:pt modelId="{C9E3E497-D596-4904-9BC2-1BFE181CCC11}" type="pres">
      <dgm:prSet presAssocID="{4789E1CC-B4A8-4E58-9D1A-C7CD54430D72}" presName="node" presStyleLbl="node1" presStyleIdx="3" presStyleCnt="5">
        <dgm:presLayoutVars>
          <dgm:bulletEnabled val="1"/>
        </dgm:presLayoutVars>
      </dgm:prSet>
      <dgm:spPr/>
    </dgm:pt>
    <dgm:pt modelId="{A3B07F44-7E01-4429-B51F-DA9B065AF989}" type="pres">
      <dgm:prSet presAssocID="{0035D956-3AAC-4185-A2EA-024768981130}" presName="sibTrans" presStyleCnt="0"/>
      <dgm:spPr/>
    </dgm:pt>
    <dgm:pt modelId="{3C20D82E-AC61-43B8-A209-7B37ED4EA0C4}" type="pres">
      <dgm:prSet presAssocID="{46FBF6EA-2D78-4AD4-80A5-D9BCF55B4381}" presName="node" presStyleLbl="node1" presStyleIdx="4" presStyleCnt="5">
        <dgm:presLayoutVars>
          <dgm:bulletEnabled val="1"/>
        </dgm:presLayoutVars>
      </dgm:prSet>
      <dgm:spPr/>
    </dgm:pt>
  </dgm:ptLst>
  <dgm:cxnLst>
    <dgm:cxn modelId="{C18CC903-44E9-4A34-977D-C48E64BDFA39}" srcId="{A7412922-B011-494E-8FEC-F059C67DE417}" destId="{B7BDF941-F55F-4D99-BB94-1AE325B925A1}" srcOrd="1" destOrd="0" parTransId="{3825E41A-EC21-4797-AB06-8C6F8D1D0294}" sibTransId="{369B1A70-EB1E-4055-B38A-5F896FFF6524}"/>
    <dgm:cxn modelId="{A5CAB429-66FD-486D-8C5A-B897649B90B8}" type="presOf" srcId="{A8D7A774-E963-4B00-BF61-C1ED5DF4A95D}" destId="{F6DCB2B1-4ABB-4D8C-987A-7E66E7238544}" srcOrd="0" destOrd="0" presId="urn:microsoft.com/office/officeart/2005/8/layout/default"/>
    <dgm:cxn modelId="{4AF10572-5324-45C8-B2A4-A540B2BA065E}" srcId="{A7412922-B011-494E-8FEC-F059C67DE417}" destId="{46FBF6EA-2D78-4AD4-80A5-D9BCF55B4381}" srcOrd="4" destOrd="0" parTransId="{2B8ADFAE-5AE6-4D95-A78B-03A1651F2EC4}" sibTransId="{CAE39EDE-10AA-4825-8075-7058EF4B51EB}"/>
    <dgm:cxn modelId="{8FC78976-2AAD-42FD-AFEC-2D1C1F04BB4F}" type="presOf" srcId="{46FBF6EA-2D78-4AD4-80A5-D9BCF55B4381}" destId="{3C20D82E-AC61-43B8-A209-7B37ED4EA0C4}" srcOrd="0" destOrd="0" presId="urn:microsoft.com/office/officeart/2005/8/layout/default"/>
    <dgm:cxn modelId="{D2CDEB7B-6F02-460A-A91B-2EAF52D96CA0}" srcId="{A7412922-B011-494E-8FEC-F059C67DE417}" destId="{B630C208-9F47-4D77-93F4-620452213BC1}" srcOrd="2" destOrd="0" parTransId="{C4850792-1733-4E66-B385-F3266F9BB481}" sibTransId="{BE814C7D-A268-4B95-84B2-78E474A3D027}"/>
    <dgm:cxn modelId="{1B97677E-8EA6-4022-BE14-EBFA228BC697}" type="presOf" srcId="{B630C208-9F47-4D77-93F4-620452213BC1}" destId="{A9DE5C3F-FD25-411C-8ECD-0D030955DFAF}" srcOrd="0" destOrd="0" presId="urn:microsoft.com/office/officeart/2005/8/layout/default"/>
    <dgm:cxn modelId="{457FDEAE-0A01-4C84-940C-DF0D0DACF7D5}" srcId="{A7412922-B011-494E-8FEC-F059C67DE417}" destId="{A8D7A774-E963-4B00-BF61-C1ED5DF4A95D}" srcOrd="0" destOrd="0" parTransId="{53EE6AA8-6494-4368-8328-F4B199BB6C4A}" sibTransId="{84BF9C9E-34AB-4953-AD1A-431F37EA445F}"/>
    <dgm:cxn modelId="{3BB396B2-D451-42CA-B991-CBB3D1175BA4}" srcId="{A7412922-B011-494E-8FEC-F059C67DE417}" destId="{4789E1CC-B4A8-4E58-9D1A-C7CD54430D72}" srcOrd="3" destOrd="0" parTransId="{E62432BA-D336-4F83-ADFB-50B79A31E21B}" sibTransId="{0035D956-3AAC-4185-A2EA-024768981130}"/>
    <dgm:cxn modelId="{F95FEBB8-6239-46BB-8937-F63799ABF8F1}" type="presOf" srcId="{B7BDF941-F55F-4D99-BB94-1AE325B925A1}" destId="{5AC9E5D0-7C80-4D87-8DF3-F5FBA4460085}" srcOrd="0" destOrd="0" presId="urn:microsoft.com/office/officeart/2005/8/layout/default"/>
    <dgm:cxn modelId="{F315D3CF-5D82-4A79-94BC-ADC0109ACF17}" type="presOf" srcId="{A7412922-B011-494E-8FEC-F059C67DE417}" destId="{8F3541F5-F14A-4CB7-9E72-ADD4F9BA14D3}" srcOrd="0" destOrd="0" presId="urn:microsoft.com/office/officeart/2005/8/layout/default"/>
    <dgm:cxn modelId="{B341BAF2-D43B-40F0-BC2E-0B4FED8F5AA9}" type="presOf" srcId="{4789E1CC-B4A8-4E58-9D1A-C7CD54430D72}" destId="{C9E3E497-D596-4904-9BC2-1BFE181CCC11}" srcOrd="0" destOrd="0" presId="urn:microsoft.com/office/officeart/2005/8/layout/default"/>
    <dgm:cxn modelId="{1D79099B-57D8-4C35-A47D-5B9C8CB96EFA}" type="presParOf" srcId="{8F3541F5-F14A-4CB7-9E72-ADD4F9BA14D3}" destId="{F6DCB2B1-4ABB-4D8C-987A-7E66E7238544}" srcOrd="0" destOrd="0" presId="urn:microsoft.com/office/officeart/2005/8/layout/default"/>
    <dgm:cxn modelId="{745CE0D1-917B-4E4F-A453-120F5B623261}" type="presParOf" srcId="{8F3541F5-F14A-4CB7-9E72-ADD4F9BA14D3}" destId="{B1B0D5E5-D544-4886-8AAB-D64647F4F3A5}" srcOrd="1" destOrd="0" presId="urn:microsoft.com/office/officeart/2005/8/layout/default"/>
    <dgm:cxn modelId="{00E0FE12-A50B-4EE4-891B-6C3574770C5D}" type="presParOf" srcId="{8F3541F5-F14A-4CB7-9E72-ADD4F9BA14D3}" destId="{5AC9E5D0-7C80-4D87-8DF3-F5FBA4460085}" srcOrd="2" destOrd="0" presId="urn:microsoft.com/office/officeart/2005/8/layout/default"/>
    <dgm:cxn modelId="{DB6F6D2A-8C32-4409-A48F-2B24F380F32C}" type="presParOf" srcId="{8F3541F5-F14A-4CB7-9E72-ADD4F9BA14D3}" destId="{4E3BD0DD-5B9E-43E8-BD64-E6655FEF988D}" srcOrd="3" destOrd="0" presId="urn:microsoft.com/office/officeart/2005/8/layout/default"/>
    <dgm:cxn modelId="{FDF2699A-1788-4742-B6D6-4BC62F87D47C}" type="presParOf" srcId="{8F3541F5-F14A-4CB7-9E72-ADD4F9BA14D3}" destId="{A9DE5C3F-FD25-411C-8ECD-0D030955DFAF}" srcOrd="4" destOrd="0" presId="urn:microsoft.com/office/officeart/2005/8/layout/default"/>
    <dgm:cxn modelId="{97EFCE92-A458-4AF8-AADA-A282D623DFE5}" type="presParOf" srcId="{8F3541F5-F14A-4CB7-9E72-ADD4F9BA14D3}" destId="{B796166D-AD90-4631-93C4-E7DE7929A858}" srcOrd="5" destOrd="0" presId="urn:microsoft.com/office/officeart/2005/8/layout/default"/>
    <dgm:cxn modelId="{F6347AA7-63B1-4C0B-848D-DF0B0D0930E1}" type="presParOf" srcId="{8F3541F5-F14A-4CB7-9E72-ADD4F9BA14D3}" destId="{C9E3E497-D596-4904-9BC2-1BFE181CCC11}" srcOrd="6" destOrd="0" presId="urn:microsoft.com/office/officeart/2005/8/layout/default"/>
    <dgm:cxn modelId="{FAEA949B-9637-408A-8369-67308B20DFB8}" type="presParOf" srcId="{8F3541F5-F14A-4CB7-9E72-ADD4F9BA14D3}" destId="{A3B07F44-7E01-4429-B51F-DA9B065AF989}" srcOrd="7" destOrd="0" presId="urn:microsoft.com/office/officeart/2005/8/layout/default"/>
    <dgm:cxn modelId="{68629A6D-A3F1-4585-A5B8-6D01A6D92F46}" type="presParOf" srcId="{8F3541F5-F14A-4CB7-9E72-ADD4F9BA14D3}" destId="{3C20D82E-AC61-43B8-A209-7B37ED4EA0C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239051-92FA-41A8-A9C8-A6E45012455C}"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485D4CFC-EC1B-43DB-8950-B683BC150338}">
      <dgm:prSet/>
      <dgm:spPr/>
      <dgm:t>
        <a:bodyPr/>
        <a:lstStyle/>
        <a:p>
          <a:r>
            <a:rPr lang="en-US" b="1"/>
            <a:t>Le plus gros réseau de mandataires de france (multi-diffusion des offres/ très grande visibilité)</a:t>
          </a:r>
          <a:endParaRPr lang="en-US"/>
        </a:p>
      </dgm:t>
    </dgm:pt>
    <dgm:pt modelId="{4D7B9AE5-B053-40C5-B0CC-618996133CF7}" type="parTrans" cxnId="{15805350-2017-49D5-B86E-9CBB38DE082C}">
      <dgm:prSet/>
      <dgm:spPr/>
      <dgm:t>
        <a:bodyPr/>
        <a:lstStyle/>
        <a:p>
          <a:endParaRPr lang="en-US"/>
        </a:p>
      </dgm:t>
    </dgm:pt>
    <dgm:pt modelId="{A7879244-86E5-463F-9C1A-BC70295A538D}" type="sibTrans" cxnId="{15805350-2017-49D5-B86E-9CBB38DE082C}">
      <dgm:prSet/>
      <dgm:spPr/>
      <dgm:t>
        <a:bodyPr/>
        <a:lstStyle/>
        <a:p>
          <a:endParaRPr lang="en-US"/>
        </a:p>
      </dgm:t>
    </dgm:pt>
    <dgm:pt modelId="{30BD8C71-2EDA-466C-91C4-7DAA0970FBF0}">
      <dgm:prSet/>
      <dgm:spPr/>
      <dgm:t>
        <a:bodyPr/>
        <a:lstStyle/>
        <a:p>
          <a:r>
            <a:rPr lang="en-US" b="1"/>
            <a:t>Une parfaite maîtrise du marché local grâce à des milliers de conseillers implantés partout en France</a:t>
          </a:r>
          <a:endParaRPr lang="en-US"/>
        </a:p>
      </dgm:t>
    </dgm:pt>
    <dgm:pt modelId="{96BD3F93-52C6-4503-8825-CD115D2C5DFD}" type="parTrans" cxnId="{17304C93-81C7-4B8D-8279-0CC12E6429B1}">
      <dgm:prSet/>
      <dgm:spPr/>
      <dgm:t>
        <a:bodyPr/>
        <a:lstStyle/>
        <a:p>
          <a:endParaRPr lang="en-US"/>
        </a:p>
      </dgm:t>
    </dgm:pt>
    <dgm:pt modelId="{438E3C9B-DF44-480C-9C45-5A8EE63B44DA}" type="sibTrans" cxnId="{17304C93-81C7-4B8D-8279-0CC12E6429B1}">
      <dgm:prSet/>
      <dgm:spPr/>
      <dgm:t>
        <a:bodyPr/>
        <a:lstStyle/>
        <a:p>
          <a:endParaRPr lang="en-US"/>
        </a:p>
      </dgm:t>
    </dgm:pt>
    <dgm:pt modelId="{E5C1A1ED-7EE2-48CB-9640-4FBD88389B08}">
      <dgm:prSet/>
      <dgm:spPr/>
      <dgm:t>
        <a:bodyPr/>
        <a:lstStyle/>
        <a:p>
          <a:r>
            <a:rPr lang="en-US" b="1"/>
            <a:t>Un accompagnement à toutes les étapes de leur projet : de l'estimation gratuite et mise en valeur du bien jusqu'à  la signature de l’acte authentique</a:t>
          </a:r>
          <a:endParaRPr lang="en-US"/>
        </a:p>
      </dgm:t>
    </dgm:pt>
    <dgm:pt modelId="{95A8FFC9-6A3D-44CD-BF12-A6F8030E2A85}" type="parTrans" cxnId="{F8EB72EF-53EC-4CFD-9FB7-B6593465FD7C}">
      <dgm:prSet/>
      <dgm:spPr/>
      <dgm:t>
        <a:bodyPr/>
        <a:lstStyle/>
        <a:p>
          <a:endParaRPr lang="en-US"/>
        </a:p>
      </dgm:t>
    </dgm:pt>
    <dgm:pt modelId="{5B77BD0C-C492-4D9B-94DC-AD8ECF2047DE}" type="sibTrans" cxnId="{F8EB72EF-53EC-4CFD-9FB7-B6593465FD7C}">
      <dgm:prSet/>
      <dgm:spPr/>
      <dgm:t>
        <a:bodyPr/>
        <a:lstStyle/>
        <a:p>
          <a:endParaRPr lang="en-US"/>
        </a:p>
      </dgm:t>
    </dgm:pt>
    <dgm:pt modelId="{7AE2E58C-2253-431A-8578-EDDBC3792C24}">
      <dgm:prSet/>
      <dgm:spPr/>
      <dgm:t>
        <a:bodyPr/>
        <a:lstStyle/>
        <a:p>
          <a:r>
            <a:rPr lang="en-US" b="1"/>
            <a:t>Une grande disponibilité (même le Dimanche!)</a:t>
          </a:r>
          <a:endParaRPr lang="en-US"/>
        </a:p>
      </dgm:t>
    </dgm:pt>
    <dgm:pt modelId="{F24B6005-784C-44ED-957C-A523BF644912}" type="parTrans" cxnId="{772FED10-9028-4EE1-AFFD-D1F85F816862}">
      <dgm:prSet/>
      <dgm:spPr/>
      <dgm:t>
        <a:bodyPr/>
        <a:lstStyle/>
        <a:p>
          <a:endParaRPr lang="en-US"/>
        </a:p>
      </dgm:t>
    </dgm:pt>
    <dgm:pt modelId="{DEED8998-B7CE-4AB2-A8C2-DEB5EA63A540}" type="sibTrans" cxnId="{772FED10-9028-4EE1-AFFD-D1F85F816862}">
      <dgm:prSet/>
      <dgm:spPr/>
      <dgm:t>
        <a:bodyPr/>
        <a:lstStyle/>
        <a:p>
          <a:endParaRPr lang="en-US"/>
        </a:p>
      </dgm:t>
    </dgm:pt>
    <dgm:pt modelId="{EF2726A6-1699-46B5-A1F1-FB06C2AE5478}">
      <dgm:prSet/>
      <dgm:spPr/>
      <dgm:t>
        <a:bodyPr/>
        <a:lstStyle/>
        <a:p>
          <a:r>
            <a:rPr lang="en-US" b="1"/>
            <a:t>Des honoraires attractifs grâce à des frais de structure réduits 10 à 15% moins cher,</a:t>
          </a:r>
          <a:endParaRPr lang="en-US"/>
        </a:p>
      </dgm:t>
    </dgm:pt>
    <dgm:pt modelId="{1EBD95C5-ADB7-4B8A-8583-0F4A087262D2}" type="parTrans" cxnId="{5EB45F55-C5D3-4012-9AF2-9511BD653940}">
      <dgm:prSet/>
      <dgm:spPr/>
      <dgm:t>
        <a:bodyPr/>
        <a:lstStyle/>
        <a:p>
          <a:endParaRPr lang="en-US"/>
        </a:p>
      </dgm:t>
    </dgm:pt>
    <dgm:pt modelId="{57A2C6A0-FF56-4D27-8579-8A5D7B6CCA3F}" type="sibTrans" cxnId="{5EB45F55-C5D3-4012-9AF2-9511BD653940}">
      <dgm:prSet/>
      <dgm:spPr/>
      <dgm:t>
        <a:bodyPr/>
        <a:lstStyle/>
        <a:p>
          <a:endParaRPr lang="en-US"/>
        </a:p>
      </dgm:t>
    </dgm:pt>
    <dgm:pt modelId="{42811F03-C676-42E7-AE83-38A2BD93522B}">
      <dgm:prSet/>
      <dgm:spPr/>
      <dgm:t>
        <a:bodyPr/>
        <a:lstStyle/>
        <a:p>
          <a:r>
            <a:rPr lang="en-US" b="1"/>
            <a:t>Double interêt: vente et recherche du nouveau bien</a:t>
          </a:r>
          <a:endParaRPr lang="en-US"/>
        </a:p>
      </dgm:t>
    </dgm:pt>
    <dgm:pt modelId="{D8BCFD51-6377-4B41-A0C9-19F9C913E58A}" type="parTrans" cxnId="{3D1F95FB-B513-4FD3-97FC-D820CA6E9ACE}">
      <dgm:prSet/>
      <dgm:spPr/>
      <dgm:t>
        <a:bodyPr/>
        <a:lstStyle/>
        <a:p>
          <a:endParaRPr lang="en-US"/>
        </a:p>
      </dgm:t>
    </dgm:pt>
    <dgm:pt modelId="{C5EEDF43-00F2-43E3-A0AA-B8A00757FC13}" type="sibTrans" cxnId="{3D1F95FB-B513-4FD3-97FC-D820CA6E9ACE}">
      <dgm:prSet/>
      <dgm:spPr/>
      <dgm:t>
        <a:bodyPr/>
        <a:lstStyle/>
        <a:p>
          <a:endParaRPr lang="en-US"/>
        </a:p>
      </dgm:t>
    </dgm:pt>
    <dgm:pt modelId="{105D3F68-1028-42E6-96C9-3239EC9CEA29}" type="pres">
      <dgm:prSet presAssocID="{B6239051-92FA-41A8-A9C8-A6E45012455C}" presName="vert0" presStyleCnt="0">
        <dgm:presLayoutVars>
          <dgm:dir/>
          <dgm:animOne val="branch"/>
          <dgm:animLvl val="lvl"/>
        </dgm:presLayoutVars>
      </dgm:prSet>
      <dgm:spPr/>
    </dgm:pt>
    <dgm:pt modelId="{9F46B31A-056B-4DCC-A2C1-3D5C4AE7C946}" type="pres">
      <dgm:prSet presAssocID="{485D4CFC-EC1B-43DB-8950-B683BC150338}" presName="thickLine" presStyleLbl="alignNode1" presStyleIdx="0" presStyleCnt="6"/>
      <dgm:spPr/>
    </dgm:pt>
    <dgm:pt modelId="{7E1A9FFD-3A56-4F58-9E06-EB6A90B1ED51}" type="pres">
      <dgm:prSet presAssocID="{485D4CFC-EC1B-43DB-8950-B683BC150338}" presName="horz1" presStyleCnt="0"/>
      <dgm:spPr/>
    </dgm:pt>
    <dgm:pt modelId="{96B87EA0-3221-414B-8818-D9CB74CED25B}" type="pres">
      <dgm:prSet presAssocID="{485D4CFC-EC1B-43DB-8950-B683BC150338}" presName="tx1" presStyleLbl="revTx" presStyleIdx="0" presStyleCnt="6"/>
      <dgm:spPr/>
    </dgm:pt>
    <dgm:pt modelId="{FB1AFB25-F907-4AB0-8DB3-4FC0EBC39B09}" type="pres">
      <dgm:prSet presAssocID="{485D4CFC-EC1B-43DB-8950-B683BC150338}" presName="vert1" presStyleCnt="0"/>
      <dgm:spPr/>
    </dgm:pt>
    <dgm:pt modelId="{FF71BAF7-2673-4E05-992B-44405A22BC34}" type="pres">
      <dgm:prSet presAssocID="{30BD8C71-2EDA-466C-91C4-7DAA0970FBF0}" presName="thickLine" presStyleLbl="alignNode1" presStyleIdx="1" presStyleCnt="6"/>
      <dgm:spPr/>
    </dgm:pt>
    <dgm:pt modelId="{561815A3-1D43-4222-B0DF-1F9B9F47FD13}" type="pres">
      <dgm:prSet presAssocID="{30BD8C71-2EDA-466C-91C4-7DAA0970FBF0}" presName="horz1" presStyleCnt="0"/>
      <dgm:spPr/>
    </dgm:pt>
    <dgm:pt modelId="{347B0A64-1D91-4518-A6BB-A2FD42DFB6A5}" type="pres">
      <dgm:prSet presAssocID="{30BD8C71-2EDA-466C-91C4-7DAA0970FBF0}" presName="tx1" presStyleLbl="revTx" presStyleIdx="1" presStyleCnt="6"/>
      <dgm:spPr/>
    </dgm:pt>
    <dgm:pt modelId="{0B8368A9-69E7-4BBF-AC4D-6AE25EEA8375}" type="pres">
      <dgm:prSet presAssocID="{30BD8C71-2EDA-466C-91C4-7DAA0970FBF0}" presName="vert1" presStyleCnt="0"/>
      <dgm:spPr/>
    </dgm:pt>
    <dgm:pt modelId="{4459F446-C74E-43BD-AA29-2C04DB950AD2}" type="pres">
      <dgm:prSet presAssocID="{E5C1A1ED-7EE2-48CB-9640-4FBD88389B08}" presName="thickLine" presStyleLbl="alignNode1" presStyleIdx="2" presStyleCnt="6"/>
      <dgm:spPr/>
    </dgm:pt>
    <dgm:pt modelId="{284F3564-2216-43DB-8B66-768BF69820DA}" type="pres">
      <dgm:prSet presAssocID="{E5C1A1ED-7EE2-48CB-9640-4FBD88389B08}" presName="horz1" presStyleCnt="0"/>
      <dgm:spPr/>
    </dgm:pt>
    <dgm:pt modelId="{3D21C601-CA02-44E3-9BDF-27AB56662AB6}" type="pres">
      <dgm:prSet presAssocID="{E5C1A1ED-7EE2-48CB-9640-4FBD88389B08}" presName="tx1" presStyleLbl="revTx" presStyleIdx="2" presStyleCnt="6"/>
      <dgm:spPr/>
    </dgm:pt>
    <dgm:pt modelId="{98E3B813-1144-47D2-AE8E-00DF7C2DDBBE}" type="pres">
      <dgm:prSet presAssocID="{E5C1A1ED-7EE2-48CB-9640-4FBD88389B08}" presName="vert1" presStyleCnt="0"/>
      <dgm:spPr/>
    </dgm:pt>
    <dgm:pt modelId="{2600C020-9836-4230-8F41-E7CE607A118F}" type="pres">
      <dgm:prSet presAssocID="{7AE2E58C-2253-431A-8578-EDDBC3792C24}" presName="thickLine" presStyleLbl="alignNode1" presStyleIdx="3" presStyleCnt="6"/>
      <dgm:spPr/>
    </dgm:pt>
    <dgm:pt modelId="{6F6BAC57-1C95-43E8-BDDB-EBA09F80CC2F}" type="pres">
      <dgm:prSet presAssocID="{7AE2E58C-2253-431A-8578-EDDBC3792C24}" presName="horz1" presStyleCnt="0"/>
      <dgm:spPr/>
    </dgm:pt>
    <dgm:pt modelId="{C3B70BD8-227E-43A0-928D-407EDE7826F1}" type="pres">
      <dgm:prSet presAssocID="{7AE2E58C-2253-431A-8578-EDDBC3792C24}" presName="tx1" presStyleLbl="revTx" presStyleIdx="3" presStyleCnt="6"/>
      <dgm:spPr/>
    </dgm:pt>
    <dgm:pt modelId="{95657934-23D6-43A7-A4B6-1E31D4F46519}" type="pres">
      <dgm:prSet presAssocID="{7AE2E58C-2253-431A-8578-EDDBC3792C24}" presName="vert1" presStyleCnt="0"/>
      <dgm:spPr/>
    </dgm:pt>
    <dgm:pt modelId="{7B4A592A-72F3-4A9F-922D-FE5710D0D633}" type="pres">
      <dgm:prSet presAssocID="{EF2726A6-1699-46B5-A1F1-FB06C2AE5478}" presName="thickLine" presStyleLbl="alignNode1" presStyleIdx="4" presStyleCnt="6"/>
      <dgm:spPr/>
    </dgm:pt>
    <dgm:pt modelId="{E986E2EA-1F1D-463E-B3C4-0900AB0ECB57}" type="pres">
      <dgm:prSet presAssocID="{EF2726A6-1699-46B5-A1F1-FB06C2AE5478}" presName="horz1" presStyleCnt="0"/>
      <dgm:spPr/>
    </dgm:pt>
    <dgm:pt modelId="{945D53BC-8750-41B3-9BB2-65E5CCB1B735}" type="pres">
      <dgm:prSet presAssocID="{EF2726A6-1699-46B5-A1F1-FB06C2AE5478}" presName="tx1" presStyleLbl="revTx" presStyleIdx="4" presStyleCnt="6"/>
      <dgm:spPr/>
    </dgm:pt>
    <dgm:pt modelId="{AD0C4080-B31F-4C56-9A3F-E4209518F12D}" type="pres">
      <dgm:prSet presAssocID="{EF2726A6-1699-46B5-A1F1-FB06C2AE5478}" presName="vert1" presStyleCnt="0"/>
      <dgm:spPr/>
    </dgm:pt>
    <dgm:pt modelId="{52935531-0783-4F94-90C6-BD16AFF26A16}" type="pres">
      <dgm:prSet presAssocID="{42811F03-C676-42E7-AE83-38A2BD93522B}" presName="thickLine" presStyleLbl="alignNode1" presStyleIdx="5" presStyleCnt="6"/>
      <dgm:spPr/>
    </dgm:pt>
    <dgm:pt modelId="{BCAE371B-D3F2-4F6F-8BD4-BD42A0E8AFF0}" type="pres">
      <dgm:prSet presAssocID="{42811F03-C676-42E7-AE83-38A2BD93522B}" presName="horz1" presStyleCnt="0"/>
      <dgm:spPr/>
    </dgm:pt>
    <dgm:pt modelId="{C89FD7C1-7BBB-4207-9255-3EF871438A2C}" type="pres">
      <dgm:prSet presAssocID="{42811F03-C676-42E7-AE83-38A2BD93522B}" presName="tx1" presStyleLbl="revTx" presStyleIdx="5" presStyleCnt="6"/>
      <dgm:spPr/>
    </dgm:pt>
    <dgm:pt modelId="{27229CA0-5D7D-4B7C-892F-021948560F9A}" type="pres">
      <dgm:prSet presAssocID="{42811F03-C676-42E7-AE83-38A2BD93522B}" presName="vert1" presStyleCnt="0"/>
      <dgm:spPr/>
    </dgm:pt>
  </dgm:ptLst>
  <dgm:cxnLst>
    <dgm:cxn modelId="{6C567201-A6AF-46CD-86BB-F24E0F04D507}" type="presOf" srcId="{E5C1A1ED-7EE2-48CB-9640-4FBD88389B08}" destId="{3D21C601-CA02-44E3-9BDF-27AB56662AB6}" srcOrd="0" destOrd="0" presId="urn:microsoft.com/office/officeart/2008/layout/LinedList"/>
    <dgm:cxn modelId="{772FED10-9028-4EE1-AFFD-D1F85F816862}" srcId="{B6239051-92FA-41A8-A9C8-A6E45012455C}" destId="{7AE2E58C-2253-431A-8578-EDDBC3792C24}" srcOrd="3" destOrd="0" parTransId="{F24B6005-784C-44ED-957C-A523BF644912}" sibTransId="{DEED8998-B7CE-4AB2-A8C2-DEB5EA63A540}"/>
    <dgm:cxn modelId="{44E56018-D6FF-4E70-81E2-FA2567E04836}" type="presOf" srcId="{EF2726A6-1699-46B5-A1F1-FB06C2AE5478}" destId="{945D53BC-8750-41B3-9BB2-65E5CCB1B735}" srcOrd="0" destOrd="0" presId="urn:microsoft.com/office/officeart/2008/layout/LinedList"/>
    <dgm:cxn modelId="{3370C624-EFBF-43F4-BAAD-A1A3DE9229A7}" type="presOf" srcId="{30BD8C71-2EDA-466C-91C4-7DAA0970FBF0}" destId="{347B0A64-1D91-4518-A6BB-A2FD42DFB6A5}" srcOrd="0" destOrd="0" presId="urn:microsoft.com/office/officeart/2008/layout/LinedList"/>
    <dgm:cxn modelId="{83FC316E-C5C1-420A-A857-B8012B4460BC}" type="presOf" srcId="{485D4CFC-EC1B-43DB-8950-B683BC150338}" destId="{96B87EA0-3221-414B-8818-D9CB74CED25B}" srcOrd="0" destOrd="0" presId="urn:microsoft.com/office/officeart/2008/layout/LinedList"/>
    <dgm:cxn modelId="{0A145250-01D3-43E3-99A2-18BA04F36BBA}" type="presOf" srcId="{B6239051-92FA-41A8-A9C8-A6E45012455C}" destId="{105D3F68-1028-42E6-96C9-3239EC9CEA29}" srcOrd="0" destOrd="0" presId="urn:microsoft.com/office/officeart/2008/layout/LinedList"/>
    <dgm:cxn modelId="{15805350-2017-49D5-B86E-9CBB38DE082C}" srcId="{B6239051-92FA-41A8-A9C8-A6E45012455C}" destId="{485D4CFC-EC1B-43DB-8950-B683BC150338}" srcOrd="0" destOrd="0" parTransId="{4D7B9AE5-B053-40C5-B0CC-618996133CF7}" sibTransId="{A7879244-86E5-463F-9C1A-BC70295A538D}"/>
    <dgm:cxn modelId="{5EB45F55-C5D3-4012-9AF2-9511BD653940}" srcId="{B6239051-92FA-41A8-A9C8-A6E45012455C}" destId="{EF2726A6-1699-46B5-A1F1-FB06C2AE5478}" srcOrd="4" destOrd="0" parTransId="{1EBD95C5-ADB7-4B8A-8583-0F4A087262D2}" sibTransId="{57A2C6A0-FF56-4D27-8579-8A5D7B6CCA3F}"/>
    <dgm:cxn modelId="{69124958-7EA6-4ED8-82CC-25D40E68F1FC}" type="presOf" srcId="{7AE2E58C-2253-431A-8578-EDDBC3792C24}" destId="{C3B70BD8-227E-43A0-928D-407EDE7826F1}" srcOrd="0" destOrd="0" presId="urn:microsoft.com/office/officeart/2008/layout/LinedList"/>
    <dgm:cxn modelId="{17304C93-81C7-4B8D-8279-0CC12E6429B1}" srcId="{B6239051-92FA-41A8-A9C8-A6E45012455C}" destId="{30BD8C71-2EDA-466C-91C4-7DAA0970FBF0}" srcOrd="1" destOrd="0" parTransId="{96BD3F93-52C6-4503-8825-CD115D2C5DFD}" sibTransId="{438E3C9B-DF44-480C-9C45-5A8EE63B44DA}"/>
    <dgm:cxn modelId="{905ED7D7-081E-4B77-9C97-88F6DFE06E3E}" type="presOf" srcId="{42811F03-C676-42E7-AE83-38A2BD93522B}" destId="{C89FD7C1-7BBB-4207-9255-3EF871438A2C}" srcOrd="0" destOrd="0" presId="urn:microsoft.com/office/officeart/2008/layout/LinedList"/>
    <dgm:cxn modelId="{F8EB72EF-53EC-4CFD-9FB7-B6593465FD7C}" srcId="{B6239051-92FA-41A8-A9C8-A6E45012455C}" destId="{E5C1A1ED-7EE2-48CB-9640-4FBD88389B08}" srcOrd="2" destOrd="0" parTransId="{95A8FFC9-6A3D-44CD-BF12-A6F8030E2A85}" sibTransId="{5B77BD0C-C492-4D9B-94DC-AD8ECF2047DE}"/>
    <dgm:cxn modelId="{3D1F95FB-B513-4FD3-97FC-D820CA6E9ACE}" srcId="{B6239051-92FA-41A8-A9C8-A6E45012455C}" destId="{42811F03-C676-42E7-AE83-38A2BD93522B}" srcOrd="5" destOrd="0" parTransId="{D8BCFD51-6377-4B41-A0C9-19F9C913E58A}" sibTransId="{C5EEDF43-00F2-43E3-A0AA-B8A00757FC13}"/>
    <dgm:cxn modelId="{6D43D252-6907-45AA-8A4C-03495E522A52}" type="presParOf" srcId="{105D3F68-1028-42E6-96C9-3239EC9CEA29}" destId="{9F46B31A-056B-4DCC-A2C1-3D5C4AE7C946}" srcOrd="0" destOrd="0" presId="urn:microsoft.com/office/officeart/2008/layout/LinedList"/>
    <dgm:cxn modelId="{CAA7DE2F-B190-4AD6-A246-77CFDE2B18A5}" type="presParOf" srcId="{105D3F68-1028-42E6-96C9-3239EC9CEA29}" destId="{7E1A9FFD-3A56-4F58-9E06-EB6A90B1ED51}" srcOrd="1" destOrd="0" presId="urn:microsoft.com/office/officeart/2008/layout/LinedList"/>
    <dgm:cxn modelId="{1AE12FEB-D668-4CC0-AE7A-D5A6152B341D}" type="presParOf" srcId="{7E1A9FFD-3A56-4F58-9E06-EB6A90B1ED51}" destId="{96B87EA0-3221-414B-8818-D9CB74CED25B}" srcOrd="0" destOrd="0" presId="urn:microsoft.com/office/officeart/2008/layout/LinedList"/>
    <dgm:cxn modelId="{19CCF962-BADF-4FA7-AFE6-312E9719750A}" type="presParOf" srcId="{7E1A9FFD-3A56-4F58-9E06-EB6A90B1ED51}" destId="{FB1AFB25-F907-4AB0-8DB3-4FC0EBC39B09}" srcOrd="1" destOrd="0" presId="urn:microsoft.com/office/officeart/2008/layout/LinedList"/>
    <dgm:cxn modelId="{1973FEEE-FF27-44FB-958C-78A509393A8E}" type="presParOf" srcId="{105D3F68-1028-42E6-96C9-3239EC9CEA29}" destId="{FF71BAF7-2673-4E05-992B-44405A22BC34}" srcOrd="2" destOrd="0" presId="urn:microsoft.com/office/officeart/2008/layout/LinedList"/>
    <dgm:cxn modelId="{76E3C640-A19E-4175-87A4-747916933322}" type="presParOf" srcId="{105D3F68-1028-42E6-96C9-3239EC9CEA29}" destId="{561815A3-1D43-4222-B0DF-1F9B9F47FD13}" srcOrd="3" destOrd="0" presId="urn:microsoft.com/office/officeart/2008/layout/LinedList"/>
    <dgm:cxn modelId="{96E30515-1174-40AB-9347-5200BA0BF507}" type="presParOf" srcId="{561815A3-1D43-4222-B0DF-1F9B9F47FD13}" destId="{347B0A64-1D91-4518-A6BB-A2FD42DFB6A5}" srcOrd="0" destOrd="0" presId="urn:microsoft.com/office/officeart/2008/layout/LinedList"/>
    <dgm:cxn modelId="{71148A8D-BA80-4640-AE36-A449D80B7A88}" type="presParOf" srcId="{561815A3-1D43-4222-B0DF-1F9B9F47FD13}" destId="{0B8368A9-69E7-4BBF-AC4D-6AE25EEA8375}" srcOrd="1" destOrd="0" presId="urn:microsoft.com/office/officeart/2008/layout/LinedList"/>
    <dgm:cxn modelId="{1B25E299-510C-41EF-AE81-35F87BFE5DE2}" type="presParOf" srcId="{105D3F68-1028-42E6-96C9-3239EC9CEA29}" destId="{4459F446-C74E-43BD-AA29-2C04DB950AD2}" srcOrd="4" destOrd="0" presId="urn:microsoft.com/office/officeart/2008/layout/LinedList"/>
    <dgm:cxn modelId="{CE2466D3-AA50-4091-8147-42AAEC2C2B1D}" type="presParOf" srcId="{105D3F68-1028-42E6-96C9-3239EC9CEA29}" destId="{284F3564-2216-43DB-8B66-768BF69820DA}" srcOrd="5" destOrd="0" presId="urn:microsoft.com/office/officeart/2008/layout/LinedList"/>
    <dgm:cxn modelId="{AD88A3C3-6A8C-4E8A-AAE1-374C62A64CD9}" type="presParOf" srcId="{284F3564-2216-43DB-8B66-768BF69820DA}" destId="{3D21C601-CA02-44E3-9BDF-27AB56662AB6}" srcOrd="0" destOrd="0" presId="urn:microsoft.com/office/officeart/2008/layout/LinedList"/>
    <dgm:cxn modelId="{D9C70A44-EAD8-4FA2-84D3-D4780F16B582}" type="presParOf" srcId="{284F3564-2216-43DB-8B66-768BF69820DA}" destId="{98E3B813-1144-47D2-AE8E-00DF7C2DDBBE}" srcOrd="1" destOrd="0" presId="urn:microsoft.com/office/officeart/2008/layout/LinedList"/>
    <dgm:cxn modelId="{432C5613-5E06-47D4-BB0A-020655203DAB}" type="presParOf" srcId="{105D3F68-1028-42E6-96C9-3239EC9CEA29}" destId="{2600C020-9836-4230-8F41-E7CE607A118F}" srcOrd="6" destOrd="0" presId="urn:microsoft.com/office/officeart/2008/layout/LinedList"/>
    <dgm:cxn modelId="{C73E81E6-4BD2-46C4-902E-1F1D3A6C5A5F}" type="presParOf" srcId="{105D3F68-1028-42E6-96C9-3239EC9CEA29}" destId="{6F6BAC57-1C95-43E8-BDDB-EBA09F80CC2F}" srcOrd="7" destOrd="0" presId="urn:microsoft.com/office/officeart/2008/layout/LinedList"/>
    <dgm:cxn modelId="{3E3FDFC1-D49B-4B0E-8307-720065BA2B9B}" type="presParOf" srcId="{6F6BAC57-1C95-43E8-BDDB-EBA09F80CC2F}" destId="{C3B70BD8-227E-43A0-928D-407EDE7826F1}" srcOrd="0" destOrd="0" presId="urn:microsoft.com/office/officeart/2008/layout/LinedList"/>
    <dgm:cxn modelId="{464CC880-A586-4B80-9CE0-8CED42680902}" type="presParOf" srcId="{6F6BAC57-1C95-43E8-BDDB-EBA09F80CC2F}" destId="{95657934-23D6-43A7-A4B6-1E31D4F46519}" srcOrd="1" destOrd="0" presId="urn:microsoft.com/office/officeart/2008/layout/LinedList"/>
    <dgm:cxn modelId="{B4AD1244-ED7A-4E92-A922-FD35D930B249}" type="presParOf" srcId="{105D3F68-1028-42E6-96C9-3239EC9CEA29}" destId="{7B4A592A-72F3-4A9F-922D-FE5710D0D633}" srcOrd="8" destOrd="0" presId="urn:microsoft.com/office/officeart/2008/layout/LinedList"/>
    <dgm:cxn modelId="{F941EF9B-40B0-4EDC-942A-244C3D004686}" type="presParOf" srcId="{105D3F68-1028-42E6-96C9-3239EC9CEA29}" destId="{E986E2EA-1F1D-463E-B3C4-0900AB0ECB57}" srcOrd="9" destOrd="0" presId="urn:microsoft.com/office/officeart/2008/layout/LinedList"/>
    <dgm:cxn modelId="{9ADFD6E3-BD04-4F4F-9A38-650A557FF3B3}" type="presParOf" srcId="{E986E2EA-1F1D-463E-B3C4-0900AB0ECB57}" destId="{945D53BC-8750-41B3-9BB2-65E5CCB1B735}" srcOrd="0" destOrd="0" presId="urn:microsoft.com/office/officeart/2008/layout/LinedList"/>
    <dgm:cxn modelId="{03802406-20DE-406A-BB22-81E06CE72370}" type="presParOf" srcId="{E986E2EA-1F1D-463E-B3C4-0900AB0ECB57}" destId="{AD0C4080-B31F-4C56-9A3F-E4209518F12D}" srcOrd="1" destOrd="0" presId="urn:microsoft.com/office/officeart/2008/layout/LinedList"/>
    <dgm:cxn modelId="{627EFCC5-EE58-47B2-9788-13FEE6E01ABD}" type="presParOf" srcId="{105D3F68-1028-42E6-96C9-3239EC9CEA29}" destId="{52935531-0783-4F94-90C6-BD16AFF26A16}" srcOrd="10" destOrd="0" presId="urn:microsoft.com/office/officeart/2008/layout/LinedList"/>
    <dgm:cxn modelId="{98BAAD18-D69B-44F9-8CD2-C274A6CEA472}" type="presParOf" srcId="{105D3F68-1028-42E6-96C9-3239EC9CEA29}" destId="{BCAE371B-D3F2-4F6F-8BD4-BD42A0E8AFF0}" srcOrd="11" destOrd="0" presId="urn:microsoft.com/office/officeart/2008/layout/LinedList"/>
    <dgm:cxn modelId="{4BA40610-EAFD-42DB-9DBD-B101340A384C}" type="presParOf" srcId="{BCAE371B-D3F2-4F6F-8BD4-BD42A0E8AFF0}" destId="{C89FD7C1-7BBB-4207-9255-3EF871438A2C}" srcOrd="0" destOrd="0" presId="urn:microsoft.com/office/officeart/2008/layout/LinedList"/>
    <dgm:cxn modelId="{6EA6149C-339A-4712-8CC4-0DC32C7763FA}" type="presParOf" srcId="{BCAE371B-D3F2-4F6F-8BD4-BD42A0E8AFF0}" destId="{27229CA0-5D7D-4B7C-892F-021948560F9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CB2B1-4ABB-4D8C-987A-7E66E7238544}">
      <dsp:nvSpPr>
        <dsp:cNvPr id="0" name=""/>
        <dsp:cNvSpPr/>
      </dsp:nvSpPr>
      <dsp:spPr>
        <a:xfrm>
          <a:off x="392422" y="1309"/>
          <a:ext cx="2361828" cy="14170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a:t>Présentation d’IAD</a:t>
          </a:r>
          <a:endParaRPr lang="en-US" sz="2800" kern="1200"/>
        </a:p>
      </dsp:txBody>
      <dsp:txXfrm>
        <a:off x="392422" y="1309"/>
        <a:ext cx="2361828" cy="1417097"/>
      </dsp:txXfrm>
    </dsp:sp>
    <dsp:sp modelId="{5AC9E5D0-7C80-4D87-8DF3-F5FBA4460085}">
      <dsp:nvSpPr>
        <dsp:cNvPr id="0" name=""/>
        <dsp:cNvSpPr/>
      </dsp:nvSpPr>
      <dsp:spPr>
        <a:xfrm>
          <a:off x="2990433" y="1309"/>
          <a:ext cx="2361828" cy="14170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Notre collaboration </a:t>
          </a:r>
          <a:endParaRPr lang="en-US" sz="2800" kern="1200" dirty="0"/>
        </a:p>
      </dsp:txBody>
      <dsp:txXfrm>
        <a:off x="2990433" y="1309"/>
        <a:ext cx="2361828" cy="1417097"/>
      </dsp:txXfrm>
    </dsp:sp>
    <dsp:sp modelId="{A9DE5C3F-FD25-411C-8ECD-0D030955DFAF}">
      <dsp:nvSpPr>
        <dsp:cNvPr id="0" name=""/>
        <dsp:cNvSpPr/>
      </dsp:nvSpPr>
      <dsp:spPr>
        <a:xfrm>
          <a:off x="392422" y="1654589"/>
          <a:ext cx="2361828" cy="141709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a:t>Vendre un bien</a:t>
          </a:r>
          <a:endParaRPr lang="en-US" sz="2800" kern="1200"/>
        </a:p>
      </dsp:txBody>
      <dsp:txXfrm>
        <a:off x="392422" y="1654589"/>
        <a:ext cx="2361828" cy="1417097"/>
      </dsp:txXfrm>
    </dsp:sp>
    <dsp:sp modelId="{C9E3E497-D596-4904-9BC2-1BFE181CCC11}">
      <dsp:nvSpPr>
        <dsp:cNvPr id="0" name=""/>
        <dsp:cNvSpPr/>
      </dsp:nvSpPr>
      <dsp:spPr>
        <a:xfrm>
          <a:off x="2990433" y="1654589"/>
          <a:ext cx="2361828" cy="141709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a:t>Enregistrer la demande sous NosREZO</a:t>
          </a:r>
          <a:endParaRPr lang="en-US" sz="2800" kern="1200"/>
        </a:p>
      </dsp:txBody>
      <dsp:txXfrm>
        <a:off x="2990433" y="1654589"/>
        <a:ext cx="2361828" cy="1417097"/>
      </dsp:txXfrm>
    </dsp:sp>
    <dsp:sp modelId="{3C20D82E-AC61-43B8-A209-7B37ED4EA0C4}">
      <dsp:nvSpPr>
        <dsp:cNvPr id="0" name=""/>
        <dsp:cNvSpPr/>
      </dsp:nvSpPr>
      <dsp:spPr>
        <a:xfrm>
          <a:off x="1691428" y="3307869"/>
          <a:ext cx="2361828" cy="141709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a:t>Enregistrer l’opportunité sous Horizon </a:t>
          </a:r>
          <a:endParaRPr lang="en-US" sz="2800" kern="1200"/>
        </a:p>
      </dsp:txBody>
      <dsp:txXfrm>
        <a:off x="1691428" y="3307869"/>
        <a:ext cx="2361828" cy="14170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6B31A-056B-4DCC-A2C1-3D5C4AE7C946}">
      <dsp:nvSpPr>
        <dsp:cNvPr id="0" name=""/>
        <dsp:cNvSpPr/>
      </dsp:nvSpPr>
      <dsp:spPr>
        <a:xfrm>
          <a:off x="0" y="2492"/>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B87EA0-3221-414B-8818-D9CB74CED25B}">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t>Le plus gros réseau de mandataires de france (multi-diffusion des offres/ très grande visibilité)</a:t>
          </a:r>
          <a:endParaRPr lang="en-US" sz="1700" kern="1200"/>
        </a:p>
      </dsp:txBody>
      <dsp:txXfrm>
        <a:off x="0" y="2492"/>
        <a:ext cx="6492875" cy="850069"/>
      </dsp:txXfrm>
    </dsp:sp>
    <dsp:sp modelId="{FF71BAF7-2673-4E05-992B-44405A22BC34}">
      <dsp:nvSpPr>
        <dsp:cNvPr id="0" name=""/>
        <dsp:cNvSpPr/>
      </dsp:nvSpPr>
      <dsp:spPr>
        <a:xfrm>
          <a:off x="0" y="852561"/>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7B0A64-1D91-4518-A6BB-A2FD42DFB6A5}">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t>Une parfaite maîtrise du marché local grâce à des milliers de conseillers implantés partout en France</a:t>
          </a:r>
          <a:endParaRPr lang="en-US" sz="1700" kern="1200"/>
        </a:p>
      </dsp:txBody>
      <dsp:txXfrm>
        <a:off x="0" y="852561"/>
        <a:ext cx="6492875" cy="850069"/>
      </dsp:txXfrm>
    </dsp:sp>
    <dsp:sp modelId="{4459F446-C74E-43BD-AA29-2C04DB950AD2}">
      <dsp:nvSpPr>
        <dsp:cNvPr id="0" name=""/>
        <dsp:cNvSpPr/>
      </dsp:nvSpPr>
      <dsp:spPr>
        <a:xfrm>
          <a:off x="0" y="1702630"/>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21C601-CA02-44E3-9BDF-27AB56662AB6}">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t>Un accompagnement à toutes les étapes de leur projet : de l'estimation gratuite et mise en valeur du bien jusqu'à  la signature de l’acte authentique</a:t>
          </a:r>
          <a:endParaRPr lang="en-US" sz="1700" kern="1200"/>
        </a:p>
      </dsp:txBody>
      <dsp:txXfrm>
        <a:off x="0" y="1702630"/>
        <a:ext cx="6492875" cy="850069"/>
      </dsp:txXfrm>
    </dsp:sp>
    <dsp:sp modelId="{2600C020-9836-4230-8F41-E7CE607A118F}">
      <dsp:nvSpPr>
        <dsp:cNvPr id="0" name=""/>
        <dsp:cNvSpPr/>
      </dsp:nvSpPr>
      <dsp:spPr>
        <a:xfrm>
          <a:off x="0" y="2552699"/>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B70BD8-227E-43A0-928D-407EDE7826F1}">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t>Une grande disponibilité (même le Dimanche!)</a:t>
          </a:r>
          <a:endParaRPr lang="en-US" sz="1700" kern="1200"/>
        </a:p>
      </dsp:txBody>
      <dsp:txXfrm>
        <a:off x="0" y="2552699"/>
        <a:ext cx="6492875" cy="850069"/>
      </dsp:txXfrm>
    </dsp:sp>
    <dsp:sp modelId="{7B4A592A-72F3-4A9F-922D-FE5710D0D633}">
      <dsp:nvSpPr>
        <dsp:cNvPr id="0" name=""/>
        <dsp:cNvSpPr/>
      </dsp:nvSpPr>
      <dsp:spPr>
        <a:xfrm>
          <a:off x="0" y="3402769"/>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5D53BC-8750-41B3-9BB2-65E5CCB1B735}">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t>Des honoraires attractifs grâce à des frais de structure réduits 10 à 15% moins cher,</a:t>
          </a:r>
          <a:endParaRPr lang="en-US" sz="1700" kern="1200"/>
        </a:p>
      </dsp:txBody>
      <dsp:txXfrm>
        <a:off x="0" y="3402769"/>
        <a:ext cx="6492875" cy="850069"/>
      </dsp:txXfrm>
    </dsp:sp>
    <dsp:sp modelId="{52935531-0783-4F94-90C6-BD16AFF26A16}">
      <dsp:nvSpPr>
        <dsp:cNvPr id="0" name=""/>
        <dsp:cNvSpPr/>
      </dsp:nvSpPr>
      <dsp:spPr>
        <a:xfrm>
          <a:off x="0" y="4252838"/>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9FD7C1-7BBB-4207-9255-3EF871438A2C}">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t>Double interêt: vente et recherche du nouveau bien</a:t>
          </a:r>
          <a:endParaRPr lang="en-US" sz="1700" kern="1200"/>
        </a:p>
      </dsp:txBody>
      <dsp:txXfrm>
        <a:off x="0" y="4252838"/>
        <a:ext cx="6492875" cy="8500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18EA9B-42E7-4388-A8E5-BE51D95CE8B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6FBFF70-A7D1-41E0-87A2-C745B944CB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3A1882A-3822-4E33-9C83-33E8C66EC55E}"/>
              </a:ext>
            </a:extLst>
          </p:cNvPr>
          <p:cNvSpPr>
            <a:spLocks noGrp="1"/>
          </p:cNvSpPr>
          <p:nvPr>
            <p:ph type="dt" sz="half" idx="10"/>
          </p:nvPr>
        </p:nvSpPr>
        <p:spPr/>
        <p:txBody>
          <a:bodyPr/>
          <a:lstStyle/>
          <a:p>
            <a:fld id="{61BE890A-4A72-4E5D-96AB-C5239EEBFFE7}" type="datetimeFigureOut">
              <a:rPr lang="fr-FR" smtClean="0"/>
              <a:t>11/10/2022</a:t>
            </a:fld>
            <a:endParaRPr lang="fr-FR"/>
          </a:p>
        </p:txBody>
      </p:sp>
      <p:sp>
        <p:nvSpPr>
          <p:cNvPr id="5" name="Espace réservé du pied de page 4">
            <a:extLst>
              <a:ext uri="{FF2B5EF4-FFF2-40B4-BE49-F238E27FC236}">
                <a16:creationId xmlns:a16="http://schemas.microsoft.com/office/drawing/2014/main" id="{12CB3805-821B-488C-97B6-311B85F2919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DD7783C-8E9A-4CD8-9839-0825406B455D}"/>
              </a:ext>
            </a:extLst>
          </p:cNvPr>
          <p:cNvSpPr>
            <a:spLocks noGrp="1"/>
          </p:cNvSpPr>
          <p:nvPr>
            <p:ph type="sldNum" sz="quarter" idx="12"/>
          </p:nvPr>
        </p:nvSpPr>
        <p:spPr/>
        <p:txBody>
          <a:bodyPr/>
          <a:lstStyle/>
          <a:p>
            <a:fld id="{B3ADFB7C-0E21-43BE-B1ED-35D56289B3C6}" type="slidenum">
              <a:rPr lang="fr-FR" smtClean="0"/>
              <a:t>‹N°›</a:t>
            </a:fld>
            <a:endParaRPr lang="fr-FR"/>
          </a:p>
        </p:txBody>
      </p:sp>
    </p:spTree>
    <p:extLst>
      <p:ext uri="{BB962C8B-B14F-4D97-AF65-F5344CB8AC3E}">
        <p14:creationId xmlns:p14="http://schemas.microsoft.com/office/powerpoint/2010/main" val="407552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EDC95A-E0D8-44CB-AB2E-FDD74D403D2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1658CAA-EB4D-4EF3-95C3-F29955FA445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3959DCC-566C-40D2-8886-1A6A0C7EBCF6}"/>
              </a:ext>
            </a:extLst>
          </p:cNvPr>
          <p:cNvSpPr>
            <a:spLocks noGrp="1"/>
          </p:cNvSpPr>
          <p:nvPr>
            <p:ph type="dt" sz="half" idx="10"/>
          </p:nvPr>
        </p:nvSpPr>
        <p:spPr/>
        <p:txBody>
          <a:bodyPr/>
          <a:lstStyle/>
          <a:p>
            <a:fld id="{61BE890A-4A72-4E5D-96AB-C5239EEBFFE7}" type="datetimeFigureOut">
              <a:rPr lang="fr-FR" smtClean="0"/>
              <a:t>11/10/2022</a:t>
            </a:fld>
            <a:endParaRPr lang="fr-FR"/>
          </a:p>
        </p:txBody>
      </p:sp>
      <p:sp>
        <p:nvSpPr>
          <p:cNvPr id="5" name="Espace réservé du pied de page 4">
            <a:extLst>
              <a:ext uri="{FF2B5EF4-FFF2-40B4-BE49-F238E27FC236}">
                <a16:creationId xmlns:a16="http://schemas.microsoft.com/office/drawing/2014/main" id="{2CF1F041-7610-4220-8F23-02FBFF6CCF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268134-6A4B-4D7B-9FCD-8FAA775504AC}"/>
              </a:ext>
            </a:extLst>
          </p:cNvPr>
          <p:cNvSpPr>
            <a:spLocks noGrp="1"/>
          </p:cNvSpPr>
          <p:nvPr>
            <p:ph type="sldNum" sz="quarter" idx="12"/>
          </p:nvPr>
        </p:nvSpPr>
        <p:spPr/>
        <p:txBody>
          <a:bodyPr/>
          <a:lstStyle/>
          <a:p>
            <a:fld id="{B3ADFB7C-0E21-43BE-B1ED-35D56289B3C6}" type="slidenum">
              <a:rPr lang="fr-FR" smtClean="0"/>
              <a:t>‹N°›</a:t>
            </a:fld>
            <a:endParaRPr lang="fr-FR"/>
          </a:p>
        </p:txBody>
      </p:sp>
    </p:spTree>
    <p:extLst>
      <p:ext uri="{BB962C8B-B14F-4D97-AF65-F5344CB8AC3E}">
        <p14:creationId xmlns:p14="http://schemas.microsoft.com/office/powerpoint/2010/main" val="168065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C83AD1F-5532-4F97-A7B4-5A341824A7E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3A79946-E10E-4683-8EF8-4131DC08FF5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CAE529-5501-4D48-9688-6229577D2FD0}"/>
              </a:ext>
            </a:extLst>
          </p:cNvPr>
          <p:cNvSpPr>
            <a:spLocks noGrp="1"/>
          </p:cNvSpPr>
          <p:nvPr>
            <p:ph type="dt" sz="half" idx="10"/>
          </p:nvPr>
        </p:nvSpPr>
        <p:spPr/>
        <p:txBody>
          <a:bodyPr/>
          <a:lstStyle/>
          <a:p>
            <a:fld id="{61BE890A-4A72-4E5D-96AB-C5239EEBFFE7}" type="datetimeFigureOut">
              <a:rPr lang="fr-FR" smtClean="0"/>
              <a:t>11/10/2022</a:t>
            </a:fld>
            <a:endParaRPr lang="fr-FR"/>
          </a:p>
        </p:txBody>
      </p:sp>
      <p:sp>
        <p:nvSpPr>
          <p:cNvPr id="5" name="Espace réservé du pied de page 4">
            <a:extLst>
              <a:ext uri="{FF2B5EF4-FFF2-40B4-BE49-F238E27FC236}">
                <a16:creationId xmlns:a16="http://schemas.microsoft.com/office/drawing/2014/main" id="{305735FD-981E-402E-8AD4-0001B627FA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29610A-27AF-445B-BD17-84A3B5D0C2DC}"/>
              </a:ext>
            </a:extLst>
          </p:cNvPr>
          <p:cNvSpPr>
            <a:spLocks noGrp="1"/>
          </p:cNvSpPr>
          <p:nvPr>
            <p:ph type="sldNum" sz="quarter" idx="12"/>
          </p:nvPr>
        </p:nvSpPr>
        <p:spPr/>
        <p:txBody>
          <a:bodyPr/>
          <a:lstStyle/>
          <a:p>
            <a:fld id="{B3ADFB7C-0E21-43BE-B1ED-35D56289B3C6}" type="slidenum">
              <a:rPr lang="fr-FR" smtClean="0"/>
              <a:t>‹N°›</a:t>
            </a:fld>
            <a:endParaRPr lang="fr-FR"/>
          </a:p>
        </p:txBody>
      </p:sp>
    </p:spTree>
    <p:extLst>
      <p:ext uri="{BB962C8B-B14F-4D97-AF65-F5344CB8AC3E}">
        <p14:creationId xmlns:p14="http://schemas.microsoft.com/office/powerpoint/2010/main" val="2912292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1C7C00-2A40-48BC-8C75-04FFB34913F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5C85E78-41CB-48D5-AC2B-F3929C4248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141BAB-93BA-495F-B44C-35A8232E14AF}"/>
              </a:ext>
            </a:extLst>
          </p:cNvPr>
          <p:cNvSpPr>
            <a:spLocks noGrp="1"/>
          </p:cNvSpPr>
          <p:nvPr>
            <p:ph type="dt" sz="half" idx="10"/>
          </p:nvPr>
        </p:nvSpPr>
        <p:spPr/>
        <p:txBody>
          <a:bodyPr/>
          <a:lstStyle/>
          <a:p>
            <a:fld id="{61BE890A-4A72-4E5D-96AB-C5239EEBFFE7}" type="datetimeFigureOut">
              <a:rPr lang="fr-FR" smtClean="0"/>
              <a:t>11/10/2022</a:t>
            </a:fld>
            <a:endParaRPr lang="fr-FR"/>
          </a:p>
        </p:txBody>
      </p:sp>
      <p:sp>
        <p:nvSpPr>
          <p:cNvPr id="5" name="Espace réservé du pied de page 4">
            <a:extLst>
              <a:ext uri="{FF2B5EF4-FFF2-40B4-BE49-F238E27FC236}">
                <a16:creationId xmlns:a16="http://schemas.microsoft.com/office/drawing/2014/main" id="{E893FA9D-D305-400E-BFED-44F845452B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45EB78-1C18-4E4A-860B-34402AF3543E}"/>
              </a:ext>
            </a:extLst>
          </p:cNvPr>
          <p:cNvSpPr>
            <a:spLocks noGrp="1"/>
          </p:cNvSpPr>
          <p:nvPr>
            <p:ph type="sldNum" sz="quarter" idx="12"/>
          </p:nvPr>
        </p:nvSpPr>
        <p:spPr/>
        <p:txBody>
          <a:bodyPr/>
          <a:lstStyle/>
          <a:p>
            <a:fld id="{B3ADFB7C-0E21-43BE-B1ED-35D56289B3C6}" type="slidenum">
              <a:rPr lang="fr-FR" smtClean="0"/>
              <a:t>‹N°›</a:t>
            </a:fld>
            <a:endParaRPr lang="fr-FR"/>
          </a:p>
        </p:txBody>
      </p:sp>
    </p:spTree>
    <p:extLst>
      <p:ext uri="{BB962C8B-B14F-4D97-AF65-F5344CB8AC3E}">
        <p14:creationId xmlns:p14="http://schemas.microsoft.com/office/powerpoint/2010/main" val="1719386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789EA9-37B5-4C33-9812-533B4F2FEEC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6CDFD92-8E29-40E2-94D1-94BE986FCD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B41B4A9-449F-468B-9FDC-1657FE1903E0}"/>
              </a:ext>
            </a:extLst>
          </p:cNvPr>
          <p:cNvSpPr>
            <a:spLocks noGrp="1"/>
          </p:cNvSpPr>
          <p:nvPr>
            <p:ph type="dt" sz="half" idx="10"/>
          </p:nvPr>
        </p:nvSpPr>
        <p:spPr/>
        <p:txBody>
          <a:bodyPr/>
          <a:lstStyle/>
          <a:p>
            <a:fld id="{61BE890A-4A72-4E5D-96AB-C5239EEBFFE7}" type="datetimeFigureOut">
              <a:rPr lang="fr-FR" smtClean="0"/>
              <a:t>11/10/2022</a:t>
            </a:fld>
            <a:endParaRPr lang="fr-FR"/>
          </a:p>
        </p:txBody>
      </p:sp>
      <p:sp>
        <p:nvSpPr>
          <p:cNvPr id="5" name="Espace réservé du pied de page 4">
            <a:extLst>
              <a:ext uri="{FF2B5EF4-FFF2-40B4-BE49-F238E27FC236}">
                <a16:creationId xmlns:a16="http://schemas.microsoft.com/office/drawing/2014/main" id="{8225EC83-C066-4E93-ACA4-E279BAB0969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FFE2D53-4B91-44BA-B06E-EBE0BE2F5D8C}"/>
              </a:ext>
            </a:extLst>
          </p:cNvPr>
          <p:cNvSpPr>
            <a:spLocks noGrp="1"/>
          </p:cNvSpPr>
          <p:nvPr>
            <p:ph type="sldNum" sz="quarter" idx="12"/>
          </p:nvPr>
        </p:nvSpPr>
        <p:spPr/>
        <p:txBody>
          <a:bodyPr/>
          <a:lstStyle/>
          <a:p>
            <a:fld id="{B3ADFB7C-0E21-43BE-B1ED-35D56289B3C6}" type="slidenum">
              <a:rPr lang="fr-FR" smtClean="0"/>
              <a:t>‹N°›</a:t>
            </a:fld>
            <a:endParaRPr lang="fr-FR"/>
          </a:p>
        </p:txBody>
      </p:sp>
    </p:spTree>
    <p:extLst>
      <p:ext uri="{BB962C8B-B14F-4D97-AF65-F5344CB8AC3E}">
        <p14:creationId xmlns:p14="http://schemas.microsoft.com/office/powerpoint/2010/main" val="338872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60FF27-98CD-4D62-865A-417DA35143E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12DF946-F1CA-4725-8327-83F68A24BF9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5488559-F771-4D23-98BD-647A4078D7C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5BA906B-5192-4992-97E3-F46682582CAA}"/>
              </a:ext>
            </a:extLst>
          </p:cNvPr>
          <p:cNvSpPr>
            <a:spLocks noGrp="1"/>
          </p:cNvSpPr>
          <p:nvPr>
            <p:ph type="dt" sz="half" idx="10"/>
          </p:nvPr>
        </p:nvSpPr>
        <p:spPr/>
        <p:txBody>
          <a:bodyPr/>
          <a:lstStyle/>
          <a:p>
            <a:fld id="{61BE890A-4A72-4E5D-96AB-C5239EEBFFE7}" type="datetimeFigureOut">
              <a:rPr lang="fr-FR" smtClean="0"/>
              <a:t>11/10/2022</a:t>
            </a:fld>
            <a:endParaRPr lang="fr-FR"/>
          </a:p>
        </p:txBody>
      </p:sp>
      <p:sp>
        <p:nvSpPr>
          <p:cNvPr id="6" name="Espace réservé du pied de page 5">
            <a:extLst>
              <a:ext uri="{FF2B5EF4-FFF2-40B4-BE49-F238E27FC236}">
                <a16:creationId xmlns:a16="http://schemas.microsoft.com/office/drawing/2014/main" id="{ABFDF241-DDAF-47CE-A4CE-0235EACD41C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97CAB82-E970-4E8F-9853-8A42D5655446}"/>
              </a:ext>
            </a:extLst>
          </p:cNvPr>
          <p:cNvSpPr>
            <a:spLocks noGrp="1"/>
          </p:cNvSpPr>
          <p:nvPr>
            <p:ph type="sldNum" sz="quarter" idx="12"/>
          </p:nvPr>
        </p:nvSpPr>
        <p:spPr/>
        <p:txBody>
          <a:bodyPr/>
          <a:lstStyle/>
          <a:p>
            <a:fld id="{B3ADFB7C-0E21-43BE-B1ED-35D56289B3C6}" type="slidenum">
              <a:rPr lang="fr-FR" smtClean="0"/>
              <a:t>‹N°›</a:t>
            </a:fld>
            <a:endParaRPr lang="fr-FR"/>
          </a:p>
        </p:txBody>
      </p:sp>
    </p:spTree>
    <p:extLst>
      <p:ext uri="{BB962C8B-B14F-4D97-AF65-F5344CB8AC3E}">
        <p14:creationId xmlns:p14="http://schemas.microsoft.com/office/powerpoint/2010/main" val="3603913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0E711-2D60-4971-9A56-99BCD67B3F7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522B144-4233-478E-98B7-288A5366B3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A8D0BEA-7735-41ED-993E-B7B770E924C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11DB089-144E-4696-95D2-9656A939D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7FA4BEF-EFA9-4A5C-B3C4-1D50B712204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251E9E4-0DA5-4F68-B739-043A662F0840}"/>
              </a:ext>
            </a:extLst>
          </p:cNvPr>
          <p:cNvSpPr>
            <a:spLocks noGrp="1"/>
          </p:cNvSpPr>
          <p:nvPr>
            <p:ph type="dt" sz="half" idx="10"/>
          </p:nvPr>
        </p:nvSpPr>
        <p:spPr/>
        <p:txBody>
          <a:bodyPr/>
          <a:lstStyle/>
          <a:p>
            <a:fld id="{61BE890A-4A72-4E5D-96AB-C5239EEBFFE7}" type="datetimeFigureOut">
              <a:rPr lang="fr-FR" smtClean="0"/>
              <a:t>11/10/2022</a:t>
            </a:fld>
            <a:endParaRPr lang="fr-FR"/>
          </a:p>
        </p:txBody>
      </p:sp>
      <p:sp>
        <p:nvSpPr>
          <p:cNvPr id="8" name="Espace réservé du pied de page 7">
            <a:extLst>
              <a:ext uri="{FF2B5EF4-FFF2-40B4-BE49-F238E27FC236}">
                <a16:creationId xmlns:a16="http://schemas.microsoft.com/office/drawing/2014/main" id="{9BF02128-B1D3-4402-9BED-5D626B8C5AD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53EBDA1-1062-4612-8D39-65A1C123E9FF}"/>
              </a:ext>
            </a:extLst>
          </p:cNvPr>
          <p:cNvSpPr>
            <a:spLocks noGrp="1"/>
          </p:cNvSpPr>
          <p:nvPr>
            <p:ph type="sldNum" sz="quarter" idx="12"/>
          </p:nvPr>
        </p:nvSpPr>
        <p:spPr/>
        <p:txBody>
          <a:bodyPr/>
          <a:lstStyle/>
          <a:p>
            <a:fld id="{B3ADFB7C-0E21-43BE-B1ED-35D56289B3C6}" type="slidenum">
              <a:rPr lang="fr-FR" smtClean="0"/>
              <a:t>‹N°›</a:t>
            </a:fld>
            <a:endParaRPr lang="fr-FR"/>
          </a:p>
        </p:txBody>
      </p:sp>
    </p:spTree>
    <p:extLst>
      <p:ext uri="{BB962C8B-B14F-4D97-AF65-F5344CB8AC3E}">
        <p14:creationId xmlns:p14="http://schemas.microsoft.com/office/powerpoint/2010/main" val="2172120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8D5DB7-7E80-4063-9909-00CF06D5961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5B71D4A-1EE9-43EA-827A-DA102F17E31E}"/>
              </a:ext>
            </a:extLst>
          </p:cNvPr>
          <p:cNvSpPr>
            <a:spLocks noGrp="1"/>
          </p:cNvSpPr>
          <p:nvPr>
            <p:ph type="dt" sz="half" idx="10"/>
          </p:nvPr>
        </p:nvSpPr>
        <p:spPr/>
        <p:txBody>
          <a:bodyPr/>
          <a:lstStyle/>
          <a:p>
            <a:fld id="{61BE890A-4A72-4E5D-96AB-C5239EEBFFE7}" type="datetimeFigureOut">
              <a:rPr lang="fr-FR" smtClean="0"/>
              <a:t>11/10/2022</a:t>
            </a:fld>
            <a:endParaRPr lang="fr-FR"/>
          </a:p>
        </p:txBody>
      </p:sp>
      <p:sp>
        <p:nvSpPr>
          <p:cNvPr id="4" name="Espace réservé du pied de page 3">
            <a:extLst>
              <a:ext uri="{FF2B5EF4-FFF2-40B4-BE49-F238E27FC236}">
                <a16:creationId xmlns:a16="http://schemas.microsoft.com/office/drawing/2014/main" id="{E0133727-3AE9-4BE0-A769-EFAEFAE041F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AC3D8D9-835F-4F21-8F55-A67F1AB8EA88}"/>
              </a:ext>
            </a:extLst>
          </p:cNvPr>
          <p:cNvSpPr>
            <a:spLocks noGrp="1"/>
          </p:cNvSpPr>
          <p:nvPr>
            <p:ph type="sldNum" sz="quarter" idx="12"/>
          </p:nvPr>
        </p:nvSpPr>
        <p:spPr/>
        <p:txBody>
          <a:bodyPr/>
          <a:lstStyle/>
          <a:p>
            <a:fld id="{B3ADFB7C-0E21-43BE-B1ED-35D56289B3C6}" type="slidenum">
              <a:rPr lang="fr-FR" smtClean="0"/>
              <a:t>‹N°›</a:t>
            </a:fld>
            <a:endParaRPr lang="fr-FR"/>
          </a:p>
        </p:txBody>
      </p:sp>
    </p:spTree>
    <p:extLst>
      <p:ext uri="{BB962C8B-B14F-4D97-AF65-F5344CB8AC3E}">
        <p14:creationId xmlns:p14="http://schemas.microsoft.com/office/powerpoint/2010/main" val="2133462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E04EBDB-447E-4B7E-8499-8D171020C832}"/>
              </a:ext>
            </a:extLst>
          </p:cNvPr>
          <p:cNvSpPr>
            <a:spLocks noGrp="1"/>
          </p:cNvSpPr>
          <p:nvPr>
            <p:ph type="dt" sz="half" idx="10"/>
          </p:nvPr>
        </p:nvSpPr>
        <p:spPr/>
        <p:txBody>
          <a:bodyPr/>
          <a:lstStyle/>
          <a:p>
            <a:fld id="{61BE890A-4A72-4E5D-96AB-C5239EEBFFE7}" type="datetimeFigureOut">
              <a:rPr lang="fr-FR" smtClean="0"/>
              <a:t>11/10/2022</a:t>
            </a:fld>
            <a:endParaRPr lang="fr-FR"/>
          </a:p>
        </p:txBody>
      </p:sp>
      <p:sp>
        <p:nvSpPr>
          <p:cNvPr id="3" name="Espace réservé du pied de page 2">
            <a:extLst>
              <a:ext uri="{FF2B5EF4-FFF2-40B4-BE49-F238E27FC236}">
                <a16:creationId xmlns:a16="http://schemas.microsoft.com/office/drawing/2014/main" id="{75833AB7-AC83-46AD-AC1E-CCA87E6FEC2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0EB33A2-5D02-4D78-AD65-CEDF06A509E5}"/>
              </a:ext>
            </a:extLst>
          </p:cNvPr>
          <p:cNvSpPr>
            <a:spLocks noGrp="1"/>
          </p:cNvSpPr>
          <p:nvPr>
            <p:ph type="sldNum" sz="quarter" idx="12"/>
          </p:nvPr>
        </p:nvSpPr>
        <p:spPr/>
        <p:txBody>
          <a:bodyPr/>
          <a:lstStyle/>
          <a:p>
            <a:fld id="{B3ADFB7C-0E21-43BE-B1ED-35D56289B3C6}" type="slidenum">
              <a:rPr lang="fr-FR" smtClean="0"/>
              <a:t>‹N°›</a:t>
            </a:fld>
            <a:endParaRPr lang="fr-FR"/>
          </a:p>
        </p:txBody>
      </p:sp>
    </p:spTree>
    <p:extLst>
      <p:ext uri="{BB962C8B-B14F-4D97-AF65-F5344CB8AC3E}">
        <p14:creationId xmlns:p14="http://schemas.microsoft.com/office/powerpoint/2010/main" val="3709892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2255FC-C97F-43DC-BAD0-15C470B8B33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E141D4A-C5B3-4702-A31B-EB098C47A3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2AE5AB8-2576-4A97-876F-1EDA094D54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D5F6EDA-5139-4312-9A21-07F349D84FDB}"/>
              </a:ext>
            </a:extLst>
          </p:cNvPr>
          <p:cNvSpPr>
            <a:spLocks noGrp="1"/>
          </p:cNvSpPr>
          <p:nvPr>
            <p:ph type="dt" sz="half" idx="10"/>
          </p:nvPr>
        </p:nvSpPr>
        <p:spPr/>
        <p:txBody>
          <a:bodyPr/>
          <a:lstStyle/>
          <a:p>
            <a:fld id="{61BE890A-4A72-4E5D-96AB-C5239EEBFFE7}" type="datetimeFigureOut">
              <a:rPr lang="fr-FR" smtClean="0"/>
              <a:t>11/10/2022</a:t>
            </a:fld>
            <a:endParaRPr lang="fr-FR"/>
          </a:p>
        </p:txBody>
      </p:sp>
      <p:sp>
        <p:nvSpPr>
          <p:cNvPr id="6" name="Espace réservé du pied de page 5">
            <a:extLst>
              <a:ext uri="{FF2B5EF4-FFF2-40B4-BE49-F238E27FC236}">
                <a16:creationId xmlns:a16="http://schemas.microsoft.com/office/drawing/2014/main" id="{8B85B87D-6BED-4D6C-A404-C96F8DC76FD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E16BA51-D8AA-4F02-AC4C-D03AC79AA222}"/>
              </a:ext>
            </a:extLst>
          </p:cNvPr>
          <p:cNvSpPr>
            <a:spLocks noGrp="1"/>
          </p:cNvSpPr>
          <p:nvPr>
            <p:ph type="sldNum" sz="quarter" idx="12"/>
          </p:nvPr>
        </p:nvSpPr>
        <p:spPr/>
        <p:txBody>
          <a:bodyPr/>
          <a:lstStyle/>
          <a:p>
            <a:fld id="{B3ADFB7C-0E21-43BE-B1ED-35D56289B3C6}" type="slidenum">
              <a:rPr lang="fr-FR" smtClean="0"/>
              <a:t>‹N°›</a:t>
            </a:fld>
            <a:endParaRPr lang="fr-FR"/>
          </a:p>
        </p:txBody>
      </p:sp>
    </p:spTree>
    <p:extLst>
      <p:ext uri="{BB962C8B-B14F-4D97-AF65-F5344CB8AC3E}">
        <p14:creationId xmlns:p14="http://schemas.microsoft.com/office/powerpoint/2010/main" val="3637488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9A3BD8-D3A0-4F9D-A81F-390A8479D71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A6D6CEC-8413-427B-96F7-8213004CF3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539E4EE-35C3-4B99-9116-3B1444413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AA8FB5F-3792-4E85-8F84-1701B1248F5D}"/>
              </a:ext>
            </a:extLst>
          </p:cNvPr>
          <p:cNvSpPr>
            <a:spLocks noGrp="1"/>
          </p:cNvSpPr>
          <p:nvPr>
            <p:ph type="dt" sz="half" idx="10"/>
          </p:nvPr>
        </p:nvSpPr>
        <p:spPr/>
        <p:txBody>
          <a:bodyPr/>
          <a:lstStyle/>
          <a:p>
            <a:fld id="{61BE890A-4A72-4E5D-96AB-C5239EEBFFE7}" type="datetimeFigureOut">
              <a:rPr lang="fr-FR" smtClean="0"/>
              <a:t>11/10/2022</a:t>
            </a:fld>
            <a:endParaRPr lang="fr-FR"/>
          </a:p>
        </p:txBody>
      </p:sp>
      <p:sp>
        <p:nvSpPr>
          <p:cNvPr id="6" name="Espace réservé du pied de page 5">
            <a:extLst>
              <a:ext uri="{FF2B5EF4-FFF2-40B4-BE49-F238E27FC236}">
                <a16:creationId xmlns:a16="http://schemas.microsoft.com/office/drawing/2014/main" id="{14F96AF2-0FCA-4B30-B713-7B9B6E2D4A9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A9ECD90-360C-4003-B493-79AC5D167E66}"/>
              </a:ext>
            </a:extLst>
          </p:cNvPr>
          <p:cNvSpPr>
            <a:spLocks noGrp="1"/>
          </p:cNvSpPr>
          <p:nvPr>
            <p:ph type="sldNum" sz="quarter" idx="12"/>
          </p:nvPr>
        </p:nvSpPr>
        <p:spPr/>
        <p:txBody>
          <a:bodyPr/>
          <a:lstStyle/>
          <a:p>
            <a:fld id="{B3ADFB7C-0E21-43BE-B1ED-35D56289B3C6}" type="slidenum">
              <a:rPr lang="fr-FR" smtClean="0"/>
              <a:t>‹N°›</a:t>
            </a:fld>
            <a:endParaRPr lang="fr-FR"/>
          </a:p>
        </p:txBody>
      </p:sp>
    </p:spTree>
    <p:extLst>
      <p:ext uri="{BB962C8B-B14F-4D97-AF65-F5344CB8AC3E}">
        <p14:creationId xmlns:p14="http://schemas.microsoft.com/office/powerpoint/2010/main" val="1634650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BE02BDC-D9D6-41CB-BE6D-A55E0E6F97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A32A1BE-DE1A-494F-A578-446EB7C5C6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6E9913-FB39-437D-A4DD-D9CF4FE045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E890A-4A72-4E5D-96AB-C5239EEBFFE7}" type="datetimeFigureOut">
              <a:rPr lang="fr-FR" smtClean="0"/>
              <a:t>11/10/2022</a:t>
            </a:fld>
            <a:endParaRPr lang="fr-FR"/>
          </a:p>
        </p:txBody>
      </p:sp>
      <p:sp>
        <p:nvSpPr>
          <p:cNvPr id="5" name="Espace réservé du pied de page 4">
            <a:extLst>
              <a:ext uri="{FF2B5EF4-FFF2-40B4-BE49-F238E27FC236}">
                <a16:creationId xmlns:a16="http://schemas.microsoft.com/office/drawing/2014/main" id="{685441F4-A4C7-4F81-95D6-F846EBC58A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70AA54D-C7C3-4077-A860-6C94009B79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DFB7C-0E21-43BE-B1ED-35D56289B3C6}" type="slidenum">
              <a:rPr lang="fr-FR" smtClean="0"/>
              <a:t>‹N°›</a:t>
            </a:fld>
            <a:endParaRPr lang="fr-FR"/>
          </a:p>
        </p:txBody>
      </p:sp>
    </p:spTree>
    <p:extLst>
      <p:ext uri="{BB962C8B-B14F-4D97-AF65-F5344CB8AC3E}">
        <p14:creationId xmlns:p14="http://schemas.microsoft.com/office/powerpoint/2010/main" val="4043626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Prescripteur@csf.fr"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horizon.lightning.force.com/lightning/o/Opportunity/list?filterName=Recen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prescripteurs@csf.fr"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hyperlink" Target="https://horizon.lightning.force.com/lightning/o/Opportunity/list?filterName=Recent"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nosrezo.com/" TargetMode="Externa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4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D5B84971-1D52-4460-AEF4-EC505541A92B}"/>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a:solidFill>
                  <a:srgbClr val="FFFFFF"/>
                </a:solidFill>
              </a:rPr>
              <a:t>PROCESSUS MANDAT DE VENTE </a:t>
            </a:r>
            <a:endParaRPr lang="en-US" sz="5400">
              <a:solidFill>
                <a:srgbClr val="FFFFFF"/>
              </a:solidFill>
            </a:endParaRPr>
          </a:p>
        </p:txBody>
      </p:sp>
      <p:cxnSp>
        <p:nvCxnSpPr>
          <p:cNvPr id="53" name="Straight Connector 4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E6890275-F42B-4F34-8857-E1F75C4C9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75" y="2426818"/>
            <a:ext cx="3887701" cy="3997637"/>
          </a:xfrm>
          <a:prstGeom prst="rect">
            <a:avLst/>
          </a:prstGeom>
        </p:spPr>
      </p:pic>
      <p:cxnSp>
        <p:nvCxnSpPr>
          <p:cNvPr id="51" name="Straight Connector 5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1838AB76-EF08-481A-BFEA-AFAC6C0C4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8916" y="2426818"/>
            <a:ext cx="4608230" cy="3997637"/>
          </a:xfrm>
          <a:prstGeom prst="rect">
            <a:avLst/>
          </a:prstGeom>
        </p:spPr>
      </p:pic>
    </p:spTree>
    <p:extLst>
      <p:ext uri="{BB962C8B-B14F-4D97-AF65-F5344CB8AC3E}">
        <p14:creationId xmlns:p14="http://schemas.microsoft.com/office/powerpoint/2010/main" val="3797055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E58603-7DE6-4868-9745-582CD50CDE9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92956E7-D9BB-4924-B3B2-FC47DFB229A4}"/>
              </a:ext>
            </a:extLst>
          </p:cNvPr>
          <p:cNvSpPr>
            <a:spLocks noGrp="1"/>
          </p:cNvSpPr>
          <p:nvPr>
            <p:ph idx="1"/>
          </p:nvPr>
        </p:nvSpPr>
        <p:spPr/>
        <p:txBody>
          <a:bodyPr/>
          <a:lstStyle/>
          <a:p>
            <a:endParaRPr lang="fr-FR"/>
          </a:p>
        </p:txBody>
      </p:sp>
      <p:sp>
        <p:nvSpPr>
          <p:cNvPr id="5" name="Légende : encadrée sans bordure 4">
            <a:extLst>
              <a:ext uri="{FF2B5EF4-FFF2-40B4-BE49-F238E27FC236}">
                <a16:creationId xmlns:a16="http://schemas.microsoft.com/office/drawing/2014/main" id="{EF6002ED-8408-4CAA-BBA1-5A21AE009C6B}"/>
              </a:ext>
            </a:extLst>
          </p:cNvPr>
          <p:cNvSpPr/>
          <p:nvPr/>
        </p:nvSpPr>
        <p:spPr>
          <a:xfrm>
            <a:off x="270092" y="2352990"/>
            <a:ext cx="1628384" cy="576197"/>
          </a:xfrm>
          <a:prstGeom prst="callout1">
            <a:avLst>
              <a:gd name="adj1" fmla="val 7178"/>
              <a:gd name="adj2" fmla="val 110409"/>
              <a:gd name="adj3" fmla="val 92663"/>
              <a:gd name="adj4" fmla="val 196811"/>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892CB864-F66D-4F24-830B-B0A1D858F044}"/>
              </a:ext>
            </a:extLst>
          </p:cNvPr>
          <p:cNvPicPr>
            <a:picLocks noChangeAspect="1"/>
          </p:cNvPicPr>
          <p:nvPr/>
        </p:nvPicPr>
        <p:blipFill>
          <a:blip r:embed="rId2"/>
          <a:stretch>
            <a:fillRect/>
          </a:stretch>
        </p:blipFill>
        <p:spPr>
          <a:xfrm>
            <a:off x="0" y="-47625"/>
            <a:ext cx="12192000" cy="6540500"/>
          </a:xfrm>
          <a:prstGeom prst="rect">
            <a:avLst/>
          </a:prstGeom>
        </p:spPr>
      </p:pic>
      <p:sp>
        <p:nvSpPr>
          <p:cNvPr id="6" name="Ellipse 5">
            <a:extLst>
              <a:ext uri="{FF2B5EF4-FFF2-40B4-BE49-F238E27FC236}">
                <a16:creationId xmlns:a16="http://schemas.microsoft.com/office/drawing/2014/main" id="{89E0A838-99D0-4F7B-AE0F-C0A2811EEFCA}"/>
              </a:ext>
            </a:extLst>
          </p:cNvPr>
          <p:cNvSpPr/>
          <p:nvPr/>
        </p:nvSpPr>
        <p:spPr>
          <a:xfrm>
            <a:off x="270092" y="2246050"/>
            <a:ext cx="1301256" cy="4616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0000"/>
                </a:solidFill>
              </a:ln>
            </a:endParaRPr>
          </a:p>
        </p:txBody>
      </p:sp>
      <p:sp>
        <p:nvSpPr>
          <p:cNvPr id="7" name="Ellipse 6">
            <a:extLst>
              <a:ext uri="{FF2B5EF4-FFF2-40B4-BE49-F238E27FC236}">
                <a16:creationId xmlns:a16="http://schemas.microsoft.com/office/drawing/2014/main" id="{F93B8A50-96E4-4D16-BC55-951AE5EB6ED2}"/>
              </a:ext>
            </a:extLst>
          </p:cNvPr>
          <p:cNvSpPr/>
          <p:nvPr/>
        </p:nvSpPr>
        <p:spPr>
          <a:xfrm>
            <a:off x="3888419" y="2636668"/>
            <a:ext cx="1562470" cy="6569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20322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273612-48C9-4613-8296-BB34D1EC650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9D31564-28D5-4E56-88B6-7EA721BE4216}"/>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79085DC8-EF22-4263-A363-437BE8BC1FBA}"/>
              </a:ext>
            </a:extLst>
          </p:cNvPr>
          <p:cNvPicPr>
            <a:picLocks noChangeAspect="1"/>
          </p:cNvPicPr>
          <p:nvPr/>
        </p:nvPicPr>
        <p:blipFill>
          <a:blip r:embed="rId2"/>
          <a:stretch>
            <a:fillRect/>
          </a:stretch>
        </p:blipFill>
        <p:spPr>
          <a:xfrm>
            <a:off x="0" y="158750"/>
            <a:ext cx="12192000" cy="6540500"/>
          </a:xfrm>
          <a:prstGeom prst="rect">
            <a:avLst/>
          </a:prstGeom>
        </p:spPr>
      </p:pic>
    </p:spTree>
    <p:extLst>
      <p:ext uri="{BB962C8B-B14F-4D97-AF65-F5344CB8AC3E}">
        <p14:creationId xmlns:p14="http://schemas.microsoft.com/office/powerpoint/2010/main" val="2136846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9FAF71-F1CA-45B6-BC4A-AA7A6ABE6B7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46A13F9-3E8F-45C9-86B2-CDDC9C874FD1}"/>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F5B00190-5B04-404A-870C-F6B8A9F1A09C}"/>
              </a:ext>
            </a:extLst>
          </p:cNvPr>
          <p:cNvPicPr>
            <a:picLocks noChangeAspect="1"/>
          </p:cNvPicPr>
          <p:nvPr/>
        </p:nvPicPr>
        <p:blipFill>
          <a:blip r:embed="rId2"/>
          <a:stretch>
            <a:fillRect/>
          </a:stretch>
        </p:blipFill>
        <p:spPr>
          <a:xfrm>
            <a:off x="0" y="158750"/>
            <a:ext cx="12192000" cy="6540500"/>
          </a:xfrm>
          <a:prstGeom prst="rect">
            <a:avLst/>
          </a:prstGeom>
        </p:spPr>
      </p:pic>
      <p:sp>
        <p:nvSpPr>
          <p:cNvPr id="5" name="Ellipse 4">
            <a:extLst>
              <a:ext uri="{FF2B5EF4-FFF2-40B4-BE49-F238E27FC236}">
                <a16:creationId xmlns:a16="http://schemas.microsoft.com/office/drawing/2014/main" id="{DCD0D240-79E3-4676-AF6E-8B694863630C}"/>
              </a:ext>
            </a:extLst>
          </p:cNvPr>
          <p:cNvSpPr/>
          <p:nvPr/>
        </p:nvSpPr>
        <p:spPr>
          <a:xfrm>
            <a:off x="3710866" y="2902998"/>
            <a:ext cx="2237173" cy="4350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3615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A4FBF9-DB50-4149-82AA-79C67F4E8A6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7F75156-E457-4A91-9222-77572D5BA98E}"/>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D3727282-E42F-4DD9-AFC8-EFB75D78216A}"/>
              </a:ext>
            </a:extLst>
          </p:cNvPr>
          <p:cNvPicPr>
            <a:picLocks noChangeAspect="1"/>
          </p:cNvPicPr>
          <p:nvPr/>
        </p:nvPicPr>
        <p:blipFill>
          <a:blip r:embed="rId2"/>
          <a:stretch>
            <a:fillRect/>
          </a:stretch>
        </p:blipFill>
        <p:spPr>
          <a:xfrm>
            <a:off x="0" y="158750"/>
            <a:ext cx="12192000" cy="6540500"/>
          </a:xfrm>
          <a:prstGeom prst="rect">
            <a:avLst/>
          </a:prstGeom>
        </p:spPr>
      </p:pic>
      <p:sp>
        <p:nvSpPr>
          <p:cNvPr id="5" name="ZoneTexte 4">
            <a:extLst>
              <a:ext uri="{FF2B5EF4-FFF2-40B4-BE49-F238E27FC236}">
                <a16:creationId xmlns:a16="http://schemas.microsoft.com/office/drawing/2014/main" id="{868CE77C-D379-4559-BAF3-4CB56C03B9AD}"/>
              </a:ext>
            </a:extLst>
          </p:cNvPr>
          <p:cNvSpPr txBox="1"/>
          <p:nvPr/>
        </p:nvSpPr>
        <p:spPr>
          <a:xfrm>
            <a:off x="2911876" y="3568823"/>
            <a:ext cx="4305670" cy="1477328"/>
          </a:xfrm>
          <a:prstGeom prst="rect">
            <a:avLst/>
          </a:prstGeom>
          <a:noFill/>
        </p:spPr>
        <p:txBody>
          <a:bodyPr wrap="square" rtlCol="0">
            <a:spAutoFit/>
          </a:bodyPr>
          <a:lstStyle/>
          <a:p>
            <a:r>
              <a:rPr lang="fr-FR" dirty="0">
                <a:highlight>
                  <a:srgbClr val="FFFF00"/>
                </a:highlight>
              </a:rPr>
              <a:t>Choisir le conseiller proposé.</a:t>
            </a:r>
          </a:p>
          <a:p>
            <a:r>
              <a:rPr lang="fr-FR" dirty="0">
                <a:highlight>
                  <a:srgbClr val="FFFF00"/>
                </a:highlight>
              </a:rPr>
              <a:t>Si vous souhaitez l’envoyer à un conseiller spécifique, merci d’envoyer votre demande à </a:t>
            </a:r>
            <a:r>
              <a:rPr lang="fr-FR" dirty="0">
                <a:highlight>
                  <a:srgbClr val="FFFF00"/>
                </a:highlight>
                <a:hlinkClick r:id="rId3"/>
              </a:rPr>
              <a:t>Prescripteur@csf.fr</a:t>
            </a:r>
            <a:r>
              <a:rPr lang="fr-FR" dirty="0">
                <a:highlight>
                  <a:srgbClr val="FFFF00"/>
                </a:highlight>
              </a:rPr>
              <a:t>. Nous ferons la demande à IAD</a:t>
            </a:r>
          </a:p>
        </p:txBody>
      </p:sp>
    </p:spTree>
    <p:extLst>
      <p:ext uri="{BB962C8B-B14F-4D97-AF65-F5344CB8AC3E}">
        <p14:creationId xmlns:p14="http://schemas.microsoft.com/office/powerpoint/2010/main" val="1301531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F0DF1-FB27-4266-86B3-8FB481106D0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795BBF5-2ABC-41C5-B220-C4B560C6451A}"/>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76D89D1C-A1CA-4A87-A4D1-86A7A63F09FE}"/>
              </a:ext>
            </a:extLst>
          </p:cNvPr>
          <p:cNvPicPr>
            <a:picLocks noChangeAspect="1"/>
          </p:cNvPicPr>
          <p:nvPr/>
        </p:nvPicPr>
        <p:blipFill>
          <a:blip r:embed="rId2"/>
          <a:stretch>
            <a:fillRect/>
          </a:stretch>
        </p:blipFill>
        <p:spPr>
          <a:xfrm>
            <a:off x="0" y="158750"/>
            <a:ext cx="12192000" cy="6540500"/>
          </a:xfrm>
          <a:prstGeom prst="rect">
            <a:avLst/>
          </a:prstGeom>
        </p:spPr>
      </p:pic>
      <p:sp>
        <p:nvSpPr>
          <p:cNvPr id="5" name="Ellipse 4">
            <a:extLst>
              <a:ext uri="{FF2B5EF4-FFF2-40B4-BE49-F238E27FC236}">
                <a16:creationId xmlns:a16="http://schemas.microsoft.com/office/drawing/2014/main" id="{EC926C06-E6C3-465C-9373-89DFEBE58E02}"/>
              </a:ext>
            </a:extLst>
          </p:cNvPr>
          <p:cNvSpPr/>
          <p:nvPr/>
        </p:nvSpPr>
        <p:spPr>
          <a:xfrm>
            <a:off x="3080552" y="3440097"/>
            <a:ext cx="2583402" cy="80564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10682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DC92A-814E-47DA-B22C-D9611791321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DD36566-65B1-4538-BB60-948A20224701}"/>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4C0A9AF3-382A-45E7-A951-77AC2DB7002E}"/>
              </a:ext>
            </a:extLst>
          </p:cNvPr>
          <p:cNvPicPr>
            <a:picLocks noChangeAspect="1"/>
          </p:cNvPicPr>
          <p:nvPr/>
        </p:nvPicPr>
        <p:blipFill>
          <a:blip r:embed="rId2"/>
          <a:stretch>
            <a:fillRect/>
          </a:stretch>
        </p:blipFill>
        <p:spPr>
          <a:xfrm>
            <a:off x="0" y="158750"/>
            <a:ext cx="12192000" cy="6540500"/>
          </a:xfrm>
          <a:prstGeom prst="rect">
            <a:avLst/>
          </a:prstGeom>
        </p:spPr>
      </p:pic>
      <p:sp>
        <p:nvSpPr>
          <p:cNvPr id="5" name="ZoneTexte 4">
            <a:extLst>
              <a:ext uri="{FF2B5EF4-FFF2-40B4-BE49-F238E27FC236}">
                <a16:creationId xmlns:a16="http://schemas.microsoft.com/office/drawing/2014/main" id="{C3D77F43-2B59-44AD-8D83-C6B2E8FEE7F6}"/>
              </a:ext>
            </a:extLst>
          </p:cNvPr>
          <p:cNvSpPr txBox="1"/>
          <p:nvPr/>
        </p:nvSpPr>
        <p:spPr>
          <a:xfrm>
            <a:off x="195309" y="4280575"/>
            <a:ext cx="3151573" cy="2031325"/>
          </a:xfrm>
          <a:prstGeom prst="rect">
            <a:avLst/>
          </a:prstGeom>
          <a:solidFill>
            <a:srgbClr val="FFC000"/>
          </a:solidFill>
        </p:spPr>
        <p:txBody>
          <a:bodyPr wrap="square" rtlCol="0">
            <a:spAutoFit/>
          </a:bodyPr>
          <a:lstStyle/>
          <a:p>
            <a:r>
              <a:rPr lang="fr-FR" dirty="0"/>
              <a:t>Une fois les éléments envoyés, le conseiller IAD devra vous recontacter au maximum, sous 48h si ce n’est pas le cas, merci de nous en informer immédiatement en envoyant un mail à Prescripteurs@csf.fr</a:t>
            </a:r>
          </a:p>
        </p:txBody>
      </p:sp>
    </p:spTree>
    <p:extLst>
      <p:ext uri="{BB962C8B-B14F-4D97-AF65-F5344CB8AC3E}">
        <p14:creationId xmlns:p14="http://schemas.microsoft.com/office/powerpoint/2010/main" val="3060669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17893A-33FD-42DA-85CC-AFA44DCD322C}"/>
              </a:ext>
            </a:extLst>
          </p:cNvPr>
          <p:cNvSpPr>
            <a:spLocks noGrp="1"/>
          </p:cNvSpPr>
          <p:nvPr>
            <p:ph type="title"/>
          </p:nvPr>
        </p:nvSpPr>
        <p:spPr>
          <a:xfrm>
            <a:off x="804673" y="1445494"/>
            <a:ext cx="3616856" cy="4376572"/>
          </a:xfrm>
        </p:spPr>
        <p:txBody>
          <a:bodyPr anchor="ctr">
            <a:normAutofit/>
          </a:bodyPr>
          <a:lstStyle/>
          <a:p>
            <a:r>
              <a:rPr lang="fr-FR" sz="4800" b="1" dirty="0"/>
              <a:t>Création de l’Opportunité sous Horizon</a:t>
            </a:r>
          </a:p>
        </p:txBody>
      </p:sp>
      <p:sp>
        <p:nvSpPr>
          <p:cNvPr id="31" name="Freeform: Shape 26">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28">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07AA6A95-5B09-4291-A324-AC21111B09CE}"/>
              </a:ext>
            </a:extLst>
          </p:cNvPr>
          <p:cNvSpPr>
            <a:spLocks noGrp="1"/>
          </p:cNvSpPr>
          <p:nvPr>
            <p:ph idx="1"/>
          </p:nvPr>
        </p:nvSpPr>
        <p:spPr>
          <a:xfrm>
            <a:off x="5588000" y="1399032"/>
            <a:ext cx="6455508" cy="4471416"/>
          </a:xfrm>
        </p:spPr>
        <p:txBody>
          <a:bodyPr anchor="ctr">
            <a:normAutofit lnSpcReduction="10000"/>
          </a:bodyPr>
          <a:lstStyle/>
          <a:p>
            <a:pPr marL="0" indent="0">
              <a:buNone/>
            </a:pPr>
            <a:r>
              <a:rPr lang="fr-FR" sz="2200" dirty="0">
                <a:solidFill>
                  <a:schemeClr val="bg1"/>
                </a:solidFill>
              </a:rPr>
              <a:t>Sous Horizon : </a:t>
            </a:r>
          </a:p>
          <a:p>
            <a:pPr lvl="1"/>
            <a:r>
              <a:rPr lang="fr-FR" sz="2200" dirty="0">
                <a:solidFill>
                  <a:schemeClr val="bg1"/>
                </a:solidFill>
              </a:rPr>
              <a:t>Rendez-vous sur le compte concerné (agence immobilière)</a:t>
            </a:r>
          </a:p>
          <a:p>
            <a:pPr lvl="1"/>
            <a:r>
              <a:rPr lang="fr-FR" sz="2200" dirty="0">
                <a:solidFill>
                  <a:schemeClr val="bg1"/>
                </a:solidFill>
              </a:rPr>
              <a:t>Créez une opportunité en partant du particulier concerné le jour où vous  le dirigez vers l’agence immobilière </a:t>
            </a:r>
          </a:p>
          <a:p>
            <a:pPr lvl="1"/>
            <a:r>
              <a:rPr lang="fr-FR" sz="2200" dirty="0">
                <a:solidFill>
                  <a:schemeClr val="bg1"/>
                </a:solidFill>
              </a:rPr>
              <a:t>Enregistrer l’opportunité:</a:t>
            </a:r>
          </a:p>
          <a:p>
            <a:pPr marL="457200" lvl="1" indent="0">
              <a:buNone/>
            </a:pPr>
            <a:r>
              <a:rPr lang="fr-FR" sz="2200" dirty="0">
                <a:solidFill>
                  <a:schemeClr val="bg1"/>
                </a:solidFill>
                <a:hlinkClick r:id="rId2"/>
              </a:rPr>
              <a:t>..\Saisie Opportunité mandat de vente sous HORIZON.pptx </a:t>
            </a:r>
            <a:endParaRPr lang="fr-FR" sz="2200" dirty="0">
              <a:solidFill>
                <a:schemeClr val="bg1"/>
              </a:solidFill>
            </a:endParaRPr>
          </a:p>
          <a:p>
            <a:pPr marL="457200" lvl="1" indent="0">
              <a:buNone/>
            </a:pPr>
            <a:endParaRPr lang="fr-FR" sz="2200" dirty="0">
              <a:solidFill>
                <a:schemeClr val="bg1"/>
              </a:solidFill>
            </a:endParaRPr>
          </a:p>
          <a:p>
            <a:pPr marL="457200" lvl="1" indent="0">
              <a:buNone/>
            </a:pPr>
            <a:endParaRPr lang="fr-FR" sz="2200" dirty="0">
              <a:solidFill>
                <a:schemeClr val="bg1"/>
              </a:solidFill>
            </a:endParaRPr>
          </a:p>
          <a:p>
            <a:pPr lvl="1"/>
            <a:r>
              <a:rPr lang="fr-FR" sz="2200" dirty="0">
                <a:solidFill>
                  <a:schemeClr val="bg1"/>
                </a:solidFill>
              </a:rPr>
              <a:t>Pensez à créé l’interlocuteur IAD (agent </a:t>
            </a:r>
            <a:r>
              <a:rPr lang="fr-FR" sz="2200" dirty="0" err="1">
                <a:solidFill>
                  <a:schemeClr val="bg1"/>
                </a:solidFill>
              </a:rPr>
              <a:t>co</a:t>
            </a:r>
            <a:r>
              <a:rPr lang="fr-FR" sz="2200" dirty="0">
                <a:solidFill>
                  <a:schemeClr val="bg1"/>
                </a:solidFill>
              </a:rPr>
              <a:t>) sous Horizon sur le compte IAD de votre Secteur déjà existant.</a:t>
            </a:r>
          </a:p>
          <a:p>
            <a:pPr marL="457200" lvl="1" indent="0">
              <a:buNone/>
            </a:pPr>
            <a:endParaRPr lang="fr-FR" sz="2200" dirty="0">
              <a:solidFill>
                <a:schemeClr val="bg1"/>
              </a:solidFill>
            </a:endParaRPr>
          </a:p>
        </p:txBody>
      </p:sp>
      <p:pic>
        <p:nvPicPr>
          <p:cNvPr id="4" name="Image 3">
            <a:extLst>
              <a:ext uri="{FF2B5EF4-FFF2-40B4-BE49-F238E27FC236}">
                <a16:creationId xmlns:a16="http://schemas.microsoft.com/office/drawing/2014/main" id="{763C1DF8-B962-4CFF-B9F2-EFDCC64FC65C}"/>
              </a:ext>
            </a:extLst>
          </p:cNvPr>
          <p:cNvPicPr>
            <a:picLocks noChangeAspect="1"/>
          </p:cNvPicPr>
          <p:nvPr/>
        </p:nvPicPr>
        <p:blipFill>
          <a:blip r:embed="rId3"/>
          <a:stretch>
            <a:fillRect/>
          </a:stretch>
        </p:blipFill>
        <p:spPr>
          <a:xfrm rot="19672037">
            <a:off x="7928722" y="3608652"/>
            <a:ext cx="950054" cy="953200"/>
          </a:xfrm>
          <a:prstGeom prst="rect">
            <a:avLst/>
          </a:prstGeom>
        </p:spPr>
      </p:pic>
    </p:spTree>
    <p:extLst>
      <p:ext uri="{BB962C8B-B14F-4D97-AF65-F5344CB8AC3E}">
        <p14:creationId xmlns:p14="http://schemas.microsoft.com/office/powerpoint/2010/main" val="11269149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CC6C947C-667A-49E6-AC3D-B1D53BCBE296}"/>
              </a:ext>
            </a:extLst>
          </p:cNvPr>
          <p:cNvPicPr>
            <a:picLocks noChangeAspect="1"/>
          </p:cNvPicPr>
          <p:nvPr/>
        </p:nvPicPr>
        <p:blipFill rotWithShape="1">
          <a:blip r:embed="rId2"/>
          <a:srcRect l="10537" r="17382"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Espace réservé du contenu 2">
            <a:extLst>
              <a:ext uri="{FF2B5EF4-FFF2-40B4-BE49-F238E27FC236}">
                <a16:creationId xmlns:a16="http://schemas.microsoft.com/office/drawing/2014/main" id="{579EC943-7373-44E4-9DB1-02E5FC8D9EFE}"/>
              </a:ext>
            </a:extLst>
          </p:cNvPr>
          <p:cNvSpPr>
            <a:spLocks noGrp="1"/>
          </p:cNvSpPr>
          <p:nvPr>
            <p:ph idx="1"/>
          </p:nvPr>
        </p:nvSpPr>
        <p:spPr>
          <a:xfrm>
            <a:off x="6582782" y="1880433"/>
            <a:ext cx="5314543" cy="3375920"/>
          </a:xfrm>
        </p:spPr>
        <p:txBody>
          <a:bodyPr anchor="t">
            <a:normAutofit/>
          </a:bodyPr>
          <a:lstStyle/>
          <a:p>
            <a:pPr marL="0" indent="0">
              <a:buNone/>
            </a:pPr>
            <a:r>
              <a:rPr lang="fr-FR" sz="1800" dirty="0"/>
              <a:t>		</a:t>
            </a:r>
          </a:p>
          <a:p>
            <a:pPr marL="0" indent="0">
              <a:buNone/>
            </a:pPr>
            <a:endParaRPr lang="fr-FR" sz="1800" dirty="0"/>
          </a:p>
          <a:p>
            <a:pPr marL="0" indent="0">
              <a:buNone/>
            </a:pPr>
            <a:r>
              <a:rPr lang="fr-FR" sz="1800" dirty="0"/>
              <a:t>			</a:t>
            </a:r>
          </a:p>
          <a:p>
            <a:pPr marL="0" indent="0">
              <a:buNone/>
            </a:pPr>
            <a:endParaRPr lang="fr-FR" sz="1800" dirty="0"/>
          </a:p>
        </p:txBody>
      </p:sp>
      <p:sp>
        <p:nvSpPr>
          <p:cNvPr id="7" name="ZoneTexte 6">
            <a:extLst>
              <a:ext uri="{FF2B5EF4-FFF2-40B4-BE49-F238E27FC236}">
                <a16:creationId xmlns:a16="http://schemas.microsoft.com/office/drawing/2014/main" id="{0F6FC536-3508-4F14-9545-6C0F50ABA9F2}"/>
              </a:ext>
            </a:extLst>
          </p:cNvPr>
          <p:cNvSpPr txBox="1"/>
          <p:nvPr/>
        </p:nvSpPr>
        <p:spPr>
          <a:xfrm>
            <a:off x="7313247" y="2886490"/>
            <a:ext cx="4295775" cy="923330"/>
          </a:xfrm>
          <a:prstGeom prst="rect">
            <a:avLst/>
          </a:prstGeom>
          <a:solidFill>
            <a:schemeClr val="tx2">
              <a:lumMod val="90000"/>
            </a:schemeClr>
          </a:solidFill>
        </p:spPr>
        <p:txBody>
          <a:bodyPr wrap="square" rtlCol="0">
            <a:spAutoFit/>
          </a:bodyPr>
          <a:lstStyle/>
          <a:p>
            <a:r>
              <a:rPr lang="fr-FR" dirty="0"/>
              <a:t>Si vous avez besoin d’aide:</a:t>
            </a:r>
          </a:p>
          <a:p>
            <a:r>
              <a:rPr lang="fr-FR" dirty="0">
                <a:hlinkClick r:id="rId3"/>
              </a:rPr>
              <a:t>prescripteurs@csf.fr</a:t>
            </a:r>
            <a:endParaRPr lang="fr-FR" dirty="0"/>
          </a:p>
          <a:p>
            <a:endParaRPr lang="fr-FR" dirty="0"/>
          </a:p>
        </p:txBody>
      </p:sp>
    </p:spTree>
    <p:extLst>
      <p:ext uri="{BB962C8B-B14F-4D97-AF65-F5344CB8AC3E}">
        <p14:creationId xmlns:p14="http://schemas.microsoft.com/office/powerpoint/2010/main" val="102793747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3093BB7-C2ED-40C3-B6D9-C10D7FDCE7BB}"/>
              </a:ext>
            </a:extLst>
          </p:cNvPr>
          <p:cNvPicPr>
            <a:picLocks noChangeAspect="1"/>
          </p:cNvPicPr>
          <p:nvPr/>
        </p:nvPicPr>
        <p:blipFill rotWithShape="1">
          <a:blip r:embed="rId2">
            <a:alphaModFix amt="35000"/>
          </a:blip>
          <a:srcRect t="7838" b="7576"/>
          <a:stretch/>
        </p:blipFill>
        <p:spPr>
          <a:xfrm>
            <a:off x="20" y="1"/>
            <a:ext cx="12191980" cy="6857999"/>
          </a:xfrm>
          <a:prstGeom prst="rect">
            <a:avLst/>
          </a:prstGeom>
        </p:spPr>
      </p:pic>
      <p:sp>
        <p:nvSpPr>
          <p:cNvPr id="4" name="Titre 3">
            <a:extLst>
              <a:ext uri="{FF2B5EF4-FFF2-40B4-BE49-F238E27FC236}">
                <a16:creationId xmlns:a16="http://schemas.microsoft.com/office/drawing/2014/main" id="{E60282CE-5C24-4C4C-97EB-967DE0BFAA78}"/>
              </a:ext>
            </a:extLst>
          </p:cNvPr>
          <p:cNvSpPr>
            <a:spLocks noGrp="1"/>
          </p:cNvSpPr>
          <p:nvPr>
            <p:ph type="title"/>
          </p:nvPr>
        </p:nvSpPr>
        <p:spPr>
          <a:xfrm>
            <a:off x="838201" y="1065862"/>
            <a:ext cx="3313164" cy="4726276"/>
          </a:xfrm>
        </p:spPr>
        <p:txBody>
          <a:bodyPr>
            <a:normAutofit/>
          </a:bodyPr>
          <a:lstStyle/>
          <a:p>
            <a:pPr algn="r"/>
            <a:r>
              <a:rPr lang="fr-FR" sz="4000">
                <a:solidFill>
                  <a:srgbClr val="FFFFFF"/>
                </a:solidFill>
              </a:rPr>
              <a:t>Sommaire</a:t>
            </a:r>
          </a:p>
        </p:txBody>
      </p:sp>
      <p:cxnSp>
        <p:nvCxnSpPr>
          <p:cNvPr id="27" name="Straight Connector 26">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20" name="Espace réservé du contenu 4">
            <a:extLst>
              <a:ext uri="{FF2B5EF4-FFF2-40B4-BE49-F238E27FC236}">
                <a16:creationId xmlns:a16="http://schemas.microsoft.com/office/drawing/2014/main" id="{0109735A-41E8-437A-8900-DE87252BC1CB}"/>
              </a:ext>
            </a:extLst>
          </p:cNvPr>
          <p:cNvGraphicFramePr>
            <a:graphicFrameLocks noGrp="1"/>
          </p:cNvGraphicFramePr>
          <p:nvPr>
            <p:ph idx="1"/>
            <p:extLst>
              <p:ext uri="{D42A27DB-BD31-4B8C-83A1-F6EECF244321}">
                <p14:modId xmlns:p14="http://schemas.microsoft.com/office/powerpoint/2010/main" val="3991048940"/>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150959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6691A9-5BFA-4754-BDB5-7B6D4574681F}"/>
              </a:ext>
            </a:extLst>
          </p:cNvPr>
          <p:cNvSpPr>
            <a:spLocks noGrp="1"/>
          </p:cNvSpPr>
          <p:nvPr>
            <p:ph type="title"/>
          </p:nvPr>
        </p:nvSpPr>
        <p:spPr>
          <a:xfrm>
            <a:off x="804673" y="1445494"/>
            <a:ext cx="3616856" cy="4376572"/>
          </a:xfrm>
        </p:spPr>
        <p:txBody>
          <a:bodyPr anchor="ctr">
            <a:normAutofit/>
          </a:bodyPr>
          <a:lstStyle/>
          <a:p>
            <a:r>
              <a:rPr lang="fr-FR" sz="4800" b="1" dirty="0"/>
              <a:t>6</a:t>
            </a:r>
            <a:r>
              <a:rPr lang="fr-FR" sz="4800" dirty="0"/>
              <a:t> </a:t>
            </a:r>
            <a:r>
              <a:rPr lang="fr-FR" sz="4800" b="1" dirty="0"/>
              <a:t>Bonnes raisons </a:t>
            </a:r>
            <a:r>
              <a:rPr lang="fr-FR" sz="4800" dirty="0"/>
              <a:t>de </a:t>
            </a:r>
            <a:r>
              <a:rPr lang="fr-FR" sz="4800" b="1" dirty="0"/>
              <a:t>mandater</a:t>
            </a:r>
            <a:r>
              <a:rPr lang="fr-FR" sz="4800" dirty="0"/>
              <a:t> avec IAD </a:t>
            </a:r>
          </a:p>
        </p:txBody>
      </p:sp>
      <p:sp>
        <p:nvSpPr>
          <p:cNvPr id="31" name="Freeform: Shape 30">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28EA69C-FC94-425B-A617-F3AB8305AB8C}"/>
              </a:ext>
            </a:extLst>
          </p:cNvPr>
          <p:cNvSpPr>
            <a:spLocks noGrp="1"/>
          </p:cNvSpPr>
          <p:nvPr>
            <p:ph idx="1"/>
          </p:nvPr>
        </p:nvSpPr>
        <p:spPr>
          <a:xfrm>
            <a:off x="6096000" y="1399032"/>
            <a:ext cx="5501834" cy="4471416"/>
          </a:xfrm>
        </p:spPr>
        <p:txBody>
          <a:bodyPr anchor="ctr">
            <a:normAutofit/>
          </a:bodyPr>
          <a:lstStyle/>
          <a:p>
            <a:r>
              <a:rPr lang="fr-FR" sz="2200" dirty="0">
                <a:solidFill>
                  <a:schemeClr val="bg1"/>
                </a:solidFill>
              </a:rPr>
              <a:t>Premier réseau Européen &amp; National de Mandataires</a:t>
            </a:r>
          </a:p>
          <a:p>
            <a:r>
              <a:rPr lang="fr-FR" sz="2200" dirty="0">
                <a:solidFill>
                  <a:schemeClr val="bg1"/>
                </a:solidFill>
              </a:rPr>
              <a:t>15 000 agents présents sur le territoire</a:t>
            </a:r>
          </a:p>
          <a:p>
            <a:r>
              <a:rPr lang="fr-FR" sz="2200" dirty="0">
                <a:solidFill>
                  <a:schemeClr val="bg1"/>
                </a:solidFill>
              </a:rPr>
              <a:t>600 mandats de vente signés par jour </a:t>
            </a:r>
          </a:p>
          <a:p>
            <a:r>
              <a:rPr lang="fr-FR" sz="2200" dirty="0">
                <a:solidFill>
                  <a:schemeClr val="bg1"/>
                </a:solidFill>
              </a:rPr>
              <a:t>55 000 ventes en 2021</a:t>
            </a:r>
          </a:p>
          <a:p>
            <a:r>
              <a:rPr lang="fr-FR" sz="2200" dirty="0">
                <a:solidFill>
                  <a:schemeClr val="bg1"/>
                </a:solidFill>
              </a:rPr>
              <a:t>Un CA de 390 867 701 € à fin 2020 (chiffres juin 2021)</a:t>
            </a:r>
          </a:p>
          <a:p>
            <a:r>
              <a:rPr lang="fr-FR" sz="2200" dirty="0">
                <a:solidFill>
                  <a:schemeClr val="bg1"/>
                </a:solidFill>
              </a:rPr>
              <a:t>Une commission moyenne de 7 000 € par </a:t>
            </a:r>
            <a:r>
              <a:rPr lang="fr-FR" sz="2200" dirty="0" err="1">
                <a:solidFill>
                  <a:schemeClr val="bg1"/>
                </a:solidFill>
              </a:rPr>
              <a:t>iadien</a:t>
            </a:r>
            <a:r>
              <a:rPr lang="fr-FR" sz="2200" dirty="0">
                <a:solidFill>
                  <a:schemeClr val="bg1"/>
                </a:solidFill>
              </a:rPr>
              <a:t>.</a:t>
            </a:r>
          </a:p>
        </p:txBody>
      </p:sp>
    </p:spTree>
    <p:extLst>
      <p:ext uri="{BB962C8B-B14F-4D97-AF65-F5344CB8AC3E}">
        <p14:creationId xmlns:p14="http://schemas.microsoft.com/office/powerpoint/2010/main" val="267719665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F9BE86E-C23E-484C-891C-54F1C5BF71E1}"/>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Répartition IAD sur le Térritoire</a:t>
            </a:r>
          </a:p>
        </p:txBody>
      </p:sp>
      <p:cxnSp>
        <p:nvCxnSpPr>
          <p:cNvPr id="57" name="Straight Connector 5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9E976273-AC46-4556-82DB-89AC55AFBDD6}"/>
              </a:ext>
            </a:extLst>
          </p:cNvPr>
          <p:cNvPicPr>
            <a:picLocks noChangeAspect="1"/>
          </p:cNvPicPr>
          <p:nvPr/>
        </p:nvPicPr>
        <p:blipFill rotWithShape="1">
          <a:blip r:embed="rId2">
            <a:extLst>
              <a:ext uri="{28A0092B-C50C-407E-A947-70E740481C1C}">
                <a14:useLocalDpi xmlns:a14="http://schemas.microsoft.com/office/drawing/2010/main" val="0"/>
              </a:ext>
            </a:extLst>
          </a:blip>
          <a:srcRect l="-4954" t="49117" b="21481"/>
          <a:stretch/>
        </p:blipFill>
        <p:spPr>
          <a:xfrm>
            <a:off x="331567" y="2727381"/>
            <a:ext cx="5455917" cy="3396511"/>
          </a:xfrm>
          <a:prstGeom prst="rect">
            <a:avLst/>
          </a:prstGeom>
        </p:spPr>
      </p:pic>
      <p:cxnSp>
        <p:nvCxnSpPr>
          <p:cNvPr id="59" name="Straight Connector 5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Espace réservé du contenu 6">
            <a:extLst>
              <a:ext uri="{FF2B5EF4-FFF2-40B4-BE49-F238E27FC236}">
                <a16:creationId xmlns:a16="http://schemas.microsoft.com/office/drawing/2014/main" id="{19DD4984-828C-4F30-B2FB-1741B93DE3F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362" b="51089"/>
          <a:stretch/>
        </p:blipFill>
        <p:spPr>
          <a:xfrm>
            <a:off x="6839720" y="2426818"/>
            <a:ext cx="4666623" cy="3997637"/>
          </a:xfrm>
          <a:prstGeom prst="rect">
            <a:avLst/>
          </a:prstGeom>
        </p:spPr>
      </p:pic>
    </p:spTree>
    <p:extLst>
      <p:ext uri="{BB962C8B-B14F-4D97-AF65-F5344CB8AC3E}">
        <p14:creationId xmlns:p14="http://schemas.microsoft.com/office/powerpoint/2010/main" val="3533392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314F36-D894-4FD3-80E2-5986BE8A4795}"/>
              </a:ext>
            </a:extLst>
          </p:cNvPr>
          <p:cNvSpPr>
            <a:spLocks noGrp="1"/>
          </p:cNvSpPr>
          <p:nvPr>
            <p:ph type="title"/>
          </p:nvPr>
        </p:nvSpPr>
        <p:spPr>
          <a:xfrm>
            <a:off x="1653363" y="365760"/>
            <a:ext cx="9367203" cy="1188720"/>
          </a:xfrm>
        </p:spPr>
        <p:txBody>
          <a:bodyPr>
            <a:normAutofit/>
          </a:bodyPr>
          <a:lstStyle/>
          <a:p>
            <a:r>
              <a:rPr lang="fr-FR"/>
              <a:t>À retenir, </a:t>
            </a:r>
            <a:endParaRPr lang="fr-FR" dirty="0"/>
          </a:p>
        </p:txBody>
      </p:sp>
      <p:sp>
        <p:nvSpPr>
          <p:cNvPr id="21" name="Freeform: Shape 20">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22">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012A3DE5-D69A-444A-9B15-65FBBD13DB05}"/>
              </a:ext>
            </a:extLst>
          </p:cNvPr>
          <p:cNvSpPr>
            <a:spLocks noGrp="1"/>
          </p:cNvSpPr>
          <p:nvPr>
            <p:ph idx="1"/>
          </p:nvPr>
        </p:nvSpPr>
        <p:spPr>
          <a:xfrm>
            <a:off x="1653363" y="2176272"/>
            <a:ext cx="9367204" cy="4041648"/>
          </a:xfrm>
        </p:spPr>
        <p:txBody>
          <a:bodyPr anchor="t">
            <a:normAutofit/>
          </a:bodyPr>
          <a:lstStyle/>
          <a:p>
            <a:r>
              <a:rPr lang="fr-FR" sz="1500" dirty="0"/>
              <a:t>IAD est le leader  National des mandataires. </a:t>
            </a:r>
          </a:p>
          <a:p>
            <a:r>
              <a:rPr lang="fr-FR" sz="1500" dirty="0"/>
              <a:t>Pour </a:t>
            </a:r>
            <a:r>
              <a:rPr lang="fr-FR" sz="1500" u="sng" dirty="0"/>
              <a:t>rappel</a:t>
            </a:r>
            <a:r>
              <a:rPr lang="fr-FR" sz="1500" dirty="0"/>
              <a:t>, le CSF est en convention avec IAD pour : </a:t>
            </a:r>
          </a:p>
          <a:p>
            <a:pPr lvl="1"/>
            <a:r>
              <a:rPr lang="fr-FR" sz="1500" dirty="0"/>
              <a:t>L’indication d’affaires signée le </a:t>
            </a:r>
            <a:r>
              <a:rPr lang="fr-FR" sz="1500" b="1" dirty="0"/>
              <a:t>29 octobre 2017 </a:t>
            </a:r>
            <a:r>
              <a:rPr lang="fr-FR" sz="1500" dirty="0"/>
              <a:t>avec une rémunération à </a:t>
            </a:r>
            <a:r>
              <a:rPr lang="fr-FR" sz="1500" b="1" dirty="0"/>
              <a:t>0,25 % </a:t>
            </a:r>
          </a:p>
          <a:p>
            <a:pPr lvl="1"/>
            <a:r>
              <a:rPr lang="fr-FR" sz="1500" dirty="0"/>
              <a:t>Le mandat de vente signé le </a:t>
            </a:r>
            <a:r>
              <a:rPr lang="fr-FR" sz="1500" b="1" dirty="0"/>
              <a:t>24 janvier 2022 </a:t>
            </a:r>
            <a:r>
              <a:rPr lang="fr-FR" sz="1500" dirty="0"/>
              <a:t>à </a:t>
            </a:r>
            <a:r>
              <a:rPr lang="fr-FR" sz="1500" b="1" dirty="0"/>
              <a:t>12% HT (de la com agent)</a:t>
            </a:r>
          </a:p>
          <a:p>
            <a:pPr marL="457200" lvl="1" indent="0">
              <a:buNone/>
            </a:pPr>
            <a:endParaRPr lang="fr-FR" sz="1500" b="1" dirty="0"/>
          </a:p>
          <a:p>
            <a:pPr lvl="1">
              <a:buFont typeface="Wingdings" panose="05000000000000000000" pitchFamily="2" charset="2"/>
              <a:buChar char="v"/>
            </a:pPr>
            <a:r>
              <a:rPr lang="fr-FR" sz="1500" b="1" dirty="0"/>
              <a:t> Pour un Fonctionnement Optimal du partenariat:</a:t>
            </a:r>
          </a:p>
          <a:p>
            <a:pPr marL="457200" lvl="1" indent="0">
              <a:buNone/>
            </a:pPr>
            <a:endParaRPr lang="fr-FR" sz="1500" b="1" dirty="0"/>
          </a:p>
          <a:p>
            <a:pPr>
              <a:buFont typeface="Wingdings" panose="05000000000000000000" pitchFamily="2" charset="2"/>
              <a:buChar char="Ø"/>
            </a:pPr>
            <a:r>
              <a:rPr lang="fr-FR" sz="1500" dirty="0"/>
              <a:t> Il ne suffit pas de pousser un bien. Chaque contact avec un IADIEN dans le cadre du mandat de vente doit être l’occasion de tisser des liens et lui rappeler que nous souhaitons travailler avec eux aussi dans le cadre de l’indication d’affaire. Un IADIEN qui pense à vous à chaque entrée de mandat c’est la garantit d’un flux régulier.</a:t>
            </a:r>
          </a:p>
          <a:p>
            <a:pPr>
              <a:buFont typeface="Wingdings" panose="05000000000000000000" pitchFamily="2" charset="2"/>
              <a:buChar char="Ø"/>
            </a:pPr>
            <a:r>
              <a:rPr lang="fr-FR" sz="1500" dirty="0"/>
              <a:t> La force de frappe d’IAD est colossale, ne pas profiter de ce retour d’affection grâce au mandat de vente serait incompréhensible !</a:t>
            </a:r>
          </a:p>
          <a:p>
            <a:pPr marL="0" indent="0">
              <a:buNone/>
            </a:pPr>
            <a:r>
              <a:rPr lang="fr-FR" sz="1500" b="1" dirty="0"/>
              <a:t>À vous de mandater ! </a:t>
            </a:r>
            <a:r>
              <a:rPr lang="fr-FR" sz="1500" b="1" dirty="0">
                <a:sym typeface="Wingdings" panose="05000000000000000000" pitchFamily="2" charset="2"/>
              </a:rPr>
              <a:t></a:t>
            </a:r>
            <a:endParaRPr lang="fr-FR" sz="1500" b="1" dirty="0"/>
          </a:p>
          <a:p>
            <a:pPr marL="0" indent="0">
              <a:buNone/>
            </a:pPr>
            <a:endParaRPr lang="fr-FR" sz="1500" dirty="0"/>
          </a:p>
        </p:txBody>
      </p:sp>
    </p:spTree>
    <p:extLst>
      <p:ext uri="{BB962C8B-B14F-4D97-AF65-F5344CB8AC3E}">
        <p14:creationId xmlns:p14="http://schemas.microsoft.com/office/powerpoint/2010/main" val="675839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re 1">
            <a:extLst>
              <a:ext uri="{FF2B5EF4-FFF2-40B4-BE49-F238E27FC236}">
                <a16:creationId xmlns:a16="http://schemas.microsoft.com/office/drawing/2014/main" id="{A11DD734-5B1E-4338-9891-8E8EFAD0F5B5}"/>
              </a:ext>
            </a:extLst>
          </p:cNvPr>
          <p:cNvSpPr>
            <a:spLocks noGrp="1"/>
          </p:cNvSpPr>
          <p:nvPr>
            <p:ph type="title"/>
          </p:nvPr>
        </p:nvSpPr>
        <p:spPr>
          <a:xfrm>
            <a:off x="535020" y="685800"/>
            <a:ext cx="2780271" cy="5105400"/>
          </a:xfrm>
        </p:spPr>
        <p:txBody>
          <a:bodyPr>
            <a:normAutofit/>
          </a:bodyPr>
          <a:lstStyle/>
          <a:p>
            <a:pPr algn="ctr"/>
            <a:r>
              <a:rPr lang="fr-FR" sz="3700" dirty="0">
                <a:solidFill>
                  <a:srgbClr val="FFFFFF"/>
                </a:solidFill>
              </a:rPr>
              <a:t>Un partenariat pour accompagner nos adhérents</a:t>
            </a:r>
          </a:p>
        </p:txBody>
      </p:sp>
      <p:graphicFrame>
        <p:nvGraphicFramePr>
          <p:cNvPr id="4" name="Espace réservé du contenu 2">
            <a:extLst>
              <a:ext uri="{FF2B5EF4-FFF2-40B4-BE49-F238E27FC236}">
                <a16:creationId xmlns:a16="http://schemas.microsoft.com/office/drawing/2014/main" id="{8FFFCE0D-5593-430A-959B-98C72D657893}"/>
              </a:ext>
            </a:extLst>
          </p:cNvPr>
          <p:cNvGraphicFramePr>
            <a:graphicFrameLocks noGrp="1"/>
          </p:cNvGraphicFramePr>
          <p:nvPr>
            <p:ph idx="1"/>
            <p:extLst>
              <p:ext uri="{D42A27DB-BD31-4B8C-83A1-F6EECF244321}">
                <p14:modId xmlns:p14="http://schemas.microsoft.com/office/powerpoint/2010/main" val="136438278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5741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314F36-D894-4FD3-80E2-5986BE8A4795}"/>
              </a:ext>
            </a:extLst>
          </p:cNvPr>
          <p:cNvSpPr>
            <a:spLocks noGrp="1"/>
          </p:cNvSpPr>
          <p:nvPr>
            <p:ph type="title"/>
          </p:nvPr>
        </p:nvSpPr>
        <p:spPr>
          <a:xfrm>
            <a:off x="804673" y="1445494"/>
            <a:ext cx="3616856" cy="4376572"/>
          </a:xfrm>
        </p:spPr>
        <p:txBody>
          <a:bodyPr vert="horz" lIns="91440" tIns="45720" rIns="91440" bIns="45720" rtlCol="0" anchor="ctr">
            <a:normAutofit/>
          </a:bodyPr>
          <a:lstStyle/>
          <a:p>
            <a:r>
              <a:rPr lang="en-US" sz="3600" kern="1200" dirty="0" err="1">
                <a:solidFill>
                  <a:schemeClr val="tx1"/>
                </a:solidFill>
                <a:latin typeface="+mj-lt"/>
                <a:ea typeface="+mj-ea"/>
                <a:cs typeface="+mj-cs"/>
              </a:rPr>
              <a:t>Récapitulatif</a:t>
            </a:r>
            <a:r>
              <a:rPr lang="en-US" sz="3600" kern="1200" dirty="0">
                <a:solidFill>
                  <a:schemeClr val="tx1"/>
                </a:solidFill>
                <a:latin typeface="+mj-lt"/>
                <a:ea typeface="+mj-ea"/>
                <a:cs typeface="+mj-cs"/>
              </a:rPr>
              <a:t> des </a:t>
            </a:r>
            <a:r>
              <a:rPr lang="en-US" sz="3600" kern="1200" dirty="0" err="1">
                <a:solidFill>
                  <a:schemeClr val="tx1"/>
                </a:solidFill>
                <a:latin typeface="+mj-lt"/>
                <a:ea typeface="+mj-ea"/>
                <a:cs typeface="+mj-cs"/>
              </a:rPr>
              <a:t>étapes</a:t>
            </a:r>
            <a:r>
              <a:rPr lang="en-US" sz="3600" kern="1200" dirty="0">
                <a:solidFill>
                  <a:schemeClr val="tx1"/>
                </a:solidFill>
                <a:latin typeface="+mj-lt"/>
                <a:ea typeface="+mj-ea"/>
                <a:cs typeface="+mj-cs"/>
              </a:rPr>
              <a:t> pour la transmission d’un contact dans le cadre du </a:t>
            </a:r>
            <a:r>
              <a:rPr lang="en-US" sz="3600" kern="1200" dirty="0" err="1">
                <a:solidFill>
                  <a:schemeClr val="tx1"/>
                </a:solidFill>
                <a:latin typeface="+mj-lt"/>
                <a:ea typeface="+mj-ea"/>
                <a:cs typeface="+mj-cs"/>
              </a:rPr>
              <a:t>mandat</a:t>
            </a:r>
            <a:r>
              <a:rPr lang="en-US" sz="3600" kern="1200" dirty="0">
                <a:solidFill>
                  <a:schemeClr val="tx1"/>
                </a:solidFill>
                <a:latin typeface="+mj-lt"/>
                <a:ea typeface="+mj-ea"/>
                <a:cs typeface="+mj-cs"/>
              </a:rPr>
              <a:t> de vente</a:t>
            </a:r>
          </a:p>
        </p:txBody>
      </p:sp>
      <p:sp>
        <p:nvSpPr>
          <p:cNvPr id="36" name="Freeform: Shape 35">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ce réservé du contenu 2">
            <a:extLst>
              <a:ext uri="{FF2B5EF4-FFF2-40B4-BE49-F238E27FC236}">
                <a16:creationId xmlns:a16="http://schemas.microsoft.com/office/drawing/2014/main" id="{719FC974-95D6-484A-A709-05E2FE5624D0}"/>
              </a:ext>
            </a:extLst>
          </p:cNvPr>
          <p:cNvSpPr txBox="1">
            <a:spLocks/>
          </p:cNvSpPr>
          <p:nvPr/>
        </p:nvSpPr>
        <p:spPr>
          <a:xfrm>
            <a:off x="6096000" y="1399032"/>
            <a:ext cx="5501834" cy="2258568"/>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a:r>
              <a:rPr lang="en-US" sz="2000" dirty="0">
                <a:solidFill>
                  <a:schemeClr val="bg1"/>
                </a:solidFill>
              </a:rPr>
              <a:t>Je </a:t>
            </a:r>
            <a:r>
              <a:rPr lang="en-US" sz="2000" dirty="0" err="1">
                <a:solidFill>
                  <a:schemeClr val="bg1"/>
                </a:solidFill>
              </a:rPr>
              <a:t>détecte</a:t>
            </a:r>
            <a:r>
              <a:rPr lang="en-US" sz="2000" dirty="0">
                <a:solidFill>
                  <a:schemeClr val="bg1"/>
                </a:solidFill>
              </a:rPr>
              <a:t> un </a:t>
            </a:r>
            <a:r>
              <a:rPr lang="en-US" sz="2000" dirty="0" err="1">
                <a:solidFill>
                  <a:schemeClr val="bg1"/>
                </a:solidFill>
              </a:rPr>
              <a:t>besoin</a:t>
            </a:r>
            <a:r>
              <a:rPr lang="en-US" sz="2000" dirty="0">
                <a:solidFill>
                  <a:schemeClr val="bg1"/>
                </a:solidFill>
              </a:rPr>
              <a:t> chez mon </a:t>
            </a:r>
            <a:r>
              <a:rPr lang="en-US" sz="2000" dirty="0" err="1">
                <a:solidFill>
                  <a:schemeClr val="bg1"/>
                </a:solidFill>
              </a:rPr>
              <a:t>adhérent</a:t>
            </a:r>
            <a:r>
              <a:rPr lang="en-US" sz="2000" dirty="0">
                <a:solidFill>
                  <a:schemeClr val="bg1"/>
                </a:solidFill>
              </a:rPr>
              <a:t>: un bien à </a:t>
            </a:r>
            <a:r>
              <a:rPr lang="en-US" sz="2000" dirty="0" err="1">
                <a:solidFill>
                  <a:schemeClr val="bg1"/>
                </a:solidFill>
              </a:rPr>
              <a:t>vendre</a:t>
            </a:r>
            <a:r>
              <a:rPr lang="en-US" sz="2000" dirty="0">
                <a:solidFill>
                  <a:schemeClr val="bg1"/>
                </a:solidFill>
              </a:rPr>
              <a:t>,</a:t>
            </a:r>
          </a:p>
          <a:p>
            <a:pPr marL="514350"/>
            <a:r>
              <a:rPr lang="en-US" sz="2000" dirty="0">
                <a:solidFill>
                  <a:schemeClr val="bg1"/>
                </a:solidFill>
              </a:rPr>
              <a:t>Je </a:t>
            </a:r>
            <a:r>
              <a:rPr lang="en-US" sz="2000" dirty="0" err="1">
                <a:solidFill>
                  <a:schemeClr val="bg1"/>
                </a:solidFill>
              </a:rPr>
              <a:t>fais</a:t>
            </a:r>
            <a:r>
              <a:rPr lang="en-US" sz="2000" dirty="0">
                <a:solidFill>
                  <a:schemeClr val="bg1"/>
                </a:solidFill>
              </a:rPr>
              <a:t> signer la fiche accord de transmissions des </a:t>
            </a:r>
            <a:r>
              <a:rPr lang="en-US" sz="2000" dirty="0" err="1">
                <a:solidFill>
                  <a:schemeClr val="bg1"/>
                </a:solidFill>
              </a:rPr>
              <a:t>coordonnées</a:t>
            </a:r>
            <a:r>
              <a:rPr lang="en-US" sz="2000" dirty="0">
                <a:solidFill>
                  <a:schemeClr val="bg1"/>
                </a:solidFill>
              </a:rPr>
              <a:t> à </a:t>
            </a:r>
            <a:r>
              <a:rPr lang="en-US" sz="2000" dirty="0" err="1">
                <a:solidFill>
                  <a:schemeClr val="bg1"/>
                </a:solidFill>
              </a:rPr>
              <a:t>l’adhérent</a:t>
            </a:r>
            <a:r>
              <a:rPr lang="en-US" sz="2000" dirty="0">
                <a:solidFill>
                  <a:schemeClr val="bg1"/>
                </a:solidFill>
              </a:rPr>
              <a:t> </a:t>
            </a:r>
            <a:r>
              <a:rPr lang="en-US" sz="1400" b="1" i="1" dirty="0">
                <a:solidFill>
                  <a:schemeClr val="bg1"/>
                </a:solidFill>
                <a:highlight>
                  <a:srgbClr val="FFFF00"/>
                </a:highlight>
              </a:rPr>
              <a:t>(je </a:t>
            </a:r>
            <a:r>
              <a:rPr lang="en-US" sz="1400" b="1" i="1" dirty="0" err="1">
                <a:solidFill>
                  <a:schemeClr val="bg1"/>
                </a:solidFill>
                <a:highlight>
                  <a:srgbClr val="FFFF00"/>
                </a:highlight>
              </a:rPr>
              <a:t>l’archive</a:t>
            </a:r>
            <a:r>
              <a:rPr lang="en-US" sz="1400" b="1" i="1" dirty="0">
                <a:solidFill>
                  <a:schemeClr val="bg1"/>
                </a:solidFill>
                <a:highlight>
                  <a:srgbClr val="FFFF00"/>
                </a:highlight>
              </a:rPr>
              <a:t> sous </a:t>
            </a:r>
            <a:r>
              <a:rPr lang="en-US" sz="1400" b="1" i="1" dirty="0" err="1">
                <a:solidFill>
                  <a:schemeClr val="bg1"/>
                </a:solidFill>
                <a:highlight>
                  <a:srgbClr val="FFFF00"/>
                </a:highlight>
              </a:rPr>
              <a:t>l’opportunité</a:t>
            </a:r>
            <a:r>
              <a:rPr lang="en-US" sz="1400" b="1" i="1" dirty="0">
                <a:solidFill>
                  <a:schemeClr val="bg1"/>
                </a:solidFill>
                <a:highlight>
                  <a:srgbClr val="FFFF00"/>
                </a:highlight>
              </a:rPr>
              <a:t> horizon que </a:t>
            </a:r>
            <a:r>
              <a:rPr lang="en-US" sz="1400" b="1" i="1" dirty="0" err="1">
                <a:solidFill>
                  <a:schemeClr val="bg1"/>
                </a:solidFill>
                <a:highlight>
                  <a:srgbClr val="FFFF00"/>
                </a:highlight>
              </a:rPr>
              <a:t>j’ai</a:t>
            </a:r>
            <a:r>
              <a:rPr lang="en-US" sz="1400" b="1" i="1" dirty="0">
                <a:solidFill>
                  <a:schemeClr val="bg1"/>
                </a:solidFill>
                <a:highlight>
                  <a:srgbClr val="FFFF00"/>
                </a:highlight>
              </a:rPr>
              <a:t> </a:t>
            </a:r>
            <a:r>
              <a:rPr lang="en-US" sz="1400" b="1" i="1" dirty="0" err="1">
                <a:solidFill>
                  <a:schemeClr val="bg1"/>
                </a:solidFill>
                <a:highlight>
                  <a:srgbClr val="FFFF00"/>
                </a:highlight>
              </a:rPr>
              <a:t>créé</a:t>
            </a:r>
            <a:r>
              <a:rPr lang="en-US" sz="1400" b="1" i="1" dirty="0">
                <a:solidFill>
                  <a:schemeClr val="bg1"/>
                </a:solidFill>
                <a:highlight>
                  <a:srgbClr val="FFFF00"/>
                </a:highlight>
              </a:rPr>
              <a:t>)</a:t>
            </a:r>
          </a:p>
          <a:p>
            <a:pPr marL="514350"/>
            <a:r>
              <a:rPr lang="en-US" sz="2000" dirty="0" err="1">
                <a:solidFill>
                  <a:schemeClr val="bg1"/>
                </a:solidFill>
              </a:rPr>
              <a:t>J’inscris</a:t>
            </a:r>
            <a:r>
              <a:rPr lang="en-US" sz="2000" dirty="0">
                <a:solidFill>
                  <a:schemeClr val="bg1"/>
                </a:solidFill>
              </a:rPr>
              <a:t> ma </a:t>
            </a:r>
            <a:r>
              <a:rPr lang="en-US" sz="2000" dirty="0" err="1">
                <a:solidFill>
                  <a:schemeClr val="bg1"/>
                </a:solidFill>
              </a:rPr>
              <a:t>demande</a:t>
            </a:r>
            <a:r>
              <a:rPr lang="en-US" sz="2000" dirty="0">
                <a:solidFill>
                  <a:schemeClr val="bg1"/>
                </a:solidFill>
              </a:rPr>
              <a:t> sur </a:t>
            </a:r>
            <a:r>
              <a:rPr lang="en-US" sz="2000" dirty="0" err="1">
                <a:solidFill>
                  <a:schemeClr val="bg1"/>
                </a:solidFill>
              </a:rPr>
              <a:t>NosRézo</a:t>
            </a:r>
            <a:r>
              <a:rPr lang="en-US" sz="2000" dirty="0">
                <a:solidFill>
                  <a:schemeClr val="bg1"/>
                </a:solidFill>
              </a:rPr>
              <a:t>:</a:t>
            </a:r>
            <a:endParaRPr lang="fr-FR" sz="2200" dirty="0">
              <a:highlight>
                <a:srgbClr val="FFFF00"/>
              </a:highlight>
            </a:endParaRPr>
          </a:p>
          <a:p>
            <a:pPr marL="514350"/>
            <a:endParaRPr lang="en-US" sz="1200" b="1" i="1" dirty="0">
              <a:solidFill>
                <a:schemeClr val="bg1"/>
              </a:solidFill>
              <a:highlight>
                <a:srgbClr val="FFFF00"/>
              </a:highlight>
            </a:endParaRPr>
          </a:p>
          <a:p>
            <a:pPr marL="628650" indent="-342900"/>
            <a:r>
              <a:rPr lang="en-US" sz="2000" dirty="0">
                <a:solidFill>
                  <a:schemeClr val="bg1"/>
                </a:solidFill>
              </a:rPr>
              <a:t>Je </a:t>
            </a:r>
            <a:r>
              <a:rPr lang="en-US" sz="2000" dirty="0" err="1">
                <a:solidFill>
                  <a:schemeClr val="bg1"/>
                </a:solidFill>
              </a:rPr>
              <a:t>crée</a:t>
            </a:r>
            <a:r>
              <a:rPr lang="en-US" sz="2000" dirty="0">
                <a:solidFill>
                  <a:schemeClr val="bg1"/>
                </a:solidFill>
              </a:rPr>
              <a:t> mon </a:t>
            </a:r>
            <a:r>
              <a:rPr lang="en-US" sz="2000" dirty="0" err="1">
                <a:solidFill>
                  <a:schemeClr val="bg1"/>
                </a:solidFill>
              </a:rPr>
              <a:t>opportunité</a:t>
            </a:r>
            <a:r>
              <a:rPr lang="en-US" sz="2000" dirty="0">
                <a:solidFill>
                  <a:schemeClr val="bg1"/>
                </a:solidFill>
              </a:rPr>
              <a:t> sous Horizon:</a:t>
            </a:r>
          </a:p>
        </p:txBody>
      </p:sp>
      <p:pic>
        <p:nvPicPr>
          <p:cNvPr id="3" name="Image 2">
            <a:extLst>
              <a:ext uri="{FF2B5EF4-FFF2-40B4-BE49-F238E27FC236}">
                <a16:creationId xmlns:a16="http://schemas.microsoft.com/office/drawing/2014/main" id="{8051D8C4-C300-418E-8CE8-7586D73B296C}"/>
              </a:ext>
            </a:extLst>
          </p:cNvPr>
          <p:cNvPicPr>
            <a:picLocks noChangeAspect="1"/>
          </p:cNvPicPr>
          <p:nvPr/>
        </p:nvPicPr>
        <p:blipFill>
          <a:blip r:embed="rId2"/>
          <a:stretch>
            <a:fillRect/>
          </a:stretch>
        </p:blipFill>
        <p:spPr>
          <a:xfrm rot="18748973">
            <a:off x="8430832" y="5416256"/>
            <a:ext cx="1066630" cy="1070162"/>
          </a:xfrm>
          <a:prstGeom prst="rect">
            <a:avLst/>
          </a:prstGeom>
        </p:spPr>
      </p:pic>
      <p:sp>
        <p:nvSpPr>
          <p:cNvPr id="4" name="Rectangle : coins arrondis 3">
            <a:hlinkClick r:id="rId3"/>
            <a:extLst>
              <a:ext uri="{FF2B5EF4-FFF2-40B4-BE49-F238E27FC236}">
                <a16:creationId xmlns:a16="http://schemas.microsoft.com/office/drawing/2014/main" id="{9F37F324-FC8E-5D98-439A-488C3FBE99A9}"/>
              </a:ext>
            </a:extLst>
          </p:cNvPr>
          <p:cNvSpPr/>
          <p:nvPr/>
        </p:nvSpPr>
        <p:spPr>
          <a:xfrm>
            <a:off x="7744408" y="4114800"/>
            <a:ext cx="1974535" cy="475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Cliquez ICI</a:t>
            </a:r>
          </a:p>
        </p:txBody>
      </p:sp>
    </p:spTree>
    <p:extLst>
      <p:ext uri="{BB962C8B-B14F-4D97-AF65-F5344CB8AC3E}">
        <p14:creationId xmlns:p14="http://schemas.microsoft.com/office/powerpoint/2010/main" val="122451853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re 1">
            <a:extLst>
              <a:ext uri="{FF2B5EF4-FFF2-40B4-BE49-F238E27FC236}">
                <a16:creationId xmlns:a16="http://schemas.microsoft.com/office/drawing/2014/main" id="{25DFE453-34CB-48C8-89F4-F75BF53AD8D9}"/>
              </a:ext>
            </a:extLst>
          </p:cNvPr>
          <p:cNvSpPr>
            <a:spLocks noGrp="1"/>
          </p:cNvSpPr>
          <p:nvPr>
            <p:ph type="title"/>
          </p:nvPr>
        </p:nvSpPr>
        <p:spPr>
          <a:xfrm>
            <a:off x="2835491" y="786807"/>
            <a:ext cx="6372305" cy="1490197"/>
          </a:xfrm>
        </p:spPr>
        <p:txBody>
          <a:bodyPr>
            <a:normAutofit/>
          </a:bodyPr>
          <a:lstStyle/>
          <a:p>
            <a:r>
              <a:rPr lang="fr-FR" sz="3600" b="1" dirty="0">
                <a:solidFill>
                  <a:schemeClr val="tx2"/>
                </a:solidFill>
                <a:highlight>
                  <a:srgbClr val="00FF00"/>
                </a:highlight>
              </a:rPr>
              <a:t>Vous avez un bien à vendre</a:t>
            </a:r>
          </a:p>
        </p:txBody>
      </p:sp>
      <p:grpSp>
        <p:nvGrpSpPr>
          <p:cNvPr id="25" name="Group 24">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26" name="Freeform: Shape 25">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Espace réservé du contenu 2">
            <a:extLst>
              <a:ext uri="{FF2B5EF4-FFF2-40B4-BE49-F238E27FC236}">
                <a16:creationId xmlns:a16="http://schemas.microsoft.com/office/drawing/2014/main" id="{4B3EFF5A-A2D9-4891-880F-69358D499FE5}"/>
              </a:ext>
            </a:extLst>
          </p:cNvPr>
          <p:cNvSpPr>
            <a:spLocks noGrp="1"/>
          </p:cNvSpPr>
          <p:nvPr>
            <p:ph idx="1"/>
          </p:nvPr>
        </p:nvSpPr>
        <p:spPr>
          <a:xfrm>
            <a:off x="778433" y="2210540"/>
            <a:ext cx="7033916" cy="1217415"/>
          </a:xfrm>
        </p:spPr>
        <p:txBody>
          <a:bodyPr anchor="ctr">
            <a:normAutofit/>
          </a:bodyPr>
          <a:lstStyle/>
          <a:p>
            <a:pPr marL="0" indent="0">
              <a:buNone/>
            </a:pPr>
            <a:r>
              <a:rPr lang="fr-FR" sz="1800" dirty="0">
                <a:solidFill>
                  <a:schemeClr val="tx2"/>
                </a:solidFill>
              </a:rPr>
              <a:t> </a:t>
            </a:r>
          </a:p>
        </p:txBody>
      </p:sp>
      <p:grpSp>
        <p:nvGrpSpPr>
          <p:cNvPr id="31" name="Group 30">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32" name="Freeform: Shape 31">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ZoneTexte 3">
            <a:extLst>
              <a:ext uri="{FF2B5EF4-FFF2-40B4-BE49-F238E27FC236}">
                <a16:creationId xmlns:a16="http://schemas.microsoft.com/office/drawing/2014/main" id="{51B3C2A7-BD73-4E40-B99E-4A2FC0B3CC9C}"/>
              </a:ext>
            </a:extLst>
          </p:cNvPr>
          <p:cNvSpPr txBox="1"/>
          <p:nvPr/>
        </p:nvSpPr>
        <p:spPr>
          <a:xfrm>
            <a:off x="778128" y="2126551"/>
            <a:ext cx="8096435" cy="1477328"/>
          </a:xfrm>
          <a:prstGeom prst="rect">
            <a:avLst/>
          </a:prstGeom>
          <a:noFill/>
        </p:spPr>
        <p:txBody>
          <a:bodyPr wrap="square" rtlCol="0">
            <a:spAutoFit/>
          </a:bodyPr>
          <a:lstStyle/>
          <a:p>
            <a:r>
              <a:rPr lang="fr-FR" dirty="0">
                <a:solidFill>
                  <a:schemeClr val="tx2"/>
                </a:solidFill>
              </a:rPr>
              <a:t>Rendez-vous sur le site : </a:t>
            </a:r>
            <a:r>
              <a:rPr lang="fr-FR" dirty="0">
                <a:hlinkClick r:id="rId2"/>
              </a:rPr>
              <a:t>https://nosrezo.com/</a:t>
            </a:r>
            <a:endParaRPr lang="fr-FR" dirty="0"/>
          </a:p>
          <a:p>
            <a:endParaRPr lang="fr-FR" dirty="0">
              <a:solidFill>
                <a:schemeClr val="tx2"/>
              </a:solidFill>
            </a:endParaRPr>
          </a:p>
          <a:p>
            <a:r>
              <a:rPr lang="fr-FR" dirty="0">
                <a:solidFill>
                  <a:schemeClr val="tx2"/>
                </a:solidFill>
              </a:rPr>
              <a:t>Puis entrez l’identifiant et le mot de passe ci-dessous</a:t>
            </a:r>
          </a:p>
          <a:p>
            <a:endParaRPr lang="fr-FR" dirty="0">
              <a:solidFill>
                <a:schemeClr val="tx2"/>
              </a:solidFill>
            </a:endParaRPr>
          </a:p>
          <a:p>
            <a:endParaRPr lang="fr-FR" dirty="0"/>
          </a:p>
        </p:txBody>
      </p:sp>
      <p:pic>
        <p:nvPicPr>
          <p:cNvPr id="24" name="Graphique 23" descr="Index pointant vers la droite vu du côté du dos de la main">
            <a:extLst>
              <a:ext uri="{FF2B5EF4-FFF2-40B4-BE49-F238E27FC236}">
                <a16:creationId xmlns:a16="http://schemas.microsoft.com/office/drawing/2014/main" id="{3A27B9CD-4EDC-4A52-B752-2FAAB82365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297460">
            <a:off x="5447785" y="4054457"/>
            <a:ext cx="691422" cy="691422"/>
          </a:xfrm>
          <a:prstGeom prst="rect">
            <a:avLst/>
          </a:prstGeom>
        </p:spPr>
      </p:pic>
      <p:sp>
        <p:nvSpPr>
          <p:cNvPr id="18" name="ZoneTexte 17">
            <a:extLst>
              <a:ext uri="{FF2B5EF4-FFF2-40B4-BE49-F238E27FC236}">
                <a16:creationId xmlns:a16="http://schemas.microsoft.com/office/drawing/2014/main" id="{6A965A35-7A5F-4BA0-BD42-C221E6732E2B}"/>
              </a:ext>
            </a:extLst>
          </p:cNvPr>
          <p:cNvSpPr txBox="1"/>
          <p:nvPr/>
        </p:nvSpPr>
        <p:spPr>
          <a:xfrm>
            <a:off x="778128" y="3988264"/>
            <a:ext cx="5628443" cy="1200329"/>
          </a:xfrm>
          <a:prstGeom prst="rect">
            <a:avLst/>
          </a:prstGeom>
          <a:solidFill>
            <a:srgbClr val="FFFF00"/>
          </a:solidFill>
        </p:spPr>
        <p:txBody>
          <a:bodyPr wrap="square" rtlCol="0">
            <a:spAutoFit/>
          </a:bodyPr>
          <a:lstStyle/>
          <a:p>
            <a:r>
              <a:rPr lang="fr-FR" dirty="0"/>
              <a:t>Identifiant: </a:t>
            </a:r>
            <a:r>
              <a:rPr lang="fr-FR" b="1" dirty="0"/>
              <a:t>481844</a:t>
            </a:r>
          </a:p>
          <a:p>
            <a:r>
              <a:rPr lang="fr-FR" dirty="0"/>
              <a:t>Mot de passe: </a:t>
            </a:r>
            <a:r>
              <a:rPr lang="fr-FR" b="1" dirty="0"/>
              <a:t>CsfIad2022</a:t>
            </a:r>
          </a:p>
          <a:p>
            <a:endParaRPr lang="fr-FR" dirty="0"/>
          </a:p>
          <a:p>
            <a:r>
              <a:rPr lang="fr-FR" dirty="0"/>
              <a:t>Attention le C de </a:t>
            </a:r>
            <a:r>
              <a:rPr lang="fr-FR" dirty="0" err="1"/>
              <a:t>csf</a:t>
            </a:r>
            <a:r>
              <a:rPr lang="fr-FR" dirty="0"/>
              <a:t> et le I de </a:t>
            </a:r>
            <a:r>
              <a:rPr lang="fr-FR" dirty="0" err="1"/>
              <a:t>iad</a:t>
            </a:r>
            <a:r>
              <a:rPr lang="fr-FR" dirty="0"/>
              <a:t> sont en MAJUSCULES</a:t>
            </a:r>
          </a:p>
        </p:txBody>
      </p:sp>
    </p:spTree>
    <p:extLst>
      <p:ext uri="{BB962C8B-B14F-4D97-AF65-F5344CB8AC3E}">
        <p14:creationId xmlns:p14="http://schemas.microsoft.com/office/powerpoint/2010/main" val="2556814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44E93DC-12B8-4583-99A5-FFFF879E21F4}"/>
              </a:ext>
            </a:extLst>
          </p:cNvPr>
          <p:cNvPicPr>
            <a:picLocks noChangeAspect="1"/>
          </p:cNvPicPr>
          <p:nvPr/>
        </p:nvPicPr>
        <p:blipFill>
          <a:blip r:embed="rId2"/>
          <a:stretch>
            <a:fillRect/>
          </a:stretch>
        </p:blipFill>
        <p:spPr>
          <a:xfrm>
            <a:off x="0" y="0"/>
            <a:ext cx="12192000" cy="6858000"/>
          </a:xfrm>
          <a:prstGeom prst="rect">
            <a:avLst/>
          </a:prstGeom>
        </p:spPr>
      </p:pic>
      <p:sp>
        <p:nvSpPr>
          <p:cNvPr id="5" name="Ellipse 4">
            <a:extLst>
              <a:ext uri="{FF2B5EF4-FFF2-40B4-BE49-F238E27FC236}">
                <a16:creationId xmlns:a16="http://schemas.microsoft.com/office/drawing/2014/main" id="{28CE6432-6BF9-4A65-9F2D-669AD1F674E4}"/>
              </a:ext>
            </a:extLst>
          </p:cNvPr>
          <p:cNvSpPr/>
          <p:nvPr/>
        </p:nvSpPr>
        <p:spPr>
          <a:xfrm>
            <a:off x="7528263" y="2645546"/>
            <a:ext cx="2672179" cy="12162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AFBD7F5A-2E3D-4F52-BCC9-CB189EE3D078}"/>
              </a:ext>
            </a:extLst>
          </p:cNvPr>
          <p:cNvSpPr txBox="1"/>
          <p:nvPr/>
        </p:nvSpPr>
        <p:spPr>
          <a:xfrm>
            <a:off x="8389398" y="2831977"/>
            <a:ext cx="1340528" cy="369332"/>
          </a:xfrm>
          <a:prstGeom prst="rect">
            <a:avLst/>
          </a:prstGeom>
          <a:noFill/>
        </p:spPr>
        <p:txBody>
          <a:bodyPr wrap="square" rtlCol="0">
            <a:spAutoFit/>
          </a:bodyPr>
          <a:lstStyle/>
          <a:p>
            <a:r>
              <a:rPr lang="fr-FR" dirty="0"/>
              <a:t>481844</a:t>
            </a:r>
          </a:p>
        </p:txBody>
      </p:sp>
      <p:sp>
        <p:nvSpPr>
          <p:cNvPr id="3" name="ZoneTexte 2">
            <a:extLst>
              <a:ext uri="{FF2B5EF4-FFF2-40B4-BE49-F238E27FC236}">
                <a16:creationId xmlns:a16="http://schemas.microsoft.com/office/drawing/2014/main" id="{C0F1D57B-A871-4E2F-8D4D-A4D8683169E0}"/>
              </a:ext>
            </a:extLst>
          </p:cNvPr>
          <p:cNvSpPr txBox="1"/>
          <p:nvPr/>
        </p:nvSpPr>
        <p:spPr>
          <a:xfrm>
            <a:off x="8389398" y="3346882"/>
            <a:ext cx="1225119" cy="369332"/>
          </a:xfrm>
          <a:prstGeom prst="rect">
            <a:avLst/>
          </a:prstGeom>
          <a:noFill/>
        </p:spPr>
        <p:txBody>
          <a:bodyPr wrap="square" rtlCol="0">
            <a:spAutoFit/>
          </a:bodyPr>
          <a:lstStyle/>
          <a:p>
            <a:r>
              <a:rPr lang="fr-FR" dirty="0"/>
              <a:t>CsfIad2022</a:t>
            </a:r>
          </a:p>
        </p:txBody>
      </p:sp>
      <p:sp>
        <p:nvSpPr>
          <p:cNvPr id="6" name="ZoneTexte 5">
            <a:extLst>
              <a:ext uri="{FF2B5EF4-FFF2-40B4-BE49-F238E27FC236}">
                <a16:creationId xmlns:a16="http://schemas.microsoft.com/office/drawing/2014/main" id="{9237B710-763B-43CC-B16E-722A8060470F}"/>
              </a:ext>
            </a:extLst>
          </p:cNvPr>
          <p:cNvSpPr txBox="1"/>
          <p:nvPr/>
        </p:nvSpPr>
        <p:spPr>
          <a:xfrm>
            <a:off x="958788" y="4856085"/>
            <a:ext cx="5628443" cy="1200329"/>
          </a:xfrm>
          <a:prstGeom prst="rect">
            <a:avLst/>
          </a:prstGeom>
          <a:solidFill>
            <a:srgbClr val="FFFF00"/>
          </a:solidFill>
        </p:spPr>
        <p:txBody>
          <a:bodyPr wrap="square" rtlCol="0">
            <a:spAutoFit/>
          </a:bodyPr>
          <a:lstStyle/>
          <a:p>
            <a:r>
              <a:rPr lang="fr-FR" dirty="0"/>
              <a:t>Identifiant: </a:t>
            </a:r>
            <a:r>
              <a:rPr lang="fr-FR" b="1" dirty="0"/>
              <a:t>481844</a:t>
            </a:r>
          </a:p>
          <a:p>
            <a:r>
              <a:rPr lang="fr-FR" dirty="0"/>
              <a:t>Mot de passe: </a:t>
            </a:r>
            <a:r>
              <a:rPr lang="fr-FR" b="1" dirty="0"/>
              <a:t>CsfIad2022</a:t>
            </a:r>
          </a:p>
          <a:p>
            <a:endParaRPr lang="fr-FR" dirty="0"/>
          </a:p>
          <a:p>
            <a:r>
              <a:rPr lang="fr-FR" dirty="0"/>
              <a:t>Attention le C de </a:t>
            </a:r>
            <a:r>
              <a:rPr lang="fr-FR" dirty="0" err="1"/>
              <a:t>csf</a:t>
            </a:r>
            <a:r>
              <a:rPr lang="fr-FR" dirty="0"/>
              <a:t> et le I de </a:t>
            </a:r>
            <a:r>
              <a:rPr lang="fr-FR" dirty="0" err="1"/>
              <a:t>iad</a:t>
            </a:r>
            <a:r>
              <a:rPr lang="fr-FR" dirty="0"/>
              <a:t> sont en MAJUSCULES</a:t>
            </a:r>
          </a:p>
        </p:txBody>
      </p:sp>
    </p:spTree>
    <p:extLst>
      <p:ext uri="{BB962C8B-B14F-4D97-AF65-F5344CB8AC3E}">
        <p14:creationId xmlns:p14="http://schemas.microsoft.com/office/powerpoint/2010/main" val="162422685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TotalTime>
  <Words>630</Words>
  <Application>Microsoft Office PowerPoint</Application>
  <PresentationFormat>Grand écran</PresentationFormat>
  <Paragraphs>72</Paragraphs>
  <Slides>17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Calibri Light</vt:lpstr>
      <vt:lpstr>Wingdings</vt:lpstr>
      <vt:lpstr>Thème Office</vt:lpstr>
      <vt:lpstr>PROCESSUS MANDAT DE VENTE </vt:lpstr>
      <vt:lpstr>Sommaire</vt:lpstr>
      <vt:lpstr>6 Bonnes raisons de mandater avec IAD </vt:lpstr>
      <vt:lpstr>Répartition IAD sur le Térritoire</vt:lpstr>
      <vt:lpstr>À retenir, </vt:lpstr>
      <vt:lpstr>Un partenariat pour accompagner nos adhérents</vt:lpstr>
      <vt:lpstr>Récapitulatif des étapes pour la transmission d’un contact dans le cadre du mandat de vente</vt:lpstr>
      <vt:lpstr>Vous avez un bien à vendre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Création de l’Opportunité sous Horizon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PROCESSUS MANDAT DE VENTE </dc:title>
  <dc:creator>Mariotti Elisabeth</dc:creator>
  <cp:lastModifiedBy>De Andrade Emilie</cp:lastModifiedBy>
  <cp:revision>29</cp:revision>
  <dcterms:created xsi:type="dcterms:W3CDTF">2022-02-04T12:52:41Z</dcterms:created>
  <dcterms:modified xsi:type="dcterms:W3CDTF">2022-10-11T08:33:17Z</dcterms:modified>
</cp:coreProperties>
</file>