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58" r:id="rId4"/>
    <p:sldId id="259" r:id="rId5"/>
    <p:sldId id="260" r:id="rId6"/>
    <p:sldId id="257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84" r:id="rId16"/>
    <p:sldId id="285" r:id="rId17"/>
    <p:sldId id="286" r:id="rId18"/>
    <p:sldId id="287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42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856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40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37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38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82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38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74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42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31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2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BFB9-45CB-45CF-9F19-ACB2E792A498}" type="datetimeFigureOut">
              <a:rPr lang="fr-FR" smtClean="0"/>
              <a:t>05/07/2022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97ACC-8564-4FFF-A5B6-67FB88BCCA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9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CEAF3E3-51C5-451B-B370-F9DDCAA08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134" y="2170603"/>
            <a:ext cx="4594532" cy="2845280"/>
          </a:xfrm>
        </p:spPr>
        <p:txBody>
          <a:bodyPr anchor="t">
            <a:normAutofit fontScale="90000"/>
          </a:bodyPr>
          <a:lstStyle/>
          <a:p>
            <a:pPr algn="l"/>
            <a:r>
              <a:rPr lang="fr-FR" dirty="0"/>
              <a:t>Saisie des opportunités sous HORIZON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01B353-9A2A-4526-9512-195F7BF35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92" y="1842623"/>
            <a:ext cx="5536001" cy="3114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CECC6F4-6297-4434-90E6-3AF35A0E363B}"/>
              </a:ext>
            </a:extLst>
          </p:cNvPr>
          <p:cNvSpPr txBox="1"/>
          <p:nvPr/>
        </p:nvSpPr>
        <p:spPr>
          <a:xfrm>
            <a:off x="6347534" y="5193437"/>
            <a:ext cx="493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Mandat prescripteur</a:t>
            </a:r>
          </a:p>
        </p:txBody>
      </p:sp>
    </p:spTree>
    <p:extLst>
      <p:ext uri="{BB962C8B-B14F-4D97-AF65-F5344CB8AC3E}">
        <p14:creationId xmlns:p14="http://schemas.microsoft.com/office/powerpoint/2010/main" val="1240222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3DE257-B60E-4F60-8E8C-10B54570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90BACE0-4170-4AFB-9530-FDFF5046C13F}"/>
              </a:ext>
            </a:extLst>
          </p:cNvPr>
          <p:cNvSpPr/>
          <p:nvPr/>
        </p:nvSpPr>
        <p:spPr>
          <a:xfrm>
            <a:off x="5965793" y="1997474"/>
            <a:ext cx="941034" cy="4882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égende : flèche courbée 5">
            <a:extLst>
              <a:ext uri="{FF2B5EF4-FFF2-40B4-BE49-F238E27FC236}">
                <a16:creationId xmlns:a16="http://schemas.microsoft.com/office/drawing/2014/main" id="{2CDC69AF-1B0A-470F-B4F3-E46804291ED3}"/>
              </a:ext>
            </a:extLst>
          </p:cNvPr>
          <p:cNvSpPr/>
          <p:nvPr/>
        </p:nvSpPr>
        <p:spPr>
          <a:xfrm>
            <a:off x="9579005" y="1944208"/>
            <a:ext cx="2506464" cy="1438183"/>
          </a:xfrm>
          <a:prstGeom prst="borderCallout2">
            <a:avLst>
              <a:gd name="adj1" fmla="val 18750"/>
              <a:gd name="adj2" fmla="val -8333"/>
              <a:gd name="adj3" fmla="val 22454"/>
              <a:gd name="adj4" fmla="val -16667"/>
              <a:gd name="adj5" fmla="val 26118"/>
              <a:gd name="adj6" fmla="val -26022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Renseigner ici le pourcentage en fonction du mandat de vente signé (exemple IAD 12% HT)</a:t>
            </a:r>
          </a:p>
        </p:txBody>
      </p:sp>
    </p:spTree>
    <p:extLst>
      <p:ext uri="{BB962C8B-B14F-4D97-AF65-F5344CB8AC3E}">
        <p14:creationId xmlns:p14="http://schemas.microsoft.com/office/powerpoint/2010/main" val="254301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6E601D9-6EB4-4667-AE42-4F8037D2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" y="0"/>
            <a:ext cx="12192000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F01A13D2-79BA-46D0-99EF-204D533CC723}"/>
              </a:ext>
            </a:extLst>
          </p:cNvPr>
          <p:cNvSpPr/>
          <p:nvPr/>
        </p:nvSpPr>
        <p:spPr>
          <a:xfrm>
            <a:off x="5992427" y="2361460"/>
            <a:ext cx="2254928" cy="7457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égende : flèche courbée 5">
            <a:extLst>
              <a:ext uri="{FF2B5EF4-FFF2-40B4-BE49-F238E27FC236}">
                <a16:creationId xmlns:a16="http://schemas.microsoft.com/office/drawing/2014/main" id="{F4720021-1730-415D-934F-117FE5D2097D}"/>
              </a:ext>
            </a:extLst>
          </p:cNvPr>
          <p:cNvSpPr/>
          <p:nvPr/>
        </p:nvSpPr>
        <p:spPr>
          <a:xfrm>
            <a:off x="9898602" y="2627789"/>
            <a:ext cx="2112885" cy="95878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367"/>
              <a:gd name="adj6" fmla="val -3966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Indiquer ici le particulier principal </a:t>
            </a:r>
          </a:p>
        </p:txBody>
      </p:sp>
    </p:spTree>
    <p:extLst>
      <p:ext uri="{BB962C8B-B14F-4D97-AF65-F5344CB8AC3E}">
        <p14:creationId xmlns:p14="http://schemas.microsoft.com/office/powerpoint/2010/main" val="302606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DD85F8C-D539-406D-9C06-CAFAD99BD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972" b="69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F6AB34A-9120-4F80-BEC5-CF396D7237DC}"/>
              </a:ext>
            </a:extLst>
          </p:cNvPr>
          <p:cNvSpPr/>
          <p:nvPr/>
        </p:nvSpPr>
        <p:spPr>
          <a:xfrm>
            <a:off x="6019060" y="3195961"/>
            <a:ext cx="994299" cy="6214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sp>
        <p:nvSpPr>
          <p:cNvPr id="7" name="Légende : flèche courbée 6">
            <a:extLst>
              <a:ext uri="{FF2B5EF4-FFF2-40B4-BE49-F238E27FC236}">
                <a16:creationId xmlns:a16="http://schemas.microsoft.com/office/drawing/2014/main" id="{C59DE18E-987C-4103-A66D-5A9B6E31E77C}"/>
              </a:ext>
            </a:extLst>
          </p:cNvPr>
          <p:cNvSpPr/>
          <p:nvPr/>
        </p:nvSpPr>
        <p:spPr>
          <a:xfrm>
            <a:off x="9703294" y="3116061"/>
            <a:ext cx="2388092" cy="18909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853"/>
              <a:gd name="adj6" fmla="val -2768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Renseigner ici le nom du compte de la famille en question. Si le particulier est seul, alors il faudra le rattacher à lui-même</a:t>
            </a:r>
          </a:p>
        </p:txBody>
      </p:sp>
    </p:spTree>
    <p:extLst>
      <p:ext uri="{BB962C8B-B14F-4D97-AF65-F5344CB8AC3E}">
        <p14:creationId xmlns:p14="http://schemas.microsoft.com/office/powerpoint/2010/main" val="106516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98905E9-9012-405D-8565-E4D62C627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90047FB-A861-4A6C-90DD-EDD6581A60D7}"/>
              </a:ext>
            </a:extLst>
          </p:cNvPr>
          <p:cNvSpPr/>
          <p:nvPr/>
        </p:nvSpPr>
        <p:spPr>
          <a:xfrm>
            <a:off x="5948039" y="3861786"/>
            <a:ext cx="1091953" cy="5326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Légende : flèche courbée 3">
            <a:extLst>
              <a:ext uri="{FF2B5EF4-FFF2-40B4-BE49-F238E27FC236}">
                <a16:creationId xmlns:a16="http://schemas.microsoft.com/office/drawing/2014/main" id="{1F6FBC8F-F017-4879-97DC-535EBF3E6638}"/>
              </a:ext>
            </a:extLst>
          </p:cNvPr>
          <p:cNvSpPr/>
          <p:nvPr/>
        </p:nvSpPr>
        <p:spPr>
          <a:xfrm>
            <a:off x="9738803" y="3062796"/>
            <a:ext cx="2281561" cy="26100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6149"/>
              <a:gd name="adj6" fmla="val -3990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Nom de l’agence immobilière vers qui l’adhérent a été envoyé. 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Champs modifiable, si l’adhérent ne conclut pas de vente avec l’agence sélectionnée au départ. </a:t>
            </a:r>
          </a:p>
        </p:txBody>
      </p:sp>
    </p:spTree>
    <p:extLst>
      <p:ext uri="{BB962C8B-B14F-4D97-AF65-F5344CB8AC3E}">
        <p14:creationId xmlns:p14="http://schemas.microsoft.com/office/powerpoint/2010/main" val="108571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16764A8-3986-44AA-939C-78254407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8781E1B-762F-433A-B87A-BB5C160689D1}"/>
              </a:ext>
            </a:extLst>
          </p:cNvPr>
          <p:cNvSpPr/>
          <p:nvPr/>
        </p:nvSpPr>
        <p:spPr>
          <a:xfrm>
            <a:off x="6995603" y="2095129"/>
            <a:ext cx="639193" cy="45276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6ABDCB8-21D2-4898-8639-368B46F859DE}"/>
              </a:ext>
            </a:extLst>
          </p:cNvPr>
          <p:cNvSpPr/>
          <p:nvPr/>
        </p:nvSpPr>
        <p:spPr>
          <a:xfrm>
            <a:off x="3818876" y="4262760"/>
            <a:ext cx="2306716" cy="6554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98C1C5B-D325-4919-926A-0C8426380716}"/>
              </a:ext>
            </a:extLst>
          </p:cNvPr>
          <p:cNvSpPr/>
          <p:nvPr/>
        </p:nvSpPr>
        <p:spPr>
          <a:xfrm>
            <a:off x="9605640" y="2300796"/>
            <a:ext cx="1917576" cy="10283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Champs à renseigner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CFE4BF3-B0D9-4276-BA4D-31FB1E8FED74}"/>
              </a:ext>
            </a:extLst>
          </p:cNvPr>
          <p:cNvCxnSpPr>
            <a:cxnSpLocks/>
            <a:endCxn id="4" idx="6"/>
          </p:cNvCxnSpPr>
          <p:nvPr/>
        </p:nvCxnSpPr>
        <p:spPr>
          <a:xfrm flipH="1" flipV="1">
            <a:off x="7634796" y="2321510"/>
            <a:ext cx="2086254" cy="244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710E28D-0461-4F68-A1DC-00B7C1EED3DD}"/>
              </a:ext>
            </a:extLst>
          </p:cNvPr>
          <p:cNvCxnSpPr>
            <a:endCxn id="6" idx="7"/>
          </p:cNvCxnSpPr>
          <p:nvPr/>
        </p:nvCxnSpPr>
        <p:spPr>
          <a:xfrm flipH="1">
            <a:off x="5787781" y="3071674"/>
            <a:ext cx="3924390" cy="1287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4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BAEAE4-0DAF-4F80-9E1B-7819ED89C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CFB519E2-B4E4-4AB8-A820-B4325D7DB25E}"/>
              </a:ext>
            </a:extLst>
          </p:cNvPr>
          <p:cNvSpPr/>
          <p:nvPr/>
        </p:nvSpPr>
        <p:spPr>
          <a:xfrm>
            <a:off x="3559946" y="2974019"/>
            <a:ext cx="949910" cy="49715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42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C94A610-D94F-4E3E-8C29-62EEC7D24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7174FB5-0FF4-40E8-9D56-E64BAEA5FCF7}"/>
              </a:ext>
            </a:extLst>
          </p:cNvPr>
          <p:cNvSpPr/>
          <p:nvPr/>
        </p:nvSpPr>
        <p:spPr>
          <a:xfrm>
            <a:off x="5353235" y="2947386"/>
            <a:ext cx="1624614" cy="59480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830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E39F3E9-A849-42D4-B054-3767DC8DF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1185B04-A348-49A2-B2AD-2A08579F58C6}"/>
              </a:ext>
            </a:extLst>
          </p:cNvPr>
          <p:cNvSpPr/>
          <p:nvPr/>
        </p:nvSpPr>
        <p:spPr>
          <a:xfrm>
            <a:off x="337351" y="2059619"/>
            <a:ext cx="2485747" cy="4350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653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883B16C-6FAF-4E5A-B466-2ABF2C7EE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Flèche : trois pointes 3">
            <a:extLst>
              <a:ext uri="{FF2B5EF4-FFF2-40B4-BE49-F238E27FC236}">
                <a16:creationId xmlns:a16="http://schemas.microsoft.com/office/drawing/2014/main" id="{6BACC1F4-E0F3-4271-8B9D-ECD907DF88FF}"/>
              </a:ext>
            </a:extLst>
          </p:cNvPr>
          <p:cNvSpPr/>
          <p:nvPr/>
        </p:nvSpPr>
        <p:spPr>
          <a:xfrm rot="10800000">
            <a:off x="186427" y="1802167"/>
            <a:ext cx="11594239" cy="355106"/>
          </a:xfrm>
          <a:prstGeom prst="leftRightUpArrow">
            <a:avLst>
              <a:gd name="adj1" fmla="val 25000"/>
              <a:gd name="adj2" fmla="val 20000"/>
              <a:gd name="adj3" fmla="val 25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53D9D50-6E28-4FCA-B107-91E7856A734A}"/>
              </a:ext>
            </a:extLst>
          </p:cNvPr>
          <p:cNvSpPr/>
          <p:nvPr/>
        </p:nvSpPr>
        <p:spPr>
          <a:xfrm>
            <a:off x="4918230" y="656948"/>
            <a:ext cx="2760954" cy="110083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Suivi du mandat de vente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691883-7614-49F3-87CB-0DE7E1C111D3}"/>
              </a:ext>
            </a:extLst>
          </p:cNvPr>
          <p:cNvSpPr/>
          <p:nvPr/>
        </p:nvSpPr>
        <p:spPr>
          <a:xfrm>
            <a:off x="133165" y="3941685"/>
            <a:ext cx="1233996" cy="4705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Légende : flèche courbée 6">
            <a:extLst>
              <a:ext uri="{FF2B5EF4-FFF2-40B4-BE49-F238E27FC236}">
                <a16:creationId xmlns:a16="http://schemas.microsoft.com/office/drawing/2014/main" id="{F1CCA0BE-01C6-4650-8115-27DEDA184BCB}"/>
              </a:ext>
            </a:extLst>
          </p:cNvPr>
          <p:cNvSpPr/>
          <p:nvPr/>
        </p:nvSpPr>
        <p:spPr>
          <a:xfrm>
            <a:off x="1961965" y="3719744"/>
            <a:ext cx="2175029" cy="6391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5577"/>
              <a:gd name="adj6" fmla="val -3103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chemeClr val="tx1"/>
                </a:solidFill>
              </a:rPr>
              <a:t>Indiquer ici lorsque le mandat de vente aura été signé</a:t>
            </a:r>
          </a:p>
        </p:txBody>
      </p:sp>
    </p:spTree>
    <p:extLst>
      <p:ext uri="{BB962C8B-B14F-4D97-AF65-F5344CB8AC3E}">
        <p14:creationId xmlns:p14="http://schemas.microsoft.com/office/powerpoint/2010/main" val="2952659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CBE434-1F72-4447-9BB2-A1BEE5D6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4240542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Fiche de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consentement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l’adhérent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A83CA69-3288-4ED8-B300-5341D26E8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837" y="293121"/>
            <a:ext cx="8635375" cy="410180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6001168-C69D-4713-8B1E-316921042225}"/>
              </a:ext>
            </a:extLst>
          </p:cNvPr>
          <p:cNvSpPr txBox="1"/>
          <p:nvPr/>
        </p:nvSpPr>
        <p:spPr>
          <a:xfrm>
            <a:off x="5162719" y="4883544"/>
            <a:ext cx="6586915" cy="1556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 le cadre du RGP, nous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pouvons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amenés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devoir justifier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auprès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du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partenaire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l’accord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adhérents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pour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l’envoi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leurs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coordonnées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Vous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trouverez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document à faire signer à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l’adhérent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(SERA FOURNI ULTERIEUREMENT PAR LA DRCC)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A603778-B143-43DA-89AC-97E6ADB82243}"/>
              </a:ext>
            </a:extLst>
          </p:cNvPr>
          <p:cNvSpPr/>
          <p:nvPr/>
        </p:nvSpPr>
        <p:spPr>
          <a:xfrm>
            <a:off x="7226424" y="2246050"/>
            <a:ext cx="2041864" cy="8433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Légende : flèche courbée 6">
            <a:extLst>
              <a:ext uri="{FF2B5EF4-FFF2-40B4-BE49-F238E27FC236}">
                <a16:creationId xmlns:a16="http://schemas.microsoft.com/office/drawing/2014/main" id="{CFA259D7-66ED-42EB-BB3F-CA600FA0AB2E}"/>
              </a:ext>
            </a:extLst>
          </p:cNvPr>
          <p:cNvSpPr/>
          <p:nvPr/>
        </p:nvSpPr>
        <p:spPr>
          <a:xfrm>
            <a:off x="10191565" y="2565644"/>
            <a:ext cx="1553592" cy="126063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591"/>
              <a:gd name="adj6" fmla="val -5238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Charger le document ici, une fois signé par l’adhérent</a:t>
            </a:r>
          </a:p>
        </p:txBody>
      </p:sp>
    </p:spTree>
    <p:extLst>
      <p:ext uri="{BB962C8B-B14F-4D97-AF65-F5344CB8AC3E}">
        <p14:creationId xmlns:p14="http://schemas.microsoft.com/office/powerpoint/2010/main" val="312997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9BE79-5288-4058-8430-F45887E3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45" y="22028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Depuis Horizon -&gt; Se rendre sur la personne physique concernée afin de créer une nouvelle opportunité </a:t>
            </a:r>
          </a:p>
        </p:txBody>
      </p:sp>
    </p:spTree>
    <p:extLst>
      <p:ext uri="{BB962C8B-B14F-4D97-AF65-F5344CB8AC3E}">
        <p14:creationId xmlns:p14="http://schemas.microsoft.com/office/powerpoint/2010/main" val="384282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89D6E4D-5811-4C4B-BA48-6CB1424E3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FA45950-48B9-4EA9-8747-3635028642E7}"/>
              </a:ext>
            </a:extLst>
          </p:cNvPr>
          <p:cNvSpPr txBox="1"/>
          <p:nvPr/>
        </p:nvSpPr>
        <p:spPr>
          <a:xfrm>
            <a:off x="4678532" y="106532"/>
            <a:ext cx="1216240" cy="2361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F2E5DCF-E768-4D1D-9238-C7EE85DD1787}"/>
              </a:ext>
            </a:extLst>
          </p:cNvPr>
          <p:cNvSpPr/>
          <p:nvPr/>
        </p:nvSpPr>
        <p:spPr>
          <a:xfrm>
            <a:off x="79899" y="2175029"/>
            <a:ext cx="781235" cy="426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352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BCDE885-16E7-415A-B552-A44062C1A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BE2FE42-A4DF-4592-8D34-95FB7449CA4F}"/>
              </a:ext>
            </a:extLst>
          </p:cNvPr>
          <p:cNvSpPr/>
          <p:nvPr/>
        </p:nvSpPr>
        <p:spPr>
          <a:xfrm>
            <a:off x="11310151" y="870011"/>
            <a:ext cx="781235" cy="426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haut 3">
            <a:extLst>
              <a:ext uri="{FF2B5EF4-FFF2-40B4-BE49-F238E27FC236}">
                <a16:creationId xmlns:a16="http://schemas.microsoft.com/office/drawing/2014/main" id="{C92C9219-D5DE-44AA-85AD-B2BD94EB0BEE}"/>
              </a:ext>
            </a:extLst>
          </p:cNvPr>
          <p:cNvSpPr/>
          <p:nvPr/>
        </p:nvSpPr>
        <p:spPr>
          <a:xfrm rot="3038513">
            <a:off x="8969700" y="966154"/>
            <a:ext cx="2055446" cy="27768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11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B9573B3-D0D7-445C-B0AD-81CAA1D5D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DEE91C98-B6B3-4ADA-A611-1A23C6B2DB21}"/>
              </a:ext>
            </a:extLst>
          </p:cNvPr>
          <p:cNvSpPr/>
          <p:nvPr/>
        </p:nvSpPr>
        <p:spPr>
          <a:xfrm>
            <a:off x="4847206" y="3178205"/>
            <a:ext cx="1722269" cy="452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26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D3E0E38-EA0E-4552-8537-44D0D4831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360C07C-9AE2-47DA-8F6E-9361C409A2A0}"/>
              </a:ext>
            </a:extLst>
          </p:cNvPr>
          <p:cNvSpPr/>
          <p:nvPr/>
        </p:nvSpPr>
        <p:spPr>
          <a:xfrm>
            <a:off x="3781888" y="1420428"/>
            <a:ext cx="1118586" cy="5149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F427FCC-7D3F-4E57-841D-8067EB397E3A}"/>
              </a:ext>
            </a:extLst>
          </p:cNvPr>
          <p:cNvSpPr/>
          <p:nvPr/>
        </p:nvSpPr>
        <p:spPr>
          <a:xfrm>
            <a:off x="3747857" y="2016712"/>
            <a:ext cx="1118586" cy="51490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Légende : encadrée 2">
            <a:extLst>
              <a:ext uri="{FF2B5EF4-FFF2-40B4-BE49-F238E27FC236}">
                <a16:creationId xmlns:a16="http://schemas.microsoft.com/office/drawing/2014/main" id="{5944591B-6C17-421F-8E79-77AEEA6BA069}"/>
              </a:ext>
            </a:extLst>
          </p:cNvPr>
          <p:cNvSpPr/>
          <p:nvPr/>
        </p:nvSpPr>
        <p:spPr>
          <a:xfrm flipH="1">
            <a:off x="807867" y="2503502"/>
            <a:ext cx="1482572" cy="1038687"/>
          </a:xfrm>
          <a:prstGeom prst="borderCallout1">
            <a:avLst>
              <a:gd name="adj1" fmla="val 18750"/>
              <a:gd name="adj2" fmla="val -8333"/>
              <a:gd name="adj3" fmla="val -71106"/>
              <a:gd name="adj4" fmla="val -100626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Indiquer les champs obligatoires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A69901A-3E80-4389-9934-90A2FC2911B3}"/>
              </a:ext>
            </a:extLst>
          </p:cNvPr>
          <p:cNvCxnSpPr>
            <a:cxnSpLocks/>
          </p:cNvCxnSpPr>
          <p:nvPr/>
        </p:nvCxnSpPr>
        <p:spPr>
          <a:xfrm flipV="1">
            <a:off x="2432482" y="2300798"/>
            <a:ext cx="1288742" cy="460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60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ndat de vente signé">
            <a:extLst>
              <a:ext uri="{FF2B5EF4-FFF2-40B4-BE49-F238E27FC236}">
                <a16:creationId xmlns:a16="http://schemas.microsoft.com/office/drawing/2014/main" id="{054CC79E-9A0E-4CCF-9681-ED980B574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04" b="8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DAB514B-3819-49FA-9DDB-A8FF9BC8E126}"/>
              </a:ext>
            </a:extLst>
          </p:cNvPr>
          <p:cNvSpPr/>
          <p:nvPr/>
        </p:nvSpPr>
        <p:spPr>
          <a:xfrm>
            <a:off x="3826275" y="2139519"/>
            <a:ext cx="834501" cy="4350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Légende : flèche courbée 4">
            <a:extLst>
              <a:ext uri="{FF2B5EF4-FFF2-40B4-BE49-F238E27FC236}">
                <a16:creationId xmlns:a16="http://schemas.microsoft.com/office/drawing/2014/main" id="{23D1F19F-C911-4503-A2B3-952497EF140B}"/>
              </a:ext>
            </a:extLst>
          </p:cNvPr>
          <p:cNvSpPr/>
          <p:nvPr/>
        </p:nvSpPr>
        <p:spPr>
          <a:xfrm flipH="1">
            <a:off x="159798" y="4500978"/>
            <a:ext cx="2263806" cy="1278385"/>
          </a:xfrm>
          <a:prstGeom prst="borderCallout2">
            <a:avLst>
              <a:gd name="adj1" fmla="val 48750"/>
              <a:gd name="adj2" fmla="val -5041"/>
              <a:gd name="adj3" fmla="val -1250"/>
              <a:gd name="adj4" fmla="val -15433"/>
              <a:gd name="adj5" fmla="val -32666"/>
              <a:gd name="adj6" fmla="val -77758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Mandat acté entre l’agence immobilière et l’adhérent pour une mise en vente de son bien</a:t>
            </a:r>
          </a:p>
        </p:txBody>
      </p:sp>
      <p:sp>
        <p:nvSpPr>
          <p:cNvPr id="6" name="Légende : flèche courbée 5">
            <a:extLst>
              <a:ext uri="{FF2B5EF4-FFF2-40B4-BE49-F238E27FC236}">
                <a16:creationId xmlns:a16="http://schemas.microsoft.com/office/drawing/2014/main" id="{84B20C7F-229E-44C7-A660-36C039725156}"/>
              </a:ext>
            </a:extLst>
          </p:cNvPr>
          <p:cNvSpPr/>
          <p:nvPr/>
        </p:nvSpPr>
        <p:spPr>
          <a:xfrm flipH="1">
            <a:off x="142042" y="3160451"/>
            <a:ext cx="2290437" cy="1226597"/>
          </a:xfrm>
          <a:prstGeom prst="borderCallout2">
            <a:avLst>
              <a:gd name="adj1" fmla="val 47321"/>
              <a:gd name="adj2" fmla="val -5079"/>
              <a:gd name="adj3" fmla="val 46301"/>
              <a:gd name="adj4" fmla="val -18701"/>
              <a:gd name="adj5" fmla="val 43005"/>
              <a:gd name="adj6" fmla="val -77479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Envoi de l’adhérent vers l’agence immobilière avec qui nous sommes en partenariat</a:t>
            </a:r>
          </a:p>
        </p:txBody>
      </p:sp>
    </p:spTree>
    <p:extLst>
      <p:ext uri="{BB962C8B-B14F-4D97-AF65-F5344CB8AC3E}">
        <p14:creationId xmlns:p14="http://schemas.microsoft.com/office/powerpoint/2010/main" val="14161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D25437F-E1A4-456B-B1FD-6E647C7C6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B8D0DDBB-20F2-4555-BCA4-EB16DCFF185A}"/>
              </a:ext>
            </a:extLst>
          </p:cNvPr>
          <p:cNvSpPr/>
          <p:nvPr/>
        </p:nvSpPr>
        <p:spPr>
          <a:xfrm>
            <a:off x="3897296" y="1411549"/>
            <a:ext cx="941034" cy="4882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FDB9C88-0F1B-40C4-9DCE-B12BB7BBACCB}"/>
              </a:ext>
            </a:extLst>
          </p:cNvPr>
          <p:cNvSpPr/>
          <p:nvPr/>
        </p:nvSpPr>
        <p:spPr>
          <a:xfrm>
            <a:off x="3808520" y="3213717"/>
            <a:ext cx="834501" cy="4350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5AD3E92-236A-4D94-B97C-E89AC5EBEE7E}"/>
              </a:ext>
            </a:extLst>
          </p:cNvPr>
          <p:cNvSpPr/>
          <p:nvPr/>
        </p:nvSpPr>
        <p:spPr>
          <a:xfrm>
            <a:off x="3826275" y="3737498"/>
            <a:ext cx="878890" cy="4793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EA7D2F9-4387-4E16-A457-1143CA99EB0B}"/>
              </a:ext>
            </a:extLst>
          </p:cNvPr>
          <p:cNvSpPr/>
          <p:nvPr/>
        </p:nvSpPr>
        <p:spPr>
          <a:xfrm>
            <a:off x="3764131" y="4811698"/>
            <a:ext cx="834501" cy="4350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7500BDD-0F55-48A8-9300-A07669DD257C}"/>
              </a:ext>
            </a:extLst>
          </p:cNvPr>
          <p:cNvSpPr/>
          <p:nvPr/>
        </p:nvSpPr>
        <p:spPr>
          <a:xfrm>
            <a:off x="3764131" y="5388746"/>
            <a:ext cx="834501" cy="4350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B0C8F5E-8CFE-462B-B187-02E06B50D594}"/>
              </a:ext>
            </a:extLst>
          </p:cNvPr>
          <p:cNvSpPr/>
          <p:nvPr/>
        </p:nvSpPr>
        <p:spPr>
          <a:xfrm>
            <a:off x="150920" y="2636668"/>
            <a:ext cx="2485748" cy="10653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Renseigner les champs obligatoires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AE8670A-20AD-4EF2-98E4-6CDA02CB3A5D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2423604" y="1828314"/>
            <a:ext cx="1611503" cy="10569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BD3AA8C-40BA-49ED-BD8F-F30BF4035787}"/>
              </a:ext>
            </a:extLst>
          </p:cNvPr>
          <p:cNvCxnSpPr>
            <a:stCxn id="9" idx="6"/>
            <a:endCxn id="4" idx="1"/>
          </p:cNvCxnSpPr>
          <p:nvPr/>
        </p:nvCxnSpPr>
        <p:spPr>
          <a:xfrm>
            <a:off x="2636668" y="3169328"/>
            <a:ext cx="1294062" cy="108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3B64F18-8F42-4FA6-971D-D1238C76A23E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469472" y="3428260"/>
            <a:ext cx="1485513" cy="3794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7F8E557-6C02-47C4-986D-5B92963C13AA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052222" y="3650201"/>
            <a:ext cx="1834119" cy="12252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131123A-17EA-4F14-9F26-389A72B4450C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626094" y="3703468"/>
            <a:ext cx="2260247" cy="17489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01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7B1EAE8-21FC-48C0-AFF9-F9379153F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62" b="62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8C4CF7EB-BCD6-428C-A733-76EF0295AFB2}"/>
              </a:ext>
            </a:extLst>
          </p:cNvPr>
          <p:cNvSpPr/>
          <p:nvPr/>
        </p:nvSpPr>
        <p:spPr>
          <a:xfrm>
            <a:off x="6019059" y="1233995"/>
            <a:ext cx="941034" cy="4882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Légende : flèche courbée 3">
            <a:extLst>
              <a:ext uri="{FF2B5EF4-FFF2-40B4-BE49-F238E27FC236}">
                <a16:creationId xmlns:a16="http://schemas.microsoft.com/office/drawing/2014/main" id="{819CE08C-80E4-433D-A0FC-D09BC3FA394F}"/>
              </a:ext>
            </a:extLst>
          </p:cNvPr>
          <p:cNvSpPr/>
          <p:nvPr/>
        </p:nvSpPr>
        <p:spPr>
          <a:xfrm>
            <a:off x="9685537" y="656947"/>
            <a:ext cx="2506464" cy="143818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303"/>
              <a:gd name="adj6" fmla="val -43023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Renseigner ici une date approximative de fin de l’opération (exemple 3mois)</a:t>
            </a:r>
          </a:p>
        </p:txBody>
      </p:sp>
    </p:spTree>
    <p:extLst>
      <p:ext uri="{BB962C8B-B14F-4D97-AF65-F5344CB8AC3E}">
        <p14:creationId xmlns:p14="http://schemas.microsoft.com/office/powerpoint/2010/main" val="2038681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223</Words>
  <Application>Microsoft Office PowerPoint</Application>
  <PresentationFormat>Grand écran</PresentationFormat>
  <Paragraphs>21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Saisie des opportunités sous HORIZON </vt:lpstr>
      <vt:lpstr>Depuis Horizon -&gt; Se rendre sur la personne physique concernée afin de créer une nouvelle opportunité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Fiche de consentement de l’adhérent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Saisie mandat de vente sous HORIZON</dc:title>
  <dc:creator>OUREZIFI Amina</dc:creator>
  <cp:lastModifiedBy>OUREZIFI Amina</cp:lastModifiedBy>
  <cp:revision>22</cp:revision>
  <dcterms:created xsi:type="dcterms:W3CDTF">2022-01-27T10:17:13Z</dcterms:created>
  <dcterms:modified xsi:type="dcterms:W3CDTF">2022-07-05T11:55:38Z</dcterms:modified>
</cp:coreProperties>
</file>