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634" y="7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Modifiez le style du titre</a:t>
            </a: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94109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5844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03122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2231337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801385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934791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360673E-71F5-41F4-88C7-C7D4C3816798}" type="datetimeFigureOut">
              <a:rPr lang="fr-FR" smtClean="0"/>
              <a:t>28/06/2021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118905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360673E-71F5-41F4-88C7-C7D4C3816798}" type="datetimeFigureOut">
              <a:rPr lang="fr-FR" smtClean="0"/>
              <a:t>28/06/2021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60652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60673E-71F5-41F4-88C7-C7D4C3816798}" type="datetimeFigureOut">
              <a:rPr lang="fr-FR" smtClean="0"/>
              <a:t>28/06/2021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84790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347981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360673E-71F5-41F4-88C7-C7D4C3816798}" type="datetimeFigureOut">
              <a:rPr lang="fr-FR" smtClean="0"/>
              <a:t>28/06/2021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0B1DCF-B06C-4566-828A-8708D2802740}" type="slidenum">
              <a:rPr lang="fr-FR" smtClean="0"/>
              <a:t>‹N°›</a:t>
            </a:fld>
            <a:endParaRPr lang="fr-FR"/>
          </a:p>
        </p:txBody>
      </p:sp>
    </p:spTree>
    <p:extLst>
      <p:ext uri="{BB962C8B-B14F-4D97-AF65-F5344CB8AC3E}">
        <p14:creationId xmlns:p14="http://schemas.microsoft.com/office/powerpoint/2010/main" val="402159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360673E-71F5-41F4-88C7-C7D4C3816798}" type="datetimeFigureOut">
              <a:rPr lang="fr-FR" smtClean="0"/>
              <a:t>28/06/2021</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20B1DCF-B06C-4566-828A-8708D2802740}" type="slidenum">
              <a:rPr lang="fr-FR" smtClean="0"/>
              <a:t>‹N°›</a:t>
            </a:fld>
            <a:endParaRPr lang="fr-FR"/>
          </a:p>
        </p:txBody>
      </p:sp>
    </p:spTree>
    <p:extLst>
      <p:ext uri="{BB962C8B-B14F-4D97-AF65-F5344CB8AC3E}">
        <p14:creationId xmlns:p14="http://schemas.microsoft.com/office/powerpoint/2010/main" val="409446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compta-fournisseurs@csf.fr" TargetMode="External"/><Relationship Id="rId7" Type="http://schemas.openxmlformats.org/officeDocument/2006/relationships/hyperlink" Target="https://www.google.fr/url?sa=i&amp;url=http://mougon-footing.over-blog.com/2019/05/reunion-lundi-27-mai.html&amp;psig=AOvVaw0IVX2Zcfev8ti7yp5km4Tp&amp;ust=1584616029003000&amp;source=images&amp;cd=vfe&amp;ved=0CAIQjRxqFwoTCMC5ke7wo-gCFQAAAAAdAAAAABAK" TargetMode="External"/><Relationship Id="rId2" Type="http://schemas.openxmlformats.org/officeDocument/2006/relationships/hyperlink" Target="../Payer%20une%20facture%20&#224;%20un%20partenaire%20Ind%20affaire" TargetMode="External"/><Relationship Id="rId1" Type="http://schemas.openxmlformats.org/officeDocument/2006/relationships/slideLayout" Target="../slideLayouts/slideLayout6.xml"/><Relationship Id="rId6" Type="http://schemas.openxmlformats.org/officeDocument/2006/relationships/image" Target="../media/image3.gif"/><Relationship Id="rId5" Type="http://schemas.openxmlformats.org/officeDocument/2006/relationships/image" Target="../media/image2.png"/><Relationship Id="rId4" Type="http://schemas.openxmlformats.org/officeDocument/2006/relationships/hyperlink" Target="Fiche%20info_Payer%20une%20facture%20Prescripteur%20%20(NOUVEAU).ppt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Espace réservé pour une image  3"/>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20029" r="20029"/>
          <a:stretch>
            <a:fillRect/>
          </a:stretch>
        </p:blipFill>
        <p:spPr>
          <a:xfrm>
            <a:off x="1700808" y="1403648"/>
            <a:ext cx="3024336" cy="4032448"/>
          </a:xfrm>
        </p:spPr>
      </p:pic>
      <p:sp>
        <p:nvSpPr>
          <p:cNvPr id="14340" name="Espace réservé du texte 3"/>
          <p:cNvSpPr>
            <a:spLocks noGrp="1"/>
          </p:cNvSpPr>
          <p:nvPr>
            <p:ph type="body" sz="half" idx="2"/>
          </p:nvPr>
        </p:nvSpPr>
        <p:spPr>
          <a:xfrm>
            <a:off x="1268760" y="5076056"/>
            <a:ext cx="4114800" cy="576064"/>
          </a:xfrm>
        </p:spPr>
        <p:txBody>
          <a:bodyPr>
            <a:normAutofit fontScale="47500" lnSpcReduction="20000"/>
          </a:bodyPr>
          <a:lstStyle/>
          <a:p>
            <a:pPr algn="ctr" eaLnBrk="1" hangingPunct="1"/>
            <a:r>
              <a:rPr lang="fr-FR" altLang="fr-FR" sz="3200" b="1" dirty="0"/>
              <a:t>Process Facturation</a:t>
            </a:r>
          </a:p>
          <a:p>
            <a:pPr algn="ctr" eaLnBrk="1" hangingPunct="1"/>
            <a:r>
              <a:rPr lang="fr-FR" altLang="fr-FR" sz="3200" b="1" dirty="0"/>
              <a:t>Indication d’affaires Prescripteurs</a:t>
            </a:r>
          </a:p>
        </p:txBody>
      </p:sp>
    </p:spTree>
    <p:extLst>
      <p:ext uri="{BB962C8B-B14F-4D97-AF65-F5344CB8AC3E}">
        <p14:creationId xmlns:p14="http://schemas.microsoft.com/office/powerpoint/2010/main" val="2125115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188640" y="35496"/>
            <a:ext cx="6172200" cy="922339"/>
          </a:xfrm>
        </p:spPr>
        <p:txBody>
          <a:bodyPr/>
          <a:lstStyle/>
          <a:p>
            <a:pPr algn="l" eaLnBrk="1" hangingPunct="1"/>
            <a:r>
              <a:rPr lang="fr-FR" altLang="fr-FR" sz="3600" b="1" dirty="0">
                <a:solidFill>
                  <a:schemeClr val="accent1"/>
                </a:solidFill>
                <a:latin typeface="Berlin Sans FB" pitchFamily="34" charset="0"/>
              </a:rPr>
              <a:t>Process de facturation</a:t>
            </a:r>
          </a:p>
        </p:txBody>
      </p:sp>
      <p:sp>
        <p:nvSpPr>
          <p:cNvPr id="8" name="Rectangle 7"/>
          <p:cNvSpPr/>
          <p:nvPr/>
        </p:nvSpPr>
        <p:spPr>
          <a:xfrm>
            <a:off x="337136" y="1287635"/>
            <a:ext cx="3672408" cy="57606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400" b="1" dirty="0"/>
              <a:t>Le prescripteur &gt;&gt;</a:t>
            </a:r>
            <a:r>
              <a:rPr lang="fr-FR" b="1" dirty="0"/>
              <a:t> </a:t>
            </a:r>
            <a:r>
              <a:rPr lang="fr-FR" sz="1100" b="1" dirty="0"/>
              <a:t>E</a:t>
            </a:r>
            <a:r>
              <a:rPr lang="fr-FR" sz="1100" dirty="0"/>
              <a:t>met une facture à l’intention de CRESERFI et l’envoie par mail au D.A. ou au conseiller.</a:t>
            </a:r>
          </a:p>
        </p:txBody>
      </p:sp>
      <p:sp>
        <p:nvSpPr>
          <p:cNvPr id="11" name="Rectangle 10"/>
          <p:cNvSpPr/>
          <p:nvPr/>
        </p:nvSpPr>
        <p:spPr>
          <a:xfrm>
            <a:off x="333986" y="1991732"/>
            <a:ext cx="3672408" cy="2637720"/>
          </a:xfrm>
          <a:prstGeom prst="rect">
            <a:avLst/>
          </a:prstGeom>
        </p:spPr>
        <p:style>
          <a:lnRef idx="1">
            <a:schemeClr val="accent1"/>
          </a:lnRef>
          <a:fillRef idx="2">
            <a:schemeClr val="accent1"/>
          </a:fillRef>
          <a:effectRef idx="1">
            <a:schemeClr val="accent1"/>
          </a:effectRef>
          <a:fontRef idx="minor">
            <a:schemeClr val="dk1"/>
          </a:fontRef>
        </p:style>
        <p:txBody>
          <a:bodyPr lIns="45720" rIns="45720" spcCol="1270" anchor="ctr"/>
          <a:lstStyle/>
          <a:p>
            <a:pPr>
              <a:defRPr/>
            </a:pPr>
            <a:r>
              <a:rPr lang="fr-FR" sz="1400" b="1" dirty="0">
                <a:solidFill>
                  <a:schemeClr val="tx2"/>
                </a:solidFill>
              </a:rPr>
              <a:t>Le D.A</a:t>
            </a:r>
            <a:r>
              <a:rPr lang="fr-FR" sz="1050" b="1" dirty="0">
                <a:solidFill>
                  <a:schemeClr val="tx2"/>
                </a:solidFill>
              </a:rPr>
              <a:t> &gt;&gt; </a:t>
            </a:r>
            <a:r>
              <a:rPr lang="fr-FR" sz="1200" b="1" dirty="0">
                <a:solidFill>
                  <a:schemeClr val="tx2"/>
                </a:solidFill>
              </a:rPr>
              <a:t>A réception de la facture, vérifie que : </a:t>
            </a:r>
          </a:p>
          <a:p>
            <a:pPr marL="285750" indent="-285750">
              <a:buFontTx/>
              <a:buChar char="-"/>
              <a:defRPr/>
            </a:pPr>
            <a:r>
              <a:rPr lang="fr-FR" sz="1100" dirty="0"/>
              <a:t>Le partenaire est bien sous convention de rémunération</a:t>
            </a:r>
          </a:p>
          <a:p>
            <a:pPr marL="285750" indent="-285750">
              <a:buFontTx/>
              <a:buChar char="-"/>
              <a:defRPr/>
            </a:pPr>
            <a:r>
              <a:rPr lang="fr-FR" sz="1100" dirty="0"/>
              <a:t>Le dossier est en G</a:t>
            </a:r>
          </a:p>
          <a:p>
            <a:pPr marL="285750" indent="-285750">
              <a:buFontTx/>
              <a:buChar char="-"/>
              <a:defRPr/>
            </a:pPr>
            <a:r>
              <a:rPr lang="fr-FR" sz="1100" b="1" dirty="0">
                <a:solidFill>
                  <a:srgbClr val="FF0000"/>
                </a:solidFill>
              </a:rPr>
              <a:t>Le rattachement au prescripteur soit correctement saisie dans la GRC </a:t>
            </a:r>
            <a:r>
              <a:rPr lang="fr-FR" sz="900" b="1" i="1" dirty="0">
                <a:solidFill>
                  <a:srgbClr val="FF0000"/>
                </a:solidFill>
              </a:rPr>
              <a:t>(pas de rattachement pas de paiement de la facture)</a:t>
            </a:r>
          </a:p>
          <a:p>
            <a:pPr marL="285750" indent="-285750">
              <a:buFontTx/>
              <a:buChar char="-"/>
              <a:defRPr/>
            </a:pPr>
            <a:r>
              <a:rPr lang="fr-FR" sz="1100" dirty="0"/>
              <a:t>Le montant de la commission et le respect du Plafond</a:t>
            </a:r>
          </a:p>
          <a:p>
            <a:pPr marL="285750" indent="-285750">
              <a:buFontTx/>
              <a:buChar char="-"/>
              <a:defRPr/>
            </a:pPr>
            <a:r>
              <a:rPr lang="fr-FR" sz="1100" dirty="0"/>
              <a:t>La prise en compte des exclusions (ci-contre)</a:t>
            </a:r>
          </a:p>
          <a:p>
            <a:pPr marL="285750" indent="-285750">
              <a:buFontTx/>
              <a:buChar char="-"/>
              <a:defRPr/>
            </a:pPr>
            <a:r>
              <a:rPr lang="fr-FR" sz="1100" dirty="0"/>
              <a:t>La bonne conformité des mentions (exemples avec TVA et sans TVA dans boite à outils </a:t>
            </a:r>
            <a:r>
              <a:rPr lang="fr-FR" sz="1100" b="1" dirty="0">
                <a:hlinkClick r:id="rId2" action="ppaction://hlinkfile"/>
              </a:rPr>
              <a:t>[I:\Boite à outil\2. AIDE A LA PRESCRIPTION\KIT Facturation]</a:t>
            </a:r>
            <a:endParaRPr lang="fr-FR" sz="1100" b="1" dirty="0"/>
          </a:p>
          <a:p>
            <a:pPr marL="285750" indent="-285750">
              <a:buFontTx/>
              <a:buChar char="-"/>
              <a:defRPr/>
            </a:pPr>
            <a:endParaRPr lang="fr-FR" sz="1100" b="1" dirty="0"/>
          </a:p>
          <a:p>
            <a:pPr>
              <a:defRPr/>
            </a:pPr>
            <a:r>
              <a:rPr lang="fr-FR" sz="1100" b="1" u="sng" dirty="0">
                <a:solidFill>
                  <a:srgbClr val="FF0000"/>
                </a:solidFill>
              </a:rPr>
              <a:t>Après vérification </a:t>
            </a:r>
          </a:p>
          <a:p>
            <a:pPr>
              <a:defRPr/>
            </a:pPr>
            <a:r>
              <a:rPr lang="fr-FR" sz="1100" b="1" dirty="0"/>
              <a:t>Le DA envoi la facture conforme par mail à </a:t>
            </a:r>
            <a:r>
              <a:rPr lang="fr-FR" sz="1100" b="1" dirty="0">
                <a:hlinkClick r:id="rId3"/>
              </a:rPr>
              <a:t>compta-fournisseurs@csf.fr</a:t>
            </a:r>
            <a:r>
              <a:rPr lang="fr-FR" sz="1400" b="1" dirty="0"/>
              <a:t> </a:t>
            </a:r>
            <a:r>
              <a:rPr lang="fr-FR" sz="1050" dirty="0"/>
              <a:t>ainsi que la fiche info complétée </a:t>
            </a:r>
            <a:r>
              <a:rPr lang="fr-FR" sz="1050" b="1" u="sng" dirty="0">
                <a:hlinkClick r:id="rId4" action="ppaction://hlinkpres?slideindex=1&amp;slidetitle="/>
              </a:rPr>
              <a:t>cliquez ici</a:t>
            </a:r>
            <a:endParaRPr lang="fr-FR" sz="1050" b="1" u="sng" dirty="0"/>
          </a:p>
          <a:p>
            <a:pPr marL="285750" indent="-285750">
              <a:buFontTx/>
              <a:buChar char="-"/>
              <a:defRPr/>
            </a:pPr>
            <a:endParaRPr lang="fr-FR" sz="1100" b="1" dirty="0"/>
          </a:p>
        </p:txBody>
      </p:sp>
      <p:sp>
        <p:nvSpPr>
          <p:cNvPr id="17" name="Rectangle 16"/>
          <p:cNvSpPr/>
          <p:nvPr/>
        </p:nvSpPr>
        <p:spPr>
          <a:xfrm>
            <a:off x="333986" y="4752481"/>
            <a:ext cx="3672408" cy="1109321"/>
          </a:xfrm>
          <a:prstGeom prst="rect">
            <a:avLst/>
          </a:prstGeom>
          <a:solidFill>
            <a:schemeClr val="accent2"/>
          </a:solidFill>
        </p:spPr>
        <p:style>
          <a:lnRef idx="0">
            <a:scrgbClr r="0" g="0" b="0"/>
          </a:lnRef>
          <a:fillRef idx="0">
            <a:scrgbClr r="0" g="0" b="0"/>
          </a:fillRef>
          <a:effectRef idx="0">
            <a:scrgbClr r="0" g="0" b="0"/>
          </a:effectRef>
          <a:fontRef idx="minor">
            <a:schemeClr val="lt1"/>
          </a:fontRef>
        </p:style>
        <p:txBody>
          <a:bodyPr lIns="45720" rIns="45720" spcCol="1270" anchor="ctr"/>
          <a:lstStyle/>
          <a:p>
            <a:pPr algn="just">
              <a:defRPr/>
            </a:pPr>
            <a:r>
              <a:rPr lang="fr-FR" sz="1400" b="1" dirty="0"/>
              <a:t>Le service comptabilité &gt;&gt; </a:t>
            </a:r>
            <a:r>
              <a:rPr lang="fr-FR" sz="1100" dirty="0"/>
              <a:t>A réception et si la demande est bien conforme, le service comptabilité fournisseur procède au règlement de la facture dans les modalités convenues et envoie un reçu au partenaire par courrier (sauf I@D par e-mail)</a:t>
            </a:r>
            <a:endParaRPr lang="fr-FR" sz="1200" dirty="0"/>
          </a:p>
        </p:txBody>
      </p:sp>
      <p:cxnSp>
        <p:nvCxnSpPr>
          <p:cNvPr id="20" name="Connecteur droit avec flèche 19"/>
          <p:cNvCxnSpPr/>
          <p:nvPr/>
        </p:nvCxnSpPr>
        <p:spPr>
          <a:xfrm flipH="1">
            <a:off x="188640" y="1043608"/>
            <a:ext cx="1" cy="784887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1639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1208" y="107504"/>
            <a:ext cx="674688" cy="674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4185084" y="3287858"/>
            <a:ext cx="2592288" cy="1296144"/>
          </a:xfrm>
          <a:prstGeom prst="rect">
            <a:avLst/>
          </a:prstGeom>
          <a:ln w="9525">
            <a:solidFill>
              <a:srgbClr val="92D050"/>
            </a:solidFill>
            <a:prstDash val="dash"/>
          </a:ln>
          <a:scene3d>
            <a:camera prst="orthographicFront"/>
            <a:lightRig rig="flat" dir="t"/>
          </a:scene3d>
        </p:spPr>
        <p:style>
          <a:lnRef idx="2">
            <a:schemeClr val="accent2"/>
          </a:lnRef>
          <a:fillRef idx="1">
            <a:schemeClr val="lt1"/>
          </a:fillRef>
          <a:effectRef idx="0">
            <a:schemeClr val="accent2"/>
          </a:effectRef>
          <a:fontRef idx="minor">
            <a:schemeClr val="dk1"/>
          </a:fontRef>
        </p:style>
        <p:txBody>
          <a:bodyPr lIns="68580" tIns="68580" rIns="68580" bIns="68580" spcCol="1270" anchor="ctr"/>
          <a:lstStyle>
            <a:defPPr>
              <a:defRPr lang="en-US"/>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r>
              <a:rPr lang="fr-FR" sz="1000" b="1" u="sng" dirty="0">
                <a:solidFill>
                  <a:schemeClr val="accent1"/>
                </a:solidFill>
              </a:rPr>
              <a:t>RAPPEL DES EXCLUSIONS</a:t>
            </a:r>
          </a:p>
          <a:p>
            <a:r>
              <a:rPr lang="fr-FR" sz="1000" b="1" dirty="0">
                <a:solidFill>
                  <a:schemeClr val="accent1"/>
                </a:solidFill>
              </a:rPr>
              <a:t>Prêt Relais</a:t>
            </a:r>
          </a:p>
          <a:p>
            <a:r>
              <a:rPr lang="fr-FR" sz="1000" b="1" dirty="0">
                <a:solidFill>
                  <a:schemeClr val="accent1"/>
                </a:solidFill>
              </a:rPr>
              <a:t>PTZ règlementaire</a:t>
            </a:r>
          </a:p>
          <a:p>
            <a:r>
              <a:rPr lang="fr-FR" sz="1000" b="1" dirty="0">
                <a:solidFill>
                  <a:schemeClr val="accent1"/>
                </a:solidFill>
              </a:rPr>
              <a:t>PEL</a:t>
            </a:r>
          </a:p>
          <a:p>
            <a:r>
              <a:rPr lang="fr-FR" sz="1000" b="1" dirty="0">
                <a:solidFill>
                  <a:schemeClr val="accent1"/>
                </a:solidFill>
              </a:rPr>
              <a:t>Tous prêts sociaux réglementés hors prêt PAS</a:t>
            </a:r>
          </a:p>
          <a:p>
            <a:r>
              <a:rPr lang="fr-FR" sz="1000" b="1" dirty="0">
                <a:solidFill>
                  <a:schemeClr val="accent1"/>
                </a:solidFill>
              </a:rPr>
              <a:t>Et techniquement, tout autre prêt bonifié par nos soins.</a:t>
            </a:r>
          </a:p>
        </p:txBody>
      </p:sp>
      <p:sp>
        <p:nvSpPr>
          <p:cNvPr id="26" name="ZoneTexte 25"/>
          <p:cNvSpPr txBox="1"/>
          <p:nvPr/>
        </p:nvSpPr>
        <p:spPr>
          <a:xfrm>
            <a:off x="4869160" y="1619672"/>
            <a:ext cx="1296144" cy="276999"/>
          </a:xfrm>
          <a:prstGeom prst="rect">
            <a:avLst/>
          </a:prstGeom>
          <a:noFill/>
        </p:spPr>
        <p:txBody>
          <a:bodyPr wrap="square" rtlCol="0">
            <a:spAutoFit/>
          </a:bodyPr>
          <a:lstStyle/>
          <a:p>
            <a:r>
              <a:rPr lang="fr-FR" sz="1200" b="1" dirty="0">
                <a:solidFill>
                  <a:schemeClr val="tx2"/>
                </a:solidFill>
              </a:rPr>
              <a:t>Le Prescripteur </a:t>
            </a:r>
          </a:p>
        </p:txBody>
      </p:sp>
      <p:pic>
        <p:nvPicPr>
          <p:cNvPr id="3" name="Imag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74704" y="4624089"/>
            <a:ext cx="1085056" cy="63990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grpSp>
        <p:nvGrpSpPr>
          <p:cNvPr id="16384" name="Groupe 16383"/>
          <p:cNvGrpSpPr/>
          <p:nvPr/>
        </p:nvGrpSpPr>
        <p:grpSpPr>
          <a:xfrm>
            <a:off x="4149080" y="1331640"/>
            <a:ext cx="2708920" cy="1596178"/>
            <a:chOff x="4149080" y="1043608"/>
            <a:chExt cx="2708920" cy="1512168"/>
          </a:xfrm>
        </p:grpSpPr>
        <p:sp>
          <p:nvSpPr>
            <p:cNvPr id="23" name="Rectangle 22"/>
            <p:cNvSpPr/>
            <p:nvPr/>
          </p:nvSpPr>
          <p:spPr>
            <a:xfrm>
              <a:off x="4293096" y="1331640"/>
              <a:ext cx="576064" cy="216024"/>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p:cNvSpPr/>
            <p:nvPr/>
          </p:nvSpPr>
          <p:spPr>
            <a:xfrm>
              <a:off x="4293096" y="1619672"/>
              <a:ext cx="576064" cy="216024"/>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32" name="Rectangle 31"/>
            <p:cNvSpPr/>
            <p:nvPr/>
          </p:nvSpPr>
          <p:spPr>
            <a:xfrm>
              <a:off x="4302580" y="1941875"/>
              <a:ext cx="576064" cy="216024"/>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2"/>
                </a:solidFill>
              </a:endParaRPr>
            </a:p>
          </p:txBody>
        </p:sp>
        <p:sp>
          <p:nvSpPr>
            <p:cNvPr id="24" name="ZoneTexte 23"/>
            <p:cNvSpPr txBox="1"/>
            <p:nvPr/>
          </p:nvSpPr>
          <p:spPr>
            <a:xfrm>
              <a:off x="4365104" y="1043608"/>
              <a:ext cx="2232248" cy="261610"/>
            </a:xfrm>
            <a:prstGeom prst="rect">
              <a:avLst/>
            </a:prstGeom>
            <a:noFill/>
          </p:spPr>
          <p:txBody>
            <a:bodyPr wrap="square" rtlCol="0">
              <a:spAutoFit/>
            </a:bodyPr>
            <a:lstStyle/>
            <a:p>
              <a:pPr algn="ctr"/>
              <a:r>
                <a:rPr lang="fr-FR" sz="1100" b="1" u="sng" dirty="0">
                  <a:solidFill>
                    <a:schemeClr val="accent1"/>
                  </a:solidFill>
                </a:rPr>
                <a:t>3 INTERVENANTS AU PROCESS</a:t>
              </a:r>
            </a:p>
          </p:txBody>
        </p:sp>
        <p:sp>
          <p:nvSpPr>
            <p:cNvPr id="35" name="ZoneTexte 34"/>
            <p:cNvSpPr txBox="1"/>
            <p:nvPr/>
          </p:nvSpPr>
          <p:spPr>
            <a:xfrm>
              <a:off x="4869160" y="1619672"/>
              <a:ext cx="1296144" cy="276999"/>
            </a:xfrm>
            <a:prstGeom prst="rect">
              <a:avLst/>
            </a:prstGeom>
            <a:noFill/>
            <a:ln>
              <a:solidFill>
                <a:schemeClr val="bg1"/>
              </a:solidFill>
            </a:ln>
          </p:spPr>
          <p:txBody>
            <a:bodyPr wrap="square" rtlCol="0">
              <a:spAutoFit/>
            </a:bodyPr>
            <a:lstStyle/>
            <a:p>
              <a:r>
                <a:rPr lang="fr-FR" sz="1200" b="1" dirty="0">
                  <a:solidFill>
                    <a:srgbClr val="00B0F0"/>
                  </a:solidFill>
                </a:rPr>
                <a:t>D.A ou SENIOR</a:t>
              </a:r>
            </a:p>
          </p:txBody>
        </p:sp>
        <p:sp>
          <p:nvSpPr>
            <p:cNvPr id="37" name="ZoneTexte 36"/>
            <p:cNvSpPr txBox="1"/>
            <p:nvPr/>
          </p:nvSpPr>
          <p:spPr>
            <a:xfrm>
              <a:off x="4869160" y="1923930"/>
              <a:ext cx="1988840" cy="276999"/>
            </a:xfrm>
            <a:prstGeom prst="rect">
              <a:avLst/>
            </a:prstGeom>
            <a:noFill/>
            <a:ln>
              <a:solidFill>
                <a:schemeClr val="bg1"/>
              </a:solidFill>
            </a:ln>
          </p:spPr>
          <p:txBody>
            <a:bodyPr wrap="square" rtlCol="0">
              <a:spAutoFit/>
            </a:bodyPr>
            <a:lstStyle/>
            <a:p>
              <a:r>
                <a:rPr lang="fr-FR" sz="1200" b="1" dirty="0">
                  <a:solidFill>
                    <a:schemeClr val="accent2"/>
                  </a:solidFill>
                </a:rPr>
                <a:t>Le service comptabilité </a:t>
              </a:r>
            </a:p>
          </p:txBody>
        </p:sp>
        <p:sp>
          <p:nvSpPr>
            <p:cNvPr id="29" name="Rectangle 28"/>
            <p:cNvSpPr/>
            <p:nvPr/>
          </p:nvSpPr>
          <p:spPr>
            <a:xfrm>
              <a:off x="4149080" y="1043608"/>
              <a:ext cx="2592288" cy="1512168"/>
            </a:xfrm>
            <a:prstGeom prst="rect">
              <a:avLst/>
            </a:prstGeom>
            <a:noFill/>
            <a:ln w="952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47" name="Picture 2" descr="Résultat de recherche d'images pour &quot;pour info&quot;">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229200" y="2859840"/>
            <a:ext cx="549019" cy="610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CE6074D9-B2CE-4886-A6FB-96C97B72E9CE}"/>
              </a:ext>
            </a:extLst>
          </p:cNvPr>
          <p:cNvSpPr/>
          <p:nvPr/>
        </p:nvSpPr>
        <p:spPr>
          <a:xfrm>
            <a:off x="4149080" y="1331640"/>
            <a:ext cx="2592271" cy="1296144"/>
          </a:xfrm>
          <a:prstGeom prst="rect">
            <a:avLst/>
          </a:prstGeom>
          <a:noFill/>
          <a:ln w="9525">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B5AF11F9-32F9-4AC5-8D50-9B140FAAC63B}"/>
              </a:ext>
            </a:extLst>
          </p:cNvPr>
          <p:cNvSpPr txBox="1"/>
          <p:nvPr/>
        </p:nvSpPr>
        <p:spPr>
          <a:xfrm>
            <a:off x="4127450" y="5398482"/>
            <a:ext cx="2592285" cy="1215717"/>
          </a:xfrm>
          <a:prstGeom prst="rect">
            <a:avLst/>
          </a:prstGeom>
          <a:noFill/>
        </p:spPr>
        <p:txBody>
          <a:bodyPr wrap="square" rtlCol="0">
            <a:spAutoFit/>
          </a:bodyPr>
          <a:lstStyle/>
          <a:p>
            <a:pPr algn="just"/>
            <a:r>
              <a:rPr lang="fr-FR" sz="1050" dirty="0"/>
              <a:t>Attention : Les factures sont payables dans la limite d’un an après le passe en G du projet. Après quoi, le service comptabilité ne pourra procéder au règlement sans exception.  </a:t>
            </a:r>
          </a:p>
          <a:p>
            <a:endParaRPr lang="fr-FR" dirty="0"/>
          </a:p>
        </p:txBody>
      </p:sp>
      <p:sp>
        <p:nvSpPr>
          <p:cNvPr id="6" name="Rectangle 5">
            <a:extLst>
              <a:ext uri="{FF2B5EF4-FFF2-40B4-BE49-F238E27FC236}">
                <a16:creationId xmlns:a16="http://schemas.microsoft.com/office/drawing/2014/main" id="{1515D5C8-08DA-4D66-91D3-C5E43D754BE7}"/>
              </a:ext>
            </a:extLst>
          </p:cNvPr>
          <p:cNvSpPr/>
          <p:nvPr/>
        </p:nvSpPr>
        <p:spPr>
          <a:xfrm>
            <a:off x="4164945" y="5364088"/>
            <a:ext cx="2592281" cy="1008593"/>
          </a:xfrm>
          <a:prstGeom prst="rect">
            <a:avLst/>
          </a:prstGeom>
          <a:noFill/>
          <a:ln w="127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619323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837</TotalTime>
  <Words>272</Words>
  <Application>Microsoft Office PowerPoint</Application>
  <PresentationFormat>Affichage à l'écran (4:3)</PresentationFormat>
  <Paragraphs>26</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Berlin Sans FB</vt:lpstr>
      <vt:lpstr>Calibri</vt:lpstr>
      <vt:lpstr>Thème Office</vt:lpstr>
      <vt:lpstr>Présentation PowerPoint</vt:lpstr>
      <vt:lpstr>Process de facturation</vt:lpstr>
    </vt:vector>
  </TitlesOfParts>
  <Company>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Prescripteurs</dc:title>
  <dc:creator>aa</dc:creator>
  <cp:lastModifiedBy>De Andrade Emilie</cp:lastModifiedBy>
  <cp:revision>31</cp:revision>
  <dcterms:created xsi:type="dcterms:W3CDTF">2018-01-19T11:35:58Z</dcterms:created>
  <dcterms:modified xsi:type="dcterms:W3CDTF">2021-06-28T12:39:33Z</dcterms:modified>
</cp:coreProperties>
</file>