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Lst>
  <p:sldSz cx="6858000" cy="9144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5181" autoAdjust="0"/>
    <p:restoredTop sz="94660"/>
  </p:normalViewPr>
  <p:slideViewPr>
    <p:cSldViewPr>
      <p:cViewPr>
        <p:scale>
          <a:sx n="150" d="100"/>
          <a:sy n="150" d="100"/>
        </p:scale>
        <p:origin x="1190" y="-1930"/>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8"/>
            <a:ext cx="5829300" cy="1960033"/>
          </a:xfrm>
        </p:spPr>
        <p:txBody>
          <a:bodyPr/>
          <a:lstStyle/>
          <a:p>
            <a:r>
              <a:rPr lang="fr-FR"/>
              <a:t>Modifiez le style du titre</a:t>
            </a:r>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5360673E-71F5-41F4-88C7-C7D4C3816798}" type="datetimeFigureOut">
              <a:rPr lang="fr-FR" smtClean="0"/>
              <a:t>28/11/2022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1941091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360673E-71F5-41F4-88C7-C7D4C3816798}" type="datetimeFigureOut">
              <a:rPr lang="fr-FR" smtClean="0"/>
              <a:t>28/11/2022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5844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85"/>
            <a:ext cx="1543050" cy="7802033"/>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342900" y="366185"/>
            <a:ext cx="4514850" cy="7802033"/>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360673E-71F5-41F4-88C7-C7D4C3816798}" type="datetimeFigureOut">
              <a:rPr lang="fr-FR" smtClean="0"/>
              <a:t>28/11/2022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3031221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360673E-71F5-41F4-88C7-C7D4C3816798}" type="datetimeFigureOut">
              <a:rPr lang="fr-FR" smtClean="0"/>
              <a:t>28/11/2022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2231337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5360673E-71F5-41F4-88C7-C7D4C3816798}" type="datetimeFigureOut">
              <a:rPr lang="fr-FR" smtClean="0"/>
              <a:t>28/11/2022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1801385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5360673E-71F5-41F4-88C7-C7D4C3816798}" type="datetimeFigureOut">
              <a:rPr lang="fr-FR" smtClean="0"/>
              <a:t>28/11/2022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3934791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5360673E-71F5-41F4-88C7-C7D4C3816798}" type="datetimeFigureOut">
              <a:rPr lang="fr-FR" smtClean="0"/>
              <a:t>28/11/2022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118905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5360673E-71F5-41F4-88C7-C7D4C3816798}" type="datetimeFigureOut">
              <a:rPr lang="fr-FR" smtClean="0"/>
              <a:t>28/11/2022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606521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360673E-71F5-41F4-88C7-C7D4C3816798}" type="datetimeFigureOut">
              <a:rPr lang="fr-FR" smtClean="0"/>
              <a:t>28/11/2022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847906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64067"/>
            <a:ext cx="2256235" cy="154940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5360673E-71F5-41F4-88C7-C7D4C3816798}" type="datetimeFigureOut">
              <a:rPr lang="fr-FR" smtClean="0"/>
              <a:t>28/11/2022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347981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0"/>
            <a:ext cx="4114800" cy="755651"/>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5360673E-71F5-41F4-88C7-C7D4C3816798}" type="datetimeFigureOut">
              <a:rPr lang="fr-FR" smtClean="0"/>
              <a:t>28/11/2022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4021596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360673E-71F5-41F4-88C7-C7D4C3816798}" type="datetimeFigureOut">
              <a:rPr lang="fr-FR" smtClean="0"/>
              <a:t>28/11/2022</a:t>
            </a:fld>
            <a:endParaRPr lang="fr-FR"/>
          </a:p>
        </p:txBody>
      </p:sp>
      <p:sp>
        <p:nvSpPr>
          <p:cNvPr id="5" name="Espace réservé du pied de page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20B1DCF-B06C-4566-828A-8708D2802740}" type="slidenum">
              <a:rPr lang="fr-FR" smtClean="0"/>
              <a:t>‹N°›</a:t>
            </a:fld>
            <a:endParaRPr lang="fr-FR"/>
          </a:p>
        </p:txBody>
      </p:sp>
    </p:spTree>
    <p:extLst>
      <p:ext uri="{BB962C8B-B14F-4D97-AF65-F5344CB8AC3E}">
        <p14:creationId xmlns:p14="http://schemas.microsoft.com/office/powerpoint/2010/main" val="4094464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mailto:prescripteurs@csf.fr" TargetMode="External"/><Relationship Id="rId7" Type="http://schemas.openxmlformats.org/officeDocument/2006/relationships/hyperlink" Target="file:///\\Srv-ad-fic\Interservices\Boite%20&#224;%20outil\2.%20AIDE%20A%20LA%20PRESCRIPTION\Convention%20Signature%20Electronique" TargetMode="External"/><Relationship Id="rId12" Type="http://schemas.openxmlformats.org/officeDocument/2006/relationships/image" Target="../media/image6.png"/><Relationship Id="rId2" Type="http://schemas.openxmlformats.org/officeDocument/2006/relationships/hyperlink" Target="FICHE%20INFO%20MANDAT%20DE%20VENTE.docx" TargetMode="External"/><Relationship Id="rId1" Type="http://schemas.openxmlformats.org/officeDocument/2006/relationships/slideLayout" Target="../slideLayouts/slideLayout6.xml"/><Relationship Id="rId6" Type="http://schemas.openxmlformats.org/officeDocument/2006/relationships/image" Target="../media/image2.png"/><Relationship Id="rId11" Type="http://schemas.openxmlformats.org/officeDocument/2006/relationships/hyperlink" Target="https://www.google.fr/url?sa=i&amp;url=http://mougon-footing.over-blog.com/2019/05/reunion-lundi-27-mai.html&amp;psig=AOvVaw0IVX2Zcfev8ti7yp5km4Tp&amp;ust=1584616029003000&amp;source=images&amp;cd=vfe&amp;ved=0CAIQjRxqFwoTCMC5ke7wo-gCFQAAAAAdAAAAABAK" TargetMode="External"/><Relationship Id="rId5" Type="http://schemas.openxmlformats.org/officeDocument/2006/relationships/hyperlink" Target="../../KIT%20Utilisation_Horizon/TUTOS/Tuto%203%20Cr&#233;ation%20d'un%20projet%20de%20Convention%20Prescripteur.mp4" TargetMode="External"/><Relationship Id="rId10" Type="http://schemas.openxmlformats.org/officeDocument/2006/relationships/image" Target="../media/image5.png"/><Relationship Id="rId4" Type="http://schemas.openxmlformats.org/officeDocument/2006/relationships/hyperlink" Target="../../KIT%20Utilisation_Horizon/TUTOS/Tuto%201%20Cr&#233;ation%20Compte%20Prescription.mp4" TargetMode="External"/><Relationship Id="rId9"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re 1"/>
          <p:cNvSpPr>
            <a:spLocks noGrp="1"/>
          </p:cNvSpPr>
          <p:nvPr>
            <p:ph type="title"/>
          </p:nvPr>
        </p:nvSpPr>
        <p:spPr>
          <a:xfrm>
            <a:off x="1916832" y="5220072"/>
            <a:ext cx="4114800" cy="755651"/>
          </a:xfrm>
        </p:spPr>
        <p:txBody>
          <a:bodyPr rtlCol="0">
            <a:normAutofit fontScale="90000"/>
          </a:bodyPr>
          <a:lstStyle/>
          <a:p>
            <a:pPr eaLnBrk="1" fontAlgn="auto" hangingPunct="1">
              <a:spcAft>
                <a:spcPts val="0"/>
              </a:spcAft>
              <a:defRPr/>
            </a:pPr>
            <a:r>
              <a:rPr lang="fr-FR" altLang="fr-FR" sz="4800" dirty="0"/>
              <a:t>Prescripteurs</a:t>
            </a:r>
            <a:r>
              <a:rPr lang="fr-FR" altLang="fr-FR" dirty="0"/>
              <a:t> </a:t>
            </a:r>
          </a:p>
        </p:txBody>
      </p:sp>
      <p:sp>
        <p:nvSpPr>
          <p:cNvPr id="14340" name="Espace réservé du texte 3"/>
          <p:cNvSpPr>
            <a:spLocks noGrp="1"/>
          </p:cNvSpPr>
          <p:nvPr>
            <p:ph type="body" sz="half" idx="2"/>
          </p:nvPr>
        </p:nvSpPr>
        <p:spPr>
          <a:xfrm>
            <a:off x="1556792" y="5868144"/>
            <a:ext cx="4114800" cy="1073151"/>
          </a:xfrm>
        </p:spPr>
        <p:txBody>
          <a:bodyPr>
            <a:normAutofit fontScale="77500" lnSpcReduction="20000"/>
          </a:bodyPr>
          <a:lstStyle/>
          <a:p>
            <a:pPr algn="ctr" eaLnBrk="1" hangingPunct="1"/>
            <a:r>
              <a:rPr lang="fr-FR" altLang="fr-FR" sz="3200" b="1" dirty="0"/>
              <a:t>Process Signature </a:t>
            </a:r>
          </a:p>
          <a:p>
            <a:pPr algn="ctr" eaLnBrk="1" hangingPunct="1"/>
            <a:r>
              <a:rPr lang="fr-FR" altLang="fr-FR" sz="3200" b="1" dirty="0"/>
              <a:t>AIDE A LA VENTE D’UN BIEN</a:t>
            </a:r>
          </a:p>
        </p:txBody>
      </p:sp>
      <p:sp>
        <p:nvSpPr>
          <p:cNvPr id="2" name="ZoneTexte 1"/>
          <p:cNvSpPr txBox="1"/>
          <p:nvPr/>
        </p:nvSpPr>
        <p:spPr>
          <a:xfrm>
            <a:off x="5013176" y="8532440"/>
            <a:ext cx="1728192" cy="461665"/>
          </a:xfrm>
          <a:prstGeom prst="rect">
            <a:avLst/>
          </a:prstGeom>
          <a:noFill/>
          <a:ln>
            <a:solidFill>
              <a:schemeClr val="accent1"/>
            </a:solidFill>
          </a:ln>
        </p:spPr>
        <p:txBody>
          <a:bodyPr wrap="square" rtlCol="0">
            <a:spAutoFit/>
          </a:bodyPr>
          <a:lstStyle/>
          <a:p>
            <a:r>
              <a:rPr lang="fr-FR" sz="1200" b="1" dirty="0">
                <a:solidFill>
                  <a:schemeClr val="accent1"/>
                </a:solidFill>
              </a:rPr>
              <a:t>Dernière modification: </a:t>
            </a:r>
            <a:r>
              <a:rPr lang="fr-FR" sz="1200" dirty="0">
                <a:solidFill>
                  <a:schemeClr val="accent1"/>
                </a:solidFill>
              </a:rPr>
              <a:t>EDA le 30/03/2021</a:t>
            </a:r>
          </a:p>
        </p:txBody>
      </p:sp>
      <p:pic>
        <p:nvPicPr>
          <p:cNvPr id="2050" name="Picture 2" descr="FREE SALES PROCESS GRADER - KASH Development Corp - kashdev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720" y="1619672"/>
            <a:ext cx="4876800" cy="3476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5115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title"/>
          </p:nvPr>
        </p:nvSpPr>
        <p:spPr>
          <a:xfrm>
            <a:off x="116632" y="21285"/>
            <a:ext cx="6172200" cy="922339"/>
          </a:xfrm>
        </p:spPr>
        <p:txBody>
          <a:bodyPr>
            <a:noAutofit/>
          </a:bodyPr>
          <a:lstStyle/>
          <a:p>
            <a:pPr algn="l" eaLnBrk="1" hangingPunct="1"/>
            <a:r>
              <a:rPr lang="fr-FR" altLang="fr-FR" sz="2400" b="1" dirty="0">
                <a:solidFill>
                  <a:schemeClr val="accent1"/>
                </a:solidFill>
                <a:latin typeface="Berlin Sans FB" pitchFamily="34" charset="0"/>
              </a:rPr>
              <a:t>Process de signature de </a:t>
            </a:r>
            <a:br>
              <a:rPr lang="fr-FR" altLang="fr-FR" sz="2400" b="1" dirty="0">
                <a:solidFill>
                  <a:schemeClr val="accent1"/>
                </a:solidFill>
                <a:latin typeface="Berlin Sans FB" pitchFamily="34" charset="0"/>
              </a:rPr>
            </a:br>
            <a:r>
              <a:rPr lang="fr-FR" altLang="fr-FR" sz="2400" b="1" dirty="0">
                <a:solidFill>
                  <a:schemeClr val="accent1"/>
                </a:solidFill>
                <a:latin typeface="Berlin Sans FB" pitchFamily="34" charset="0"/>
              </a:rPr>
              <a:t>conventions </a:t>
            </a:r>
            <a:r>
              <a:rPr lang="fr-FR" altLang="fr-FR" sz="2400" b="1" u="sng" dirty="0">
                <a:solidFill>
                  <a:schemeClr val="accent1"/>
                </a:solidFill>
                <a:latin typeface="Berlin Sans FB" pitchFamily="34" charset="0"/>
              </a:rPr>
              <a:t>« Aide à la vente d’un bien »</a:t>
            </a:r>
          </a:p>
        </p:txBody>
      </p:sp>
      <p:sp>
        <p:nvSpPr>
          <p:cNvPr id="8" name="Rectangle 7"/>
          <p:cNvSpPr/>
          <p:nvPr/>
        </p:nvSpPr>
        <p:spPr>
          <a:xfrm>
            <a:off x="231900" y="1117202"/>
            <a:ext cx="3816424" cy="1885375"/>
          </a:xfrm>
          <a:prstGeom prst="rect">
            <a:avLst/>
          </a:prstGeom>
        </p:spPr>
        <p:style>
          <a:lnRef idx="1">
            <a:schemeClr val="accent1"/>
          </a:lnRef>
          <a:fillRef idx="2">
            <a:schemeClr val="accent1"/>
          </a:fillRef>
          <a:effectRef idx="1">
            <a:schemeClr val="accent1"/>
          </a:effectRef>
          <a:fontRef idx="minor">
            <a:schemeClr val="dk1"/>
          </a:fontRef>
        </p:style>
        <p:txBody>
          <a:bodyPr lIns="45720" rIns="45720" spcCol="1270" anchor="ctr"/>
          <a:lstStyle/>
          <a:p>
            <a:pPr>
              <a:defRPr/>
            </a:pPr>
            <a:r>
              <a:rPr lang="fr-FR" sz="900" b="1" dirty="0"/>
              <a:t>Le D.A </a:t>
            </a:r>
            <a:r>
              <a:rPr lang="fr-FR" sz="900" dirty="0"/>
              <a:t>récupère un extrait KBIS de moins de 3 mois ainsi que [NOM/PRENOM/TEL MOBILE/E-MAIL] </a:t>
            </a:r>
            <a:r>
              <a:rPr lang="fr-FR" sz="900" b="1" u="sng" dirty="0"/>
              <a:t>du signataire + Copie RCPRO Valide  + Copie Carte de transaction valide</a:t>
            </a:r>
          </a:p>
          <a:p>
            <a:pPr>
              <a:defRPr/>
            </a:pPr>
            <a:endParaRPr lang="fr-FR" sz="900" b="1" u="sng" dirty="0"/>
          </a:p>
          <a:p>
            <a:pPr>
              <a:defRPr/>
            </a:pPr>
            <a:r>
              <a:rPr lang="fr-FR" sz="900" b="1" u="sng" dirty="0"/>
              <a:t>Le D.A </a:t>
            </a:r>
            <a:r>
              <a:rPr lang="fr-FR" sz="900" dirty="0"/>
              <a:t>complète à l’aide du KBIS l’intégralité de la FICHE AIDE A LA VENTE D’UN BIEN accessible en cliquant </a:t>
            </a:r>
            <a:r>
              <a:rPr lang="fr-FR" sz="900" b="1" u="sng" dirty="0">
                <a:hlinkClick r:id="rId2" action="ppaction://hlinkfile"/>
              </a:rPr>
              <a:t>ICI</a:t>
            </a:r>
            <a:endParaRPr lang="fr-FR" sz="900" b="1" u="sng" dirty="0"/>
          </a:p>
          <a:p>
            <a:pPr>
              <a:defRPr/>
            </a:pPr>
            <a:endParaRPr lang="fr-FR" sz="900" b="1" u="sng" dirty="0"/>
          </a:p>
          <a:p>
            <a:pPr>
              <a:defRPr/>
            </a:pPr>
            <a:r>
              <a:rPr lang="fr-FR" sz="900" b="1" u="sng" dirty="0"/>
              <a:t>Le D.A </a:t>
            </a:r>
            <a:r>
              <a:rPr lang="fr-FR" sz="900" dirty="0"/>
              <a:t>envoi le KBIS de – de 3 mois et la FICHE  AIDE A LA VENTE D’UN BIEN sur la boite </a:t>
            </a:r>
            <a:r>
              <a:rPr lang="fr-FR" sz="900" b="1" u="sng" dirty="0">
                <a:hlinkClick r:id="rId3"/>
              </a:rPr>
              <a:t>prescripteurs@csf.fr</a:t>
            </a:r>
            <a:endParaRPr lang="fr-FR" sz="900" b="1" u="sng" dirty="0"/>
          </a:p>
          <a:p>
            <a:pPr>
              <a:defRPr/>
            </a:pPr>
            <a:endParaRPr lang="fr-FR" sz="900" b="1" u="sng" dirty="0"/>
          </a:p>
          <a:p>
            <a:pPr>
              <a:defRPr/>
            </a:pPr>
            <a:r>
              <a:rPr lang="fr-FR" sz="900" b="1" dirty="0"/>
              <a:t>Le D.A </a:t>
            </a:r>
            <a:r>
              <a:rPr lang="fr-FR" sz="900" dirty="0"/>
              <a:t>créé le partenaire sous HORIZON </a:t>
            </a:r>
            <a:r>
              <a:rPr lang="fr-FR" sz="900" b="1" dirty="0">
                <a:hlinkClick r:id="rId4" action="ppaction://hlinkfile"/>
              </a:rPr>
              <a:t>TUTO ICI </a:t>
            </a:r>
            <a:r>
              <a:rPr lang="fr-FR" sz="900" dirty="0"/>
              <a:t>et ouvre un projet de convention </a:t>
            </a:r>
            <a:r>
              <a:rPr lang="fr-FR" sz="900" b="1" dirty="0">
                <a:hlinkClick r:id="rId5" action="ppaction://hlinkfile"/>
              </a:rPr>
              <a:t>TUTO ICI</a:t>
            </a:r>
            <a:r>
              <a:rPr lang="fr-FR" sz="900" dirty="0"/>
              <a:t>. La demande ne sera pas traitée sans cette étape. </a:t>
            </a:r>
            <a:endParaRPr lang="fr-FR" sz="900" b="1" u="sng" dirty="0"/>
          </a:p>
        </p:txBody>
      </p:sp>
      <p:sp>
        <p:nvSpPr>
          <p:cNvPr id="14" name="Rectangle 13"/>
          <p:cNvSpPr/>
          <p:nvPr/>
        </p:nvSpPr>
        <p:spPr>
          <a:xfrm>
            <a:off x="245228" y="3456368"/>
            <a:ext cx="3796420" cy="388198"/>
          </a:xfrm>
          <a:prstGeom prst="rect">
            <a:avLst/>
          </a:prstGeom>
          <a:solidFill>
            <a:schemeClr val="accent2"/>
          </a:solidFill>
          <a:ln>
            <a:solidFill>
              <a:schemeClr val="accent2"/>
            </a:solidFill>
          </a:ln>
        </p:spPr>
        <p:style>
          <a:lnRef idx="1">
            <a:schemeClr val="accent1"/>
          </a:lnRef>
          <a:fillRef idx="2">
            <a:schemeClr val="accent1"/>
          </a:fillRef>
          <a:effectRef idx="1">
            <a:schemeClr val="accent1"/>
          </a:effectRef>
          <a:fontRef idx="minor">
            <a:schemeClr val="dk1"/>
          </a:fontRef>
        </p:style>
        <p:txBody>
          <a:bodyPr lIns="45720" rIns="45720" spcCol="1270" anchor="t" anchorCtr="0"/>
          <a:lstStyle/>
          <a:p>
            <a:pPr>
              <a:defRPr/>
            </a:pPr>
            <a:r>
              <a:rPr lang="fr-FR" sz="900" b="1" u="sng" dirty="0"/>
              <a:t>Le Service Juridique </a:t>
            </a:r>
            <a:r>
              <a:rPr lang="fr-FR" sz="900" dirty="0"/>
              <a:t>contrôle, valide et envoie la convention en signature électronique.</a:t>
            </a:r>
          </a:p>
        </p:txBody>
      </p:sp>
      <p:cxnSp>
        <p:nvCxnSpPr>
          <p:cNvPr id="20" name="Connecteur droit avec flèche 19"/>
          <p:cNvCxnSpPr/>
          <p:nvPr/>
        </p:nvCxnSpPr>
        <p:spPr>
          <a:xfrm flipH="1">
            <a:off x="116632" y="1115616"/>
            <a:ext cx="2" cy="79928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pic>
        <p:nvPicPr>
          <p:cNvPr id="16394" name="Picture 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197222" y="35496"/>
            <a:ext cx="579643" cy="5796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tangle 20"/>
          <p:cNvSpPr/>
          <p:nvPr/>
        </p:nvSpPr>
        <p:spPr>
          <a:xfrm>
            <a:off x="292912" y="6441947"/>
            <a:ext cx="2592288" cy="1595210"/>
          </a:xfrm>
          <a:prstGeom prst="rect">
            <a:avLst/>
          </a:prstGeom>
          <a:ln>
            <a:solidFill>
              <a:srgbClr val="92D050"/>
            </a:solidFill>
            <a:prstDash val="sysDot"/>
          </a:ln>
          <a:scene3d>
            <a:camera prst="orthographicFront"/>
            <a:lightRig rig="flat" dir="t"/>
          </a:scene3d>
        </p:spPr>
        <p:style>
          <a:lnRef idx="2">
            <a:schemeClr val="accent2"/>
          </a:lnRef>
          <a:fillRef idx="1">
            <a:schemeClr val="lt1"/>
          </a:fillRef>
          <a:effectRef idx="0">
            <a:schemeClr val="accent2"/>
          </a:effectRef>
          <a:fontRef idx="minor">
            <a:schemeClr val="dk1"/>
          </a:fontRef>
        </p:style>
        <p:txBody>
          <a:bodyPr lIns="68580" tIns="68580" rIns="68580" bIns="68580" spcCol="1270" anchor="ctr"/>
          <a:lstStyle>
            <a:defPPr>
              <a:defRPr lang="en-US"/>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r>
              <a:rPr lang="fr-FR" sz="1000" b="1" u="sng" dirty="0">
                <a:solidFill>
                  <a:schemeClr val="accent1"/>
                </a:solidFill>
              </a:rPr>
              <a:t>QUI EST AUTORISE A SIGNER CETTE CONVENTION ?</a:t>
            </a:r>
            <a:endParaRPr lang="fr-FR" sz="900" b="1" u="sng" dirty="0">
              <a:solidFill>
                <a:schemeClr val="accent1"/>
              </a:solidFill>
            </a:endParaRPr>
          </a:p>
          <a:p>
            <a:r>
              <a:rPr kumimoji="1" lang="fr-FR" sz="900" dirty="0"/>
              <a:t>1 - Un agent immobilier</a:t>
            </a:r>
          </a:p>
          <a:p>
            <a:r>
              <a:rPr kumimoji="1" lang="fr-FR" sz="900" dirty="0"/>
              <a:t>2 - Titulaire d’une carte de Transaction</a:t>
            </a:r>
          </a:p>
          <a:p>
            <a:r>
              <a:rPr kumimoji="1" lang="fr-FR" sz="900" dirty="0"/>
              <a:t>3 - Titulaire d’assurance responsabilité civile</a:t>
            </a:r>
          </a:p>
          <a:p>
            <a:r>
              <a:rPr kumimoji="1" lang="fr-FR" sz="900" dirty="0"/>
              <a:t>4 - Partenaire ou non du CSF</a:t>
            </a:r>
          </a:p>
          <a:p>
            <a:pPr algn="ctr"/>
            <a:r>
              <a:rPr kumimoji="1" lang="fr-FR" sz="900" b="1" dirty="0">
                <a:solidFill>
                  <a:schemeClr val="accent1"/>
                </a:solidFill>
              </a:rPr>
              <a:t>Sont donc concernés : Les agences immobilières/ Réseaux de Mandataires/ Agents immobiliers indépendants</a:t>
            </a:r>
          </a:p>
          <a:p>
            <a:pPr algn="ctr"/>
            <a:r>
              <a:rPr lang="fr-FR" sz="900" dirty="0">
                <a:solidFill>
                  <a:schemeClr val="accent1"/>
                </a:solidFill>
              </a:rPr>
              <a:t>.  </a:t>
            </a:r>
            <a:endParaRPr lang="fr-FR" sz="1000" dirty="0">
              <a:solidFill>
                <a:schemeClr val="accent1"/>
              </a:solidFill>
            </a:endParaRPr>
          </a:p>
        </p:txBody>
      </p:sp>
      <p:sp>
        <p:nvSpPr>
          <p:cNvPr id="26" name="ZoneTexte 25"/>
          <p:cNvSpPr txBox="1"/>
          <p:nvPr/>
        </p:nvSpPr>
        <p:spPr>
          <a:xfrm>
            <a:off x="4831811" y="1365690"/>
            <a:ext cx="1296144" cy="276999"/>
          </a:xfrm>
          <a:prstGeom prst="rect">
            <a:avLst/>
          </a:prstGeom>
          <a:noFill/>
        </p:spPr>
        <p:txBody>
          <a:bodyPr wrap="square" rtlCol="0">
            <a:spAutoFit/>
          </a:bodyPr>
          <a:lstStyle/>
          <a:p>
            <a:r>
              <a:rPr lang="fr-FR" sz="1200" b="1" dirty="0">
                <a:solidFill>
                  <a:schemeClr val="tx2"/>
                </a:solidFill>
              </a:rPr>
              <a:t>Prescripteurs </a:t>
            </a:r>
          </a:p>
        </p:txBody>
      </p:sp>
      <p:grpSp>
        <p:nvGrpSpPr>
          <p:cNvPr id="16384" name="Groupe 16383"/>
          <p:cNvGrpSpPr/>
          <p:nvPr/>
        </p:nvGrpSpPr>
        <p:grpSpPr>
          <a:xfrm>
            <a:off x="4094641" y="1110632"/>
            <a:ext cx="2708920" cy="1512168"/>
            <a:chOff x="4149080" y="1043608"/>
            <a:chExt cx="2708920" cy="1512168"/>
          </a:xfrm>
        </p:grpSpPr>
        <p:sp>
          <p:nvSpPr>
            <p:cNvPr id="23" name="Rectangle 22"/>
            <p:cNvSpPr/>
            <p:nvPr/>
          </p:nvSpPr>
          <p:spPr>
            <a:xfrm>
              <a:off x="4293096" y="1331640"/>
              <a:ext cx="576064" cy="216024"/>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Rectangle 29"/>
            <p:cNvSpPr/>
            <p:nvPr/>
          </p:nvSpPr>
          <p:spPr>
            <a:xfrm>
              <a:off x="4293096" y="1619672"/>
              <a:ext cx="576064" cy="216024"/>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sp>
          <p:nvSpPr>
            <p:cNvPr id="31" name="Rectangle 30"/>
            <p:cNvSpPr/>
            <p:nvPr/>
          </p:nvSpPr>
          <p:spPr>
            <a:xfrm>
              <a:off x="4293096" y="1907704"/>
              <a:ext cx="576064" cy="216024"/>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Rectangle 31"/>
            <p:cNvSpPr/>
            <p:nvPr/>
          </p:nvSpPr>
          <p:spPr>
            <a:xfrm>
              <a:off x="4293096" y="2195736"/>
              <a:ext cx="576064" cy="216024"/>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accent2"/>
                </a:solidFill>
              </a:endParaRPr>
            </a:p>
          </p:txBody>
        </p:sp>
        <p:sp>
          <p:nvSpPr>
            <p:cNvPr id="24" name="ZoneTexte 23"/>
            <p:cNvSpPr txBox="1"/>
            <p:nvPr/>
          </p:nvSpPr>
          <p:spPr>
            <a:xfrm>
              <a:off x="4365104" y="1043608"/>
              <a:ext cx="2232248" cy="261610"/>
            </a:xfrm>
            <a:prstGeom prst="rect">
              <a:avLst/>
            </a:prstGeom>
            <a:noFill/>
          </p:spPr>
          <p:txBody>
            <a:bodyPr wrap="square" rtlCol="0">
              <a:spAutoFit/>
            </a:bodyPr>
            <a:lstStyle/>
            <a:p>
              <a:pPr algn="ctr"/>
              <a:r>
                <a:rPr lang="fr-FR" sz="1100" b="1" u="sng" dirty="0">
                  <a:solidFill>
                    <a:schemeClr val="accent1"/>
                  </a:solidFill>
                </a:rPr>
                <a:t>4 INTERVENANTS AU PROCESS</a:t>
              </a:r>
            </a:p>
          </p:txBody>
        </p:sp>
        <p:sp>
          <p:nvSpPr>
            <p:cNvPr id="35" name="ZoneTexte 34"/>
            <p:cNvSpPr txBox="1"/>
            <p:nvPr/>
          </p:nvSpPr>
          <p:spPr>
            <a:xfrm>
              <a:off x="4893394" y="1599615"/>
              <a:ext cx="1296144" cy="276999"/>
            </a:xfrm>
            <a:prstGeom prst="rect">
              <a:avLst/>
            </a:prstGeom>
            <a:noFill/>
            <a:ln>
              <a:solidFill>
                <a:schemeClr val="bg1"/>
              </a:solidFill>
            </a:ln>
          </p:spPr>
          <p:txBody>
            <a:bodyPr wrap="square" rtlCol="0">
              <a:spAutoFit/>
            </a:bodyPr>
            <a:lstStyle/>
            <a:p>
              <a:r>
                <a:rPr lang="fr-FR" sz="1200" b="1" dirty="0">
                  <a:solidFill>
                    <a:srgbClr val="00B0F0"/>
                  </a:solidFill>
                </a:rPr>
                <a:t>D.A</a:t>
              </a:r>
            </a:p>
          </p:txBody>
        </p:sp>
        <p:sp>
          <p:nvSpPr>
            <p:cNvPr id="36" name="ZoneTexte 35"/>
            <p:cNvSpPr txBox="1"/>
            <p:nvPr/>
          </p:nvSpPr>
          <p:spPr>
            <a:xfrm>
              <a:off x="4869160" y="1907704"/>
              <a:ext cx="1296144" cy="276999"/>
            </a:xfrm>
            <a:prstGeom prst="rect">
              <a:avLst/>
            </a:prstGeom>
            <a:noFill/>
            <a:ln>
              <a:solidFill>
                <a:schemeClr val="bg1"/>
              </a:solidFill>
            </a:ln>
          </p:spPr>
          <p:txBody>
            <a:bodyPr wrap="square" rtlCol="0">
              <a:spAutoFit/>
            </a:bodyPr>
            <a:lstStyle/>
            <a:p>
              <a:r>
                <a:rPr lang="fr-FR" sz="1200" b="1" dirty="0">
                  <a:solidFill>
                    <a:schemeClr val="accent3"/>
                  </a:solidFill>
                </a:rPr>
                <a:t>Pôle prescription</a:t>
              </a:r>
            </a:p>
          </p:txBody>
        </p:sp>
        <p:sp>
          <p:nvSpPr>
            <p:cNvPr id="37" name="ZoneTexte 36"/>
            <p:cNvSpPr txBox="1"/>
            <p:nvPr/>
          </p:nvSpPr>
          <p:spPr>
            <a:xfrm>
              <a:off x="4869160" y="2195736"/>
              <a:ext cx="1988840" cy="276999"/>
            </a:xfrm>
            <a:prstGeom prst="rect">
              <a:avLst/>
            </a:prstGeom>
            <a:noFill/>
            <a:ln>
              <a:solidFill>
                <a:schemeClr val="bg1"/>
              </a:solidFill>
            </a:ln>
          </p:spPr>
          <p:txBody>
            <a:bodyPr wrap="square" rtlCol="0">
              <a:spAutoFit/>
            </a:bodyPr>
            <a:lstStyle/>
            <a:p>
              <a:r>
                <a:rPr lang="fr-FR" sz="1200" b="1" dirty="0">
                  <a:solidFill>
                    <a:schemeClr val="accent2"/>
                  </a:solidFill>
                </a:rPr>
                <a:t>Service Juridique</a:t>
              </a:r>
            </a:p>
          </p:txBody>
        </p:sp>
        <p:sp>
          <p:nvSpPr>
            <p:cNvPr id="29" name="Rectangle 28"/>
            <p:cNvSpPr/>
            <p:nvPr/>
          </p:nvSpPr>
          <p:spPr>
            <a:xfrm>
              <a:off x="4149080" y="1043608"/>
              <a:ext cx="2592288" cy="1512168"/>
            </a:xfrm>
            <a:prstGeom prst="rect">
              <a:avLst/>
            </a:prstGeom>
            <a:noFill/>
            <a:ln w="9525">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34" name="Rectangle 33"/>
          <p:cNvSpPr/>
          <p:nvPr/>
        </p:nvSpPr>
        <p:spPr>
          <a:xfrm>
            <a:off x="245228" y="3058660"/>
            <a:ext cx="3803035" cy="338417"/>
          </a:xfrm>
          <a:prstGeom prst="rect">
            <a:avLst/>
          </a:prstGeom>
          <a:solidFill>
            <a:schemeClr val="accent3"/>
          </a:solidFill>
          <a:ln>
            <a:solidFill>
              <a:schemeClr val="accent3"/>
            </a:solidFill>
          </a:ln>
        </p:spPr>
        <p:style>
          <a:lnRef idx="1">
            <a:schemeClr val="accent1"/>
          </a:lnRef>
          <a:fillRef idx="2">
            <a:schemeClr val="accent1"/>
          </a:fillRef>
          <a:effectRef idx="1">
            <a:schemeClr val="accent1"/>
          </a:effectRef>
          <a:fontRef idx="minor">
            <a:schemeClr val="dk1"/>
          </a:fontRef>
        </p:style>
        <p:txBody>
          <a:bodyPr lIns="45720" rIns="45720" spcCol="1270" anchor="ctr"/>
          <a:lstStyle/>
          <a:p>
            <a:r>
              <a:rPr lang="fr-FR" sz="900" b="1" u="sng" dirty="0">
                <a:solidFill>
                  <a:schemeClr val="dk1"/>
                </a:solidFill>
              </a:rPr>
              <a:t>Le Pôle Prescription</a:t>
            </a:r>
            <a:r>
              <a:rPr lang="fr-FR" sz="900" b="1" dirty="0">
                <a:solidFill>
                  <a:schemeClr val="dk1"/>
                </a:solidFill>
              </a:rPr>
              <a:t> </a:t>
            </a:r>
            <a:r>
              <a:rPr lang="fr-FR" sz="900" dirty="0"/>
              <a:t>valide et envoie la convention au service juridique. </a:t>
            </a:r>
            <a:endParaRPr lang="fr-FR" sz="900" dirty="0">
              <a:solidFill>
                <a:schemeClr val="dk1"/>
              </a:solidFill>
            </a:endParaRPr>
          </a:p>
        </p:txBody>
      </p:sp>
      <p:sp>
        <p:nvSpPr>
          <p:cNvPr id="38" name="Rectangle 37"/>
          <p:cNvSpPr/>
          <p:nvPr/>
        </p:nvSpPr>
        <p:spPr>
          <a:xfrm>
            <a:off x="231847" y="4394102"/>
            <a:ext cx="3816424" cy="504056"/>
          </a:xfrm>
          <a:prstGeom prst="rect">
            <a:avLst/>
          </a:prstGeom>
          <a:solidFill>
            <a:schemeClr val="accent2"/>
          </a:solidFill>
        </p:spPr>
        <p:style>
          <a:lnRef idx="0">
            <a:scrgbClr r="0" g="0" b="0"/>
          </a:lnRef>
          <a:fillRef idx="0">
            <a:scrgbClr r="0" g="0" b="0"/>
          </a:fillRef>
          <a:effectRef idx="0">
            <a:scrgbClr r="0" g="0" b="0"/>
          </a:effectRef>
          <a:fontRef idx="minor">
            <a:schemeClr val="lt1"/>
          </a:fontRef>
        </p:style>
        <p:txBody>
          <a:bodyPr lIns="45720" rIns="45720" spcCol="1270" anchor="ctr"/>
          <a:lstStyle/>
          <a:p>
            <a:r>
              <a:rPr lang="fr-FR" sz="900" b="1" dirty="0"/>
              <a:t>Le Service Juridique </a:t>
            </a:r>
            <a:r>
              <a:rPr lang="fr-FR" sz="900" dirty="0"/>
              <a:t>enregistre une copie de la convention dans le dossier partagé </a:t>
            </a:r>
            <a:r>
              <a:rPr lang="fr-FR" sz="900" b="1" u="sng" dirty="0">
                <a:hlinkClick r:id="rId7" action="ppaction://hlinkfile"/>
              </a:rPr>
              <a:t>ICI</a:t>
            </a:r>
            <a:r>
              <a:rPr lang="fr-FR" sz="900" b="1" dirty="0">
                <a:hlinkClick r:id="rId7" action="ppaction://hlinkfile"/>
              </a:rPr>
              <a:t> </a:t>
            </a:r>
            <a:r>
              <a:rPr lang="fr-FR" sz="900" dirty="0"/>
              <a:t>en accès libre. Le </a:t>
            </a:r>
            <a:r>
              <a:rPr lang="fr-FR" sz="900" b="1" dirty="0"/>
              <a:t>D.A reçoit une tâche d’HORIZON </a:t>
            </a:r>
            <a:r>
              <a:rPr lang="fr-FR" sz="900" dirty="0"/>
              <a:t>lui indiquant que la convention est en ligne sous HORIZON.</a:t>
            </a:r>
          </a:p>
        </p:txBody>
      </p:sp>
      <p:pic>
        <p:nvPicPr>
          <p:cNvPr id="41" name="Picture 2" descr="attention-303861_960_720 - Coordination Rurale (C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141945" y="2032616"/>
            <a:ext cx="648072" cy="579642"/>
          </a:xfrm>
          <a:prstGeom prst="rect">
            <a:avLst/>
          </a:prstGeom>
          <a:noFill/>
          <a:extLst>
            <a:ext uri="{909E8E84-426E-40DD-AFC4-6F175D3DCCD1}">
              <a14:hiddenFill xmlns:a14="http://schemas.microsoft.com/office/drawing/2010/main">
                <a:solidFill>
                  <a:srgbClr val="FFFFFF"/>
                </a:solidFill>
              </a14:hiddenFill>
            </a:ext>
          </a:extLst>
        </p:spPr>
      </p:pic>
      <p:sp>
        <p:nvSpPr>
          <p:cNvPr id="42" name="Rectangle 41"/>
          <p:cNvSpPr/>
          <p:nvPr/>
        </p:nvSpPr>
        <p:spPr>
          <a:xfrm>
            <a:off x="4166648" y="2744763"/>
            <a:ext cx="2520281" cy="504056"/>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defTabSz="800100">
              <a:lnSpc>
                <a:spcPct val="90000"/>
              </a:lnSpc>
              <a:spcAft>
                <a:spcPct val="35000"/>
              </a:spcAft>
              <a:defRPr/>
            </a:pPr>
            <a:r>
              <a:rPr lang="fr-FR" sz="1200" b="1" dirty="0">
                <a:solidFill>
                  <a:schemeClr val="bg1"/>
                </a:solidFill>
              </a:rPr>
              <a:t>Délai moyen retour juridique </a:t>
            </a:r>
          </a:p>
          <a:p>
            <a:pPr algn="r" defTabSz="800100">
              <a:lnSpc>
                <a:spcPct val="90000"/>
              </a:lnSpc>
              <a:spcAft>
                <a:spcPct val="35000"/>
              </a:spcAft>
              <a:defRPr/>
            </a:pPr>
            <a:r>
              <a:rPr lang="fr-FR" sz="1200" b="1" dirty="0">
                <a:solidFill>
                  <a:schemeClr val="bg1"/>
                </a:solidFill>
              </a:rPr>
              <a:t>&gt;&gt;10 jours ouvrés</a:t>
            </a:r>
          </a:p>
        </p:txBody>
      </p:sp>
      <p:pic>
        <p:nvPicPr>
          <p:cNvPr id="1032" name="Picture 8" descr="Digitalisation, organisation de production Outils mobiles et ..."/>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230757" y="2760196"/>
            <a:ext cx="504056" cy="504056"/>
          </a:xfrm>
          <a:prstGeom prst="rect">
            <a:avLst/>
          </a:prstGeom>
          <a:noFill/>
          <a:extLst>
            <a:ext uri="{909E8E84-426E-40DD-AFC4-6F175D3DCCD1}">
              <a14:hiddenFill xmlns:a14="http://schemas.microsoft.com/office/drawing/2010/main">
                <a:solidFill>
                  <a:srgbClr val="FFFFFF"/>
                </a:solidFill>
              </a14:hiddenFill>
            </a:ext>
          </a:extLst>
        </p:spPr>
      </p:pic>
      <p:sp>
        <p:nvSpPr>
          <p:cNvPr id="43" name="Rectangle 42">
            <a:extLst>
              <a:ext uri="{FF2B5EF4-FFF2-40B4-BE49-F238E27FC236}">
                <a16:creationId xmlns:a16="http://schemas.microsoft.com/office/drawing/2014/main" id="{AC1160B7-FC70-495F-838B-A68250E4AC5D}"/>
              </a:ext>
            </a:extLst>
          </p:cNvPr>
          <p:cNvSpPr/>
          <p:nvPr/>
        </p:nvSpPr>
        <p:spPr>
          <a:xfrm>
            <a:off x="231847" y="3903857"/>
            <a:ext cx="3816424" cy="472244"/>
          </a:xfrm>
          <a:prstGeom prst="rect">
            <a:avLst/>
          </a:prstGeom>
          <a:solidFill>
            <a:schemeClr val="tx2"/>
          </a:solidFill>
        </p:spPr>
        <p:style>
          <a:lnRef idx="0">
            <a:scrgbClr r="0" g="0" b="0"/>
          </a:lnRef>
          <a:fillRef idx="0">
            <a:scrgbClr r="0" g="0" b="0"/>
          </a:fillRef>
          <a:effectRef idx="0">
            <a:scrgbClr r="0" g="0" b="0"/>
          </a:effectRef>
          <a:fontRef idx="minor">
            <a:schemeClr val="lt1"/>
          </a:fontRef>
        </p:style>
        <p:txBody>
          <a:bodyPr lIns="45720" rIns="45720" spcCol="1270" anchor="ctr"/>
          <a:lstStyle/>
          <a:p>
            <a:pPr algn="just">
              <a:defRPr/>
            </a:pPr>
            <a:r>
              <a:rPr lang="fr-FR" sz="900" b="1" dirty="0"/>
              <a:t>Le Partenaire </a:t>
            </a:r>
            <a:r>
              <a:rPr lang="fr-FR" sz="900" dirty="0"/>
              <a:t>reçoit un lien sur lequel il doit cliquer. Une page s’ouvre et lui demande un code qu’il aura reçu par SMS. Le partenaire renseigne le code ce qui lui permet de signer sa convention </a:t>
            </a:r>
            <a:r>
              <a:rPr lang="fr-FR" sz="900" b="1" u="sng" dirty="0"/>
              <a:t>PENDANT DE SIGNATURE : 14 JOURS</a:t>
            </a:r>
          </a:p>
        </p:txBody>
      </p:sp>
      <p:pic>
        <p:nvPicPr>
          <p:cNvPr id="39" name="Image 38">
            <a:extLst>
              <a:ext uri="{FF2B5EF4-FFF2-40B4-BE49-F238E27FC236}">
                <a16:creationId xmlns:a16="http://schemas.microsoft.com/office/drawing/2014/main" id="{71D673F2-8FA0-43F1-8368-97F0A4826DC4}"/>
              </a:ext>
            </a:extLst>
          </p:cNvPr>
          <p:cNvPicPr>
            <a:picLocks noChangeAspect="1"/>
          </p:cNvPicPr>
          <p:nvPr/>
        </p:nvPicPr>
        <p:blipFill>
          <a:blip r:embed="rId10"/>
          <a:stretch>
            <a:fillRect/>
          </a:stretch>
        </p:blipFill>
        <p:spPr>
          <a:xfrm>
            <a:off x="3197491" y="6502165"/>
            <a:ext cx="2173621" cy="605267"/>
          </a:xfrm>
          <a:prstGeom prst="rect">
            <a:avLst/>
          </a:prstGeom>
        </p:spPr>
      </p:pic>
      <p:sp>
        <p:nvSpPr>
          <p:cNvPr id="44" name="Rectangle 43">
            <a:extLst>
              <a:ext uri="{FF2B5EF4-FFF2-40B4-BE49-F238E27FC236}">
                <a16:creationId xmlns:a16="http://schemas.microsoft.com/office/drawing/2014/main" id="{536B1FD7-83B4-48F0-8F5C-159BEE6C78AC}"/>
              </a:ext>
            </a:extLst>
          </p:cNvPr>
          <p:cNvSpPr/>
          <p:nvPr/>
        </p:nvSpPr>
        <p:spPr>
          <a:xfrm>
            <a:off x="2916150" y="7167010"/>
            <a:ext cx="2592288" cy="1152129"/>
          </a:xfrm>
          <a:prstGeom prst="rect">
            <a:avLst/>
          </a:prstGeom>
          <a:ln>
            <a:solidFill>
              <a:srgbClr val="92D050"/>
            </a:solidFill>
            <a:prstDash val="sysDot"/>
          </a:ln>
          <a:scene3d>
            <a:camera prst="orthographicFront"/>
            <a:lightRig rig="flat" dir="t"/>
          </a:scene3d>
        </p:spPr>
        <p:style>
          <a:lnRef idx="2">
            <a:schemeClr val="accent2"/>
          </a:lnRef>
          <a:fillRef idx="1">
            <a:schemeClr val="lt1"/>
          </a:fillRef>
          <a:effectRef idx="0">
            <a:schemeClr val="accent2"/>
          </a:effectRef>
          <a:fontRef idx="minor">
            <a:schemeClr val="dk1"/>
          </a:fontRef>
        </p:style>
        <p:txBody>
          <a:bodyPr lIns="68580" tIns="68580" rIns="68580" bIns="68580" spcCol="1270" anchor="ctr"/>
          <a:lstStyle>
            <a:defPPr>
              <a:defRPr lang="en-US"/>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r>
              <a:rPr lang="fr-FR" sz="1000" b="1" u="sng" dirty="0">
                <a:solidFill>
                  <a:schemeClr val="accent1"/>
                </a:solidFill>
              </a:rPr>
              <a:t>QU’EST-CE QU’UN SIGNATAIRE ?</a:t>
            </a:r>
            <a:endParaRPr lang="fr-FR" sz="900" b="1" u="sng" dirty="0">
              <a:solidFill>
                <a:schemeClr val="accent1"/>
              </a:solidFill>
            </a:endParaRPr>
          </a:p>
          <a:p>
            <a:r>
              <a:rPr kumimoji="1" lang="fr-FR" sz="900" dirty="0"/>
              <a:t>Le signataire doit nécessairement être celui qui est indiqué dans le KBIS comme représentant en qualité de…….. </a:t>
            </a:r>
            <a:r>
              <a:rPr kumimoji="1" lang="fr-FR" sz="900" b="1" u="sng" dirty="0">
                <a:solidFill>
                  <a:srgbClr val="C00000"/>
                </a:solidFill>
              </a:rPr>
              <a:t>IL DOIT EGALEMENT DETENIR UNE CARTE T</a:t>
            </a:r>
          </a:p>
          <a:p>
            <a:r>
              <a:rPr kumimoji="1" lang="fr-FR" sz="900" dirty="0"/>
              <a:t>Les coordonnées nécessaires pour la signature électronique seront donc également celles du représentant.</a:t>
            </a:r>
          </a:p>
          <a:p>
            <a:r>
              <a:rPr lang="fr-FR" sz="900" dirty="0">
                <a:solidFill>
                  <a:schemeClr val="accent1"/>
                </a:solidFill>
              </a:rPr>
              <a:t>  </a:t>
            </a:r>
            <a:endParaRPr lang="fr-FR" sz="1000" dirty="0">
              <a:solidFill>
                <a:schemeClr val="accent1"/>
              </a:solidFill>
            </a:endParaRPr>
          </a:p>
        </p:txBody>
      </p:sp>
      <p:pic>
        <p:nvPicPr>
          <p:cNvPr id="47" name="Picture 2" descr="Résultat de recherche d'images pour &quot;pour info&quot;">
            <a:hlinkClick r:id="rId11"/>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2542739" y="6043781"/>
            <a:ext cx="715872" cy="79633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1B109865-304D-8DFA-725E-F7A6FEE2A3EE}"/>
              </a:ext>
            </a:extLst>
          </p:cNvPr>
          <p:cNvSpPr/>
          <p:nvPr/>
        </p:nvSpPr>
        <p:spPr>
          <a:xfrm>
            <a:off x="231847" y="4936966"/>
            <a:ext cx="3816424" cy="504056"/>
          </a:xfrm>
          <a:prstGeom prst="rect">
            <a:avLst/>
          </a:prstGeom>
          <a:solidFill>
            <a:schemeClr val="accent3"/>
          </a:solidFill>
          <a:ln>
            <a:solidFill>
              <a:schemeClr val="accent3"/>
            </a:solidFill>
          </a:ln>
        </p:spPr>
        <p:style>
          <a:lnRef idx="1">
            <a:schemeClr val="accent1"/>
          </a:lnRef>
          <a:fillRef idx="2">
            <a:schemeClr val="accent1"/>
          </a:fillRef>
          <a:effectRef idx="1">
            <a:schemeClr val="accent1"/>
          </a:effectRef>
          <a:fontRef idx="minor">
            <a:schemeClr val="dk1"/>
          </a:fontRef>
        </p:style>
        <p:txBody>
          <a:bodyPr lIns="45720" rIns="45720" spcCol="1270" anchor="ctr"/>
          <a:lstStyle/>
          <a:p>
            <a:r>
              <a:rPr lang="fr-FR" sz="900" b="1" u="sng" dirty="0"/>
              <a:t>Le pôle Prescription </a:t>
            </a:r>
            <a:r>
              <a:rPr lang="fr-FR" sz="900" dirty="0"/>
              <a:t>envoie au D.A (ou conseiller si absence D.A) une tâche via HORIZON lui indiquant que la convention a été signée et que celle-ci est accessible sous HORIZON. </a:t>
            </a:r>
          </a:p>
        </p:txBody>
      </p:sp>
    </p:spTree>
    <p:extLst>
      <p:ext uri="{BB962C8B-B14F-4D97-AF65-F5344CB8AC3E}">
        <p14:creationId xmlns:p14="http://schemas.microsoft.com/office/powerpoint/2010/main" val="214054410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959</TotalTime>
  <Words>405</Words>
  <Application>Microsoft Office PowerPoint</Application>
  <PresentationFormat>Affichage à l'écran (4:3)</PresentationFormat>
  <Paragraphs>35</Paragraphs>
  <Slides>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Berlin Sans FB</vt:lpstr>
      <vt:lpstr>Calibri</vt:lpstr>
      <vt:lpstr>Thème Office</vt:lpstr>
      <vt:lpstr>Prescripteurs </vt:lpstr>
      <vt:lpstr>Process de signature de  conventions « Aide à la vente d’un bien »</vt:lpstr>
    </vt:vector>
  </TitlesOfParts>
  <Company>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Prescripteurs</dc:title>
  <dc:creator>aa</dc:creator>
  <cp:lastModifiedBy>De Andrade Emilie</cp:lastModifiedBy>
  <cp:revision>42</cp:revision>
  <dcterms:created xsi:type="dcterms:W3CDTF">2018-01-19T11:35:58Z</dcterms:created>
  <dcterms:modified xsi:type="dcterms:W3CDTF">2022-11-28T10:34:25Z</dcterms:modified>
</cp:coreProperties>
</file>