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6" r:id="rId3"/>
    <p:sldId id="308" r:id="rId4"/>
    <p:sldId id="30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B8CD3-09F3-4A37-B50D-10292F32D4FA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81EED-E137-42F0-9D08-8893DA1A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3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PRODUCTION GLOBALE PI (dont Prescription) : </a:t>
            </a:r>
          </a:p>
          <a:p>
            <a:pPr algn="l"/>
            <a:r>
              <a:rPr lang="fr-FR" dirty="0"/>
              <a:t>- 4500 PI – 875 000K€ soit une moyenne à 194 000 et 7 760K€ par conseillers dossiers par conseillers    </a:t>
            </a:r>
          </a:p>
          <a:p>
            <a:pPr algn="l"/>
            <a:r>
              <a:rPr lang="fr-FR" dirty="0"/>
              <a:t>- 3 465€ Revenus a HF des dossiers </a:t>
            </a:r>
          </a:p>
          <a:p>
            <a:pPr marL="171450" indent="-171450" algn="l">
              <a:buFontTx/>
              <a:buChar char="-"/>
            </a:pPr>
            <a:r>
              <a:rPr lang="fr-FR" dirty="0" err="1"/>
              <a:t>Kal</a:t>
            </a:r>
            <a:r>
              <a:rPr lang="fr-FR" dirty="0"/>
              <a:t> moyen emprunté 194K€</a:t>
            </a:r>
          </a:p>
          <a:p>
            <a:pPr marL="171450" indent="-171450" algn="l">
              <a:buFontTx/>
              <a:buChar char="-"/>
            </a:pPr>
            <a:endParaRPr lang="fr-FR" dirty="0"/>
          </a:p>
          <a:p>
            <a:pPr marL="171450" indent="-171450" algn="l">
              <a:buFontTx/>
              <a:buChar char="-"/>
            </a:pPr>
            <a:r>
              <a:rPr lang="fr-FR" dirty="0"/>
              <a:t>Même revenus en incluant le commissionnement Prescripteurs. </a:t>
            </a:r>
          </a:p>
          <a:p>
            <a:pPr marL="0" indent="0" algn="l">
              <a:buFontTx/>
              <a:buNone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Pau : 135 projets et une production de 24 000K€ avec 2 conseillers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Melun : 243 projets et une production de 46 000K€ avec 5 conseillers</a:t>
            </a:r>
          </a:p>
          <a:p>
            <a:pPr marL="0" indent="0" algn="l">
              <a:buFontTx/>
              <a:buNone/>
            </a:pPr>
            <a:r>
              <a:rPr lang="fr-FR" dirty="0"/>
              <a:t>Nanterre : 164 projets et une production de 38 000K€ avec 5 conseillers</a:t>
            </a:r>
          </a:p>
          <a:p>
            <a:pPr marL="0" indent="0" algn="l">
              <a:buFontTx/>
              <a:buNone/>
            </a:pPr>
            <a:r>
              <a:rPr lang="fr-FR" dirty="0"/>
              <a:t>Marseille : 231 projets et une production de presque 51 000K€ avec 6 conseillers</a:t>
            </a:r>
          </a:p>
          <a:p>
            <a:pPr marL="0" indent="0" algn="l">
              <a:buFontTx/>
              <a:buNone/>
            </a:pPr>
            <a:r>
              <a:rPr lang="fr-FR" dirty="0"/>
              <a:t>Nice : 112 projets et une production de 23 000K€ avec 5 conseillers</a:t>
            </a:r>
          </a:p>
          <a:p>
            <a:pPr marL="171450" indent="-171450" algn="l">
              <a:buFontTx/>
              <a:buChar char="-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PRODUCTION GLOBALE PI (dont Prescription) : </a:t>
            </a:r>
          </a:p>
          <a:p>
            <a:pPr algn="l"/>
            <a:r>
              <a:rPr lang="fr-FR" dirty="0"/>
              <a:t>- 4500 PI – 875 000K€ soit une moyenne à 194 000 et 7 760K€ par conseillers dossiers par conseillers    </a:t>
            </a:r>
          </a:p>
          <a:p>
            <a:pPr algn="l"/>
            <a:r>
              <a:rPr lang="fr-FR" dirty="0"/>
              <a:t>- 3 465€ Revenus a HF des dossiers </a:t>
            </a:r>
          </a:p>
          <a:p>
            <a:pPr marL="171450" indent="-171450" algn="l">
              <a:buFontTx/>
              <a:buChar char="-"/>
            </a:pPr>
            <a:r>
              <a:rPr lang="fr-FR" dirty="0" err="1"/>
              <a:t>Kal</a:t>
            </a:r>
            <a:r>
              <a:rPr lang="fr-FR" dirty="0"/>
              <a:t> moyen emprunté 194K€</a:t>
            </a:r>
          </a:p>
          <a:p>
            <a:pPr marL="171450" indent="-171450" algn="l">
              <a:buFontTx/>
              <a:buChar char="-"/>
            </a:pPr>
            <a:endParaRPr lang="fr-FR" dirty="0"/>
          </a:p>
          <a:p>
            <a:pPr marL="171450" indent="-171450" algn="l">
              <a:buFontTx/>
              <a:buChar char="-"/>
            </a:pPr>
            <a:r>
              <a:rPr lang="fr-FR" dirty="0"/>
              <a:t>Même revenus en incluant le commissionnement Prescripteurs. </a:t>
            </a:r>
          </a:p>
          <a:p>
            <a:pPr marL="0" indent="0" algn="l">
              <a:buFontTx/>
              <a:buNone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Pau : 135 projets et une production de 24 000K€ avec 2 conseillers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Melun : 243 projets et une production de 46 000K€ avec 5 conseillers</a:t>
            </a:r>
          </a:p>
          <a:p>
            <a:pPr marL="0" indent="0" algn="l">
              <a:buFontTx/>
              <a:buNone/>
            </a:pPr>
            <a:r>
              <a:rPr lang="fr-FR" dirty="0"/>
              <a:t>Nanterre : 164 projets et une production de 38 000K€ avec 5 conseillers</a:t>
            </a:r>
          </a:p>
          <a:p>
            <a:pPr marL="0" indent="0" algn="l">
              <a:buFontTx/>
              <a:buNone/>
            </a:pPr>
            <a:r>
              <a:rPr lang="fr-FR" dirty="0"/>
              <a:t>Marseille : 231 projets et une production de presque 51 000K€ avec 6 conseillers</a:t>
            </a:r>
          </a:p>
          <a:p>
            <a:pPr marL="0" indent="0" algn="l">
              <a:buFontTx/>
              <a:buNone/>
            </a:pPr>
            <a:r>
              <a:rPr lang="fr-FR" dirty="0"/>
              <a:t>Nice : 112 projets et une production de 23 000K€ avec 5 conseillers</a:t>
            </a:r>
          </a:p>
          <a:p>
            <a:pPr marL="171450" indent="-171450" algn="l">
              <a:buFontTx/>
              <a:buChar char="-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7C241-74E9-FBC6-4FEB-34C0BB01F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0BDF7C-3413-4363-911F-E952C6457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2B2B07-A8F2-B3F0-0863-C2FABE7D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62466-E6D1-8BDE-7E7D-976371FA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64C8B-6527-347C-25F9-5055A4C9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0D792-C2DB-9132-CD08-D10EEF9C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E87047-95F2-7D2A-F4A6-F1ED76DE8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6CDBA-1348-10E9-297E-E1E736FA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F055E-DC98-CFC2-F1FF-F0A322DF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ABCC3-DD68-9ED4-C90D-319B691A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66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7C0EC1-C91F-69A7-43F2-71BB116946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F885FD-EF9E-190B-05C4-C124DE1B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B252D-C811-EF45-81E4-9C1B3FE1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3FAE6-0168-E5C2-E392-50BFDC72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9CCCD3-E7CC-FCF6-EC75-91E175C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97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7A4BD-CF4C-1616-6819-BDB53529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BCCD66-FAA5-E2BE-037D-BDF53B78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707075-AF7C-50C3-A104-76F2E237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287275-9F1D-C621-8248-54CAD373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CD906-0A76-9CBE-04C2-1DC05D98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0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B5D8C-A2DD-2BA1-08A3-522560A3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B29CA8-E41F-CD01-8526-32122D7E6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A2B455-3FA2-1F04-8A13-D0665114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D032A-4FB5-F0D6-AF0E-B1E47033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B1429-5F01-5408-D06A-9BAB66D7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2F9B1-7DA9-4821-F79B-BD27B689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B381EB-3A6B-B84F-87C5-ECC4CBA27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C5D9D4-5E32-81DB-8940-DC183D393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B5C105-B561-1F39-0F12-CBE811AC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AECBEC-131D-DD76-1AFB-4EE42382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6E6C2E-35FE-87CA-F637-6B4BC3FD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6FB0C-11A4-BE52-4893-7E711DA3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93B8BE-330A-D98D-6060-CB1E3288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05E017-C9BD-CE2E-AD5E-975E56CD4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A1E162-9B92-D12B-72D1-9D96047A4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708CB4-E729-E8E4-39C1-06E5BFB88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99369F-63CD-89C9-3804-AEFF66C9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DD22E0-1308-A795-3D59-5EE9064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8FEC17-7A4C-D6F4-DE65-CD48B4DB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9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99FC0-D51B-AC9E-68B4-278F6FF8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237177-A03C-E2EB-7318-CFA0CFFB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82F5FD-B855-4642-F49B-2AFDA2D6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5447E4-4A01-DC33-C738-EE6F34B7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2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834262-8AA3-0B1F-862F-81C85BA5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EE6AD1-D129-10B0-EB95-F3B25A5D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A8C854-4A62-303C-A86D-BC25237E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1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407BA-6395-CCBC-F2A8-EACD11E1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89455-4BE0-B4B0-23CF-35C74831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5A448F-6511-21BA-08D9-C69DCA5A5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92876-6EB5-524A-6445-543D6161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5DF2BA-4A8A-2EE3-58BF-9F371653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C86AE3-2894-A9AE-F992-79EAB896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5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3CFE5-8F5E-B8A4-782D-C119F2D7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7A09EA-99DE-DC89-DB76-C4379682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7ACF0-4A3E-5505-1A3F-33C3D4D4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09411-3708-0534-799E-D182B98B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FCB74A-56BD-B2E8-01CB-A43AF5F4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15466F-763A-9B2F-E80C-E519794D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9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CFF276-DE98-3E41-C067-712B3BA6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F2B87-ACA3-757B-1719-721D7DCB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9E0AF4-EC85-9621-C84E-4FC7D96DA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0745-342F-48F2-84D4-ADF8DBC83D28}" type="datetimeFigureOut">
              <a:rPr lang="fr-FR" smtClean="0"/>
              <a:t>19/01/2023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A25495-7E83-FC5C-FD54-B1D630FA2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52A1C-5A7C-2537-AB17-F52D5C773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D056-8303-4F6E-A8FF-384A38D40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www.csf-logement.fr/?utm_medium=outlook&amp;utm_source=r%C3%A9seau&amp;utm_campaign=Signature%20ema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0ACA63A-C890-0333-316F-A22072907563}"/>
              </a:ext>
            </a:extLst>
          </p:cNvPr>
          <p:cNvSpPr/>
          <p:nvPr/>
        </p:nvSpPr>
        <p:spPr>
          <a:xfrm>
            <a:off x="2618797" y="1587451"/>
            <a:ext cx="6769974" cy="1612044"/>
          </a:xfrm>
          <a:prstGeom prst="round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Intégrer la POL dans  votre signature </a:t>
            </a:r>
            <a:r>
              <a:rPr lang="fr-F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fr-FR" sz="48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194F68-AAD8-6096-C065-DC7B2A8B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43" y="3429000"/>
            <a:ext cx="2847513" cy="28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B27365-7139-45AD-8E64-A85E1ADDB598}"/>
              </a:ext>
            </a:extLst>
          </p:cNvPr>
          <p:cNvSpPr/>
          <p:nvPr/>
        </p:nvSpPr>
        <p:spPr>
          <a:xfrm>
            <a:off x="1157303" y="1014322"/>
            <a:ext cx="550250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13" fontAlgn="ctr">
              <a:defRPr/>
            </a:pPr>
            <a:r>
              <a:rPr lang="fr-FR" sz="3733" dirty="0">
                <a:solidFill>
                  <a:srgbClr val="005CA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ETAPE 1: </a:t>
            </a:r>
          </a:p>
          <a:p>
            <a:pPr indent="-274313" fontAlgn="ctr">
              <a:defRPr/>
            </a:pPr>
            <a:r>
              <a:rPr lang="fr-FR" sz="16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 </a:t>
            </a:r>
            <a:r>
              <a:rPr lang="fr-FR" sz="160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prépare le nouveau </a:t>
            </a:r>
            <a:r>
              <a:rPr lang="fr-FR" sz="16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masque POL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56DA13-37DC-4659-97BA-42131B0BEC5B}"/>
              </a:ext>
            </a:extLst>
          </p:cNvPr>
          <p:cNvSpPr/>
          <p:nvPr/>
        </p:nvSpPr>
        <p:spPr>
          <a:xfrm>
            <a:off x="1157303" y="112463"/>
            <a:ext cx="5502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fr-FR" sz="3200" dirty="0">
                <a:solidFill>
                  <a:srgbClr val="FD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 vous explique tout 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0902AC-34E1-4D01-B2CD-98478FE01C03}"/>
              </a:ext>
            </a:extLst>
          </p:cNvPr>
          <p:cNvSpPr/>
          <p:nvPr/>
        </p:nvSpPr>
        <p:spPr>
          <a:xfrm>
            <a:off x="928791" y="1201263"/>
            <a:ext cx="144000" cy="729313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5D5856-9578-4E5D-876E-C429F8EB0484}"/>
              </a:ext>
            </a:extLst>
          </p:cNvPr>
          <p:cNvSpPr/>
          <p:nvPr/>
        </p:nvSpPr>
        <p:spPr>
          <a:xfrm>
            <a:off x="870302" y="112463"/>
            <a:ext cx="144000" cy="72931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 </a:t>
            </a:r>
          </a:p>
        </p:txBody>
      </p:sp>
      <p:pic>
        <p:nvPicPr>
          <p:cNvPr id="27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BB244672-B9B6-4D4C-A870-DD06B8D7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45" y="52078"/>
            <a:ext cx="1209939" cy="18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58BB36-02FC-4C4F-B76E-3495116DA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17" y="52078"/>
            <a:ext cx="419100" cy="6451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BF8EBB-6087-40EE-AF0C-31B5DC65F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5" y="1274281"/>
            <a:ext cx="495808" cy="4734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7634118-A815-4684-B4CC-0B953BB71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35" y="1754"/>
            <a:ext cx="493776" cy="54457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16FA665-54DA-4E89-A48E-FE30376F53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33" y="171934"/>
            <a:ext cx="664972" cy="74879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70BCE4D-F671-4E2E-8CA3-E05C68F0F2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44" y="221747"/>
            <a:ext cx="667512" cy="5737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9D8198-CBA8-1973-44D3-F962882AA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9967" y="809977"/>
            <a:ext cx="6215338" cy="3002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2B7553-1642-46BD-A755-31E792407E46}"/>
              </a:ext>
            </a:extLst>
          </p:cNvPr>
          <p:cNvSpPr/>
          <p:nvPr/>
        </p:nvSpPr>
        <p:spPr>
          <a:xfrm>
            <a:off x="7416733" y="1827851"/>
            <a:ext cx="554476" cy="1586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8BFD5C0-1EEE-FBDB-5187-201F07BAF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703" y="1827851"/>
            <a:ext cx="1875236" cy="176354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B801433-2080-85F6-3572-59C75248BAF9}"/>
              </a:ext>
            </a:extLst>
          </p:cNvPr>
          <p:cNvSpPr/>
          <p:nvPr/>
        </p:nvSpPr>
        <p:spPr>
          <a:xfrm>
            <a:off x="8796109" y="1827851"/>
            <a:ext cx="554474" cy="6798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EBD2CA-349F-AC93-DFD6-A1CB7FF2291A}"/>
              </a:ext>
            </a:extLst>
          </p:cNvPr>
          <p:cNvSpPr/>
          <p:nvPr/>
        </p:nvSpPr>
        <p:spPr>
          <a:xfrm>
            <a:off x="9007058" y="3289012"/>
            <a:ext cx="882629" cy="2710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5467154-858C-7E2D-AB32-C3FF53B6D08C}"/>
              </a:ext>
            </a:extLst>
          </p:cNvPr>
          <p:cNvSpPr txBox="1"/>
          <p:nvPr/>
        </p:nvSpPr>
        <p:spPr>
          <a:xfrm>
            <a:off x="375490" y="2031136"/>
            <a:ext cx="497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1-</a:t>
            </a:r>
            <a:r>
              <a:rPr lang="fr-FR" dirty="0"/>
              <a:t> </a:t>
            </a:r>
            <a:r>
              <a:rPr lang="fr-FR" b="1" dirty="0"/>
              <a:t>Ouvrez un nouveau courrier </a:t>
            </a:r>
            <a:r>
              <a:rPr lang="fr-FR" dirty="0"/>
              <a:t>comme si vous souhaitiez envoyer un e-mail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1396359-1735-9C29-AD1F-D28FD2FBEA47}"/>
              </a:ext>
            </a:extLst>
          </p:cNvPr>
          <p:cNvSpPr txBox="1"/>
          <p:nvPr/>
        </p:nvSpPr>
        <p:spPr>
          <a:xfrm>
            <a:off x="394909" y="2778027"/>
            <a:ext cx="4978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2- </a:t>
            </a:r>
            <a:r>
              <a:rPr lang="fr-FR" dirty="0"/>
              <a:t>Cliquez sur la flèche en dessous </a:t>
            </a:r>
            <a:r>
              <a:rPr lang="fr-FR" b="1" dirty="0"/>
              <a:t>« d’inclure » </a:t>
            </a:r>
            <a:r>
              <a:rPr lang="fr-FR" dirty="0"/>
              <a:t>puis sur </a:t>
            </a:r>
            <a:r>
              <a:rPr lang="fr-FR" b="1" dirty="0"/>
              <a:t>« une signature » </a:t>
            </a:r>
            <a:r>
              <a:rPr lang="fr-FR" dirty="0"/>
              <a:t>puis sur </a:t>
            </a:r>
            <a:r>
              <a:rPr lang="fr-FR" b="1" dirty="0"/>
              <a:t>« signature… »</a:t>
            </a:r>
          </a:p>
          <a:p>
            <a:endParaRPr lang="fr-FR" dirty="0"/>
          </a:p>
          <a:p>
            <a:r>
              <a:rPr lang="fr-FR" b="1" dirty="0"/>
              <a:t>3-</a:t>
            </a:r>
            <a:r>
              <a:rPr lang="fr-FR" dirty="0"/>
              <a:t> </a:t>
            </a:r>
            <a:r>
              <a:rPr lang="fr-FR" u="sng" dirty="0"/>
              <a:t>Toujours sur la même fenêtre</a:t>
            </a:r>
            <a:r>
              <a:rPr lang="fr-FR" dirty="0"/>
              <a:t> allez copier le contenu de l’une de vos signatures habituelle</a:t>
            </a:r>
          </a:p>
          <a:p>
            <a:endParaRPr lang="fr-FR" dirty="0"/>
          </a:p>
          <a:p>
            <a:r>
              <a:rPr lang="fr-FR" b="1" dirty="0"/>
              <a:t>4-</a:t>
            </a:r>
            <a:r>
              <a:rPr lang="fr-FR" dirty="0"/>
              <a:t> Cliquez ensuite sur </a:t>
            </a:r>
            <a:r>
              <a:rPr lang="fr-FR" b="1" dirty="0"/>
              <a:t>« nouveau». Nommez là par exemple « signature POL ». </a:t>
            </a:r>
            <a:r>
              <a:rPr lang="fr-FR" dirty="0"/>
              <a:t>Cela vous permettra de l’identifier et l’utiliser en temps voulu.</a:t>
            </a:r>
          </a:p>
          <a:p>
            <a:endParaRPr lang="fr-FR" dirty="0"/>
          </a:p>
          <a:p>
            <a:r>
              <a:rPr lang="fr-FR" b="1" dirty="0"/>
              <a:t>5-</a:t>
            </a:r>
            <a:r>
              <a:rPr lang="fr-FR" dirty="0"/>
              <a:t> </a:t>
            </a:r>
            <a:r>
              <a:rPr lang="fr-FR" b="1" dirty="0"/>
              <a:t>Collez</a:t>
            </a:r>
            <a:r>
              <a:rPr lang="fr-FR" dirty="0"/>
              <a:t> </a:t>
            </a:r>
            <a:r>
              <a:rPr lang="fr-FR" b="1" dirty="0"/>
              <a:t>le contenu (</a:t>
            </a:r>
            <a:r>
              <a:rPr lang="fr-FR" b="1" dirty="0" err="1"/>
              <a:t>cf</a:t>
            </a:r>
            <a:r>
              <a:rPr lang="fr-FR" b="1" dirty="0"/>
              <a:t> ci-dessus 3-) de votre signature habituelle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45FB05B-9833-76BD-EE41-2FA3C0EDCF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056" y="2387648"/>
            <a:ext cx="1714649" cy="38103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0060DB7-E3C3-93AF-D959-096B99A5BC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89" y="3610035"/>
            <a:ext cx="4843401" cy="324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37100BE-E936-603D-F2F9-28D722E557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28" y="4390083"/>
            <a:ext cx="1463671" cy="146367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EC08ECDE-BDAE-0180-5A6B-B6FC7E952272}"/>
              </a:ext>
            </a:extLst>
          </p:cNvPr>
          <p:cNvSpPr txBox="1"/>
          <p:nvPr/>
        </p:nvSpPr>
        <p:spPr>
          <a:xfrm>
            <a:off x="8846079" y="5713823"/>
            <a:ext cx="188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Votre masque est prêt 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1ED757-AF66-C1D7-BD87-37B3C5D209D1}"/>
              </a:ext>
            </a:extLst>
          </p:cNvPr>
          <p:cNvSpPr/>
          <p:nvPr/>
        </p:nvSpPr>
        <p:spPr>
          <a:xfrm>
            <a:off x="6975418" y="4675780"/>
            <a:ext cx="534193" cy="2335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AB6D94E-633E-3D74-8493-BD8858F5D5E5}"/>
              </a:ext>
            </a:extLst>
          </p:cNvPr>
          <p:cNvSpPr/>
          <p:nvPr/>
        </p:nvSpPr>
        <p:spPr>
          <a:xfrm>
            <a:off x="1065665" y="6176398"/>
            <a:ext cx="3636692" cy="679849"/>
          </a:xfrm>
          <a:prstGeom prst="round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avez presque terminé! </a:t>
            </a:r>
          </a:p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Dernière étape slide d’après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45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B27365-7139-45AD-8E64-A85E1ADDB598}"/>
              </a:ext>
            </a:extLst>
          </p:cNvPr>
          <p:cNvSpPr/>
          <p:nvPr/>
        </p:nvSpPr>
        <p:spPr>
          <a:xfrm>
            <a:off x="1157303" y="1014322"/>
            <a:ext cx="5502503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13" fontAlgn="ctr">
              <a:defRPr/>
            </a:pPr>
            <a:r>
              <a:rPr lang="fr-FR" sz="3733" dirty="0">
                <a:solidFill>
                  <a:srgbClr val="005CA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ETAPE 2: </a:t>
            </a:r>
          </a:p>
          <a:p>
            <a:pPr indent="-274313" fontAlgn="ctr">
              <a:defRPr/>
            </a:pPr>
            <a:r>
              <a:rPr lang="fr-FR" sz="1600" dirty="0">
                <a:solidFill>
                  <a:srgbClr val="005CA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J’incorpore le visuel et le lien URL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56DA13-37DC-4659-97BA-42131B0BEC5B}"/>
              </a:ext>
            </a:extLst>
          </p:cNvPr>
          <p:cNvSpPr/>
          <p:nvPr/>
        </p:nvSpPr>
        <p:spPr>
          <a:xfrm>
            <a:off x="1157303" y="112463"/>
            <a:ext cx="5502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fr-FR" sz="3200" dirty="0">
                <a:solidFill>
                  <a:srgbClr val="FDC3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On vous explique tout 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0902AC-34E1-4D01-B2CD-98478FE01C03}"/>
              </a:ext>
            </a:extLst>
          </p:cNvPr>
          <p:cNvSpPr/>
          <p:nvPr/>
        </p:nvSpPr>
        <p:spPr>
          <a:xfrm>
            <a:off x="928791" y="1201263"/>
            <a:ext cx="144000" cy="729313"/>
          </a:xfrm>
          <a:prstGeom prst="rect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5D5856-9578-4E5D-876E-C429F8EB0484}"/>
              </a:ext>
            </a:extLst>
          </p:cNvPr>
          <p:cNvSpPr/>
          <p:nvPr/>
        </p:nvSpPr>
        <p:spPr>
          <a:xfrm>
            <a:off x="870302" y="112463"/>
            <a:ext cx="144000" cy="72931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 </a:t>
            </a:r>
          </a:p>
        </p:txBody>
      </p:sp>
      <p:pic>
        <p:nvPicPr>
          <p:cNvPr id="27" name="Picture 36" descr="\\Srv-ad-fic\dir-dev\E.DEANDRADE Prescription\9- IMAGES UTILES\PNG\ALALOUPE.png">
            <a:extLst>
              <a:ext uri="{FF2B5EF4-FFF2-40B4-BE49-F238E27FC236}">
                <a16:creationId xmlns:a16="http://schemas.microsoft.com/office/drawing/2014/main" id="{BB244672-B9B6-4D4C-A870-DD06B8D7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45" y="52078"/>
            <a:ext cx="1209939" cy="188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58BB36-02FC-4C4F-B76E-3495116DA0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17" y="52078"/>
            <a:ext cx="419100" cy="6451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BF8EBB-6087-40EE-AF0C-31B5DC65F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5" y="1274281"/>
            <a:ext cx="495808" cy="4734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7634118-A815-4684-B4CC-0B953BB71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35" y="1754"/>
            <a:ext cx="493776" cy="54457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16FA665-54DA-4E89-A48E-FE30376F53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733" y="171934"/>
            <a:ext cx="664972" cy="74879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70BCE4D-F671-4E2E-8CA3-E05C68F0F2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44" y="221747"/>
            <a:ext cx="667512" cy="57378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95467154-858C-7E2D-AB32-C3FF53B6D08C}"/>
              </a:ext>
            </a:extLst>
          </p:cNvPr>
          <p:cNvSpPr txBox="1"/>
          <p:nvPr/>
        </p:nvSpPr>
        <p:spPr>
          <a:xfrm>
            <a:off x="375490" y="2031136"/>
            <a:ext cx="5624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1-</a:t>
            </a:r>
            <a:r>
              <a:rPr lang="fr-FR" dirty="0"/>
              <a:t> Allez dans </a:t>
            </a:r>
            <a:r>
              <a:rPr lang="fr-FR" b="1" dirty="0">
                <a:solidFill>
                  <a:schemeClr val="accent1"/>
                </a:solidFill>
              </a:rPr>
              <a:t>interservices &gt;boite à outils&gt; 2. Aide à la prescription&gt; KIT Utilisation_POL&gt; La signature dans la POL</a:t>
            </a:r>
            <a:r>
              <a:rPr lang="fr-FR" dirty="0"/>
              <a:t> et </a:t>
            </a:r>
            <a:r>
              <a:rPr lang="fr-FR" b="1" dirty="0"/>
              <a:t>copiez le bandeau de signature 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1396359-1735-9C29-AD1F-D28FD2FBEA47}"/>
              </a:ext>
            </a:extLst>
          </p:cNvPr>
          <p:cNvSpPr txBox="1"/>
          <p:nvPr/>
        </p:nvSpPr>
        <p:spPr>
          <a:xfrm>
            <a:off x="375490" y="2989665"/>
            <a:ext cx="560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2- Collez l’image </a:t>
            </a:r>
            <a:r>
              <a:rPr lang="fr-FR" dirty="0"/>
              <a:t>à la suite de votre signature</a:t>
            </a:r>
          </a:p>
          <a:p>
            <a:endParaRPr lang="fr-FR" dirty="0"/>
          </a:p>
          <a:p>
            <a:pPr algn="just"/>
            <a:r>
              <a:rPr lang="fr-FR" b="1" dirty="0"/>
              <a:t>3-</a:t>
            </a:r>
            <a:r>
              <a:rPr lang="fr-FR" dirty="0"/>
              <a:t> </a:t>
            </a:r>
            <a:r>
              <a:rPr lang="fr-FR" b="1" dirty="0"/>
              <a:t>Cliquez droit sur l’image et collez le lien </a:t>
            </a:r>
            <a:r>
              <a:rPr lang="fr-FR" dirty="0"/>
              <a:t>comme ci-</a:t>
            </a:r>
            <a:r>
              <a:rPr lang="fr-FR" dirty="0" err="1"/>
              <a:t>contre</a:t>
            </a:r>
            <a:r>
              <a:rPr lang="fr-FR" sz="18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https</a:t>
            </a:r>
            <a:r>
              <a:rPr lang="fr-FR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://www.csf-logement.fr/?utm_medium=outlook&amp;utm_source=r%C3%A9seau&amp;utm_campaign=Signature%20email</a:t>
            </a:r>
            <a:endParaRPr lang="fr-FR" dirty="0"/>
          </a:p>
          <a:p>
            <a:endParaRPr lang="fr-FR" b="1" dirty="0"/>
          </a:p>
          <a:p>
            <a:r>
              <a:rPr lang="fr-FR" b="1" dirty="0"/>
              <a:t>4-</a:t>
            </a:r>
            <a:r>
              <a:rPr lang="fr-FR" dirty="0"/>
              <a:t> </a:t>
            </a:r>
            <a:r>
              <a:rPr lang="fr-FR" b="1" dirty="0"/>
              <a:t>Cliquez sur OK puis OK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B99307-6088-C618-B077-5BC77924F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417" y="1305079"/>
            <a:ext cx="5355151" cy="370260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37100BE-E936-603D-F2F9-28D722E557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28" y="4390083"/>
            <a:ext cx="1463671" cy="146367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EC08ECDE-BDAE-0180-5A6B-B6FC7E952272}"/>
              </a:ext>
            </a:extLst>
          </p:cNvPr>
          <p:cNvSpPr txBox="1"/>
          <p:nvPr/>
        </p:nvSpPr>
        <p:spPr>
          <a:xfrm>
            <a:off x="8846079" y="5713823"/>
            <a:ext cx="188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/>
                </a:solidFill>
              </a:rPr>
              <a:t>C’est terminé !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847D12D-0FB9-33A7-3E63-496E51C1C60E}"/>
              </a:ext>
            </a:extLst>
          </p:cNvPr>
          <p:cNvSpPr/>
          <p:nvPr/>
        </p:nvSpPr>
        <p:spPr>
          <a:xfrm>
            <a:off x="6288833" y="3722914"/>
            <a:ext cx="1220778" cy="517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F1DDDF5-AC35-1D5A-3F1E-0B92869180C0}"/>
              </a:ext>
            </a:extLst>
          </p:cNvPr>
          <p:cNvSpPr/>
          <p:nvPr/>
        </p:nvSpPr>
        <p:spPr>
          <a:xfrm>
            <a:off x="1670701" y="5503753"/>
            <a:ext cx="3636692" cy="679849"/>
          </a:xfrm>
          <a:prstGeom prst="round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avez terminé !</a:t>
            </a:r>
          </a:p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BRAVO à vous 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5918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602C366-90BB-4A92-3EF3-97F544FDFDA7}"/>
              </a:ext>
            </a:extLst>
          </p:cNvPr>
          <p:cNvSpPr/>
          <p:nvPr/>
        </p:nvSpPr>
        <p:spPr>
          <a:xfrm>
            <a:off x="3222884" y="327268"/>
            <a:ext cx="6231833" cy="679849"/>
          </a:xfrm>
          <a:prstGeom prst="roundRect">
            <a:avLst/>
          </a:prstGeom>
          <a:solidFill>
            <a:srgbClr val="E8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Résultat </a:t>
            </a:r>
            <a:endParaRPr lang="fr-FR" sz="4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3E588-C3EE-4F77-B0B2-338A417D9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1" y="1509202"/>
            <a:ext cx="7347684" cy="5198127"/>
          </a:xfrm>
          <a:prstGeom prst="rect">
            <a:avLst/>
          </a:prstGeom>
        </p:spPr>
      </p:pic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3877C679-80DB-CC9F-18BD-AC696D24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69" y="2420601"/>
            <a:ext cx="3917434" cy="37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491</Words>
  <Application>Microsoft Office PowerPoint</Application>
  <PresentationFormat>Grand écran</PresentationFormat>
  <Paragraphs>60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Lato Heavy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Andrade Emilie</dc:creator>
  <cp:lastModifiedBy>De Andrade Emilie</cp:lastModifiedBy>
  <cp:revision>12</cp:revision>
  <dcterms:created xsi:type="dcterms:W3CDTF">2023-01-10T08:54:12Z</dcterms:created>
  <dcterms:modified xsi:type="dcterms:W3CDTF">2023-01-19T16:15:03Z</dcterms:modified>
</cp:coreProperties>
</file>