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1912" r:id="rId3"/>
    <p:sldId id="1914" r:id="rId4"/>
    <p:sldId id="1917" r:id="rId5"/>
    <p:sldId id="1915" r:id="rId6"/>
    <p:sldId id="1904" r:id="rId7"/>
    <p:sldId id="1903" r:id="rId8"/>
    <p:sldId id="1902" r:id="rId9"/>
    <p:sldId id="1909" r:id="rId10"/>
    <p:sldId id="1908" r:id="rId11"/>
    <p:sldId id="1906" r:id="rId12"/>
    <p:sldId id="191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REZIFI Amina" initials="OA" lastIdx="1" clrIdx="0">
    <p:extLst>
      <p:ext uri="{19B8F6BF-5375-455C-9EA6-DF929625EA0E}">
        <p15:presenceInfo xmlns:p15="http://schemas.microsoft.com/office/powerpoint/2012/main" userId="S::OUREZIFI@csf.asso.fr::3448d5dd-06eb-478b-bd13-62460cda3d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C90"/>
    <a:srgbClr val="E48D37"/>
    <a:srgbClr val="49A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6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D6A5-F062-4B0E-87FA-C081795F5F2F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73234-CFA3-4915-9A51-5C84353B7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58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3F08B-B64C-4745-A8CF-E8C0916D2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99A6BF-1346-4D25-8850-AE680B06A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8D69F-28D7-4E08-9B19-D330BC4B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AE49D-C8FC-4BC9-8556-BA2C2D40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502A8-CCC4-427F-9286-0853E87B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75057-68F4-4F30-A80B-5637F9BB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6BA2FD-029A-4E2B-8E4D-1784816D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956CA2-3AF3-44E2-878F-4C5993D5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1476A-E434-40DA-8869-517411A8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A961A-AC59-46E5-AEA6-3AAFB58B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63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3585E0-C16C-4274-BFC6-A43491860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7D8681-BFCB-4987-A975-3012656DB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58BB27-762E-4A89-8CB0-2E92124B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77A109-5756-4038-AB4F-FF0B1780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36276-50E4-4FD2-ABBB-51AE9BA6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8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BFB3C-F339-4BD0-B7AD-164FD2A2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BBA9A-AE0A-4600-AB1F-CDA1A48D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0E797-53C0-4AB8-BE0C-FFF97DD0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D16DF-4963-443A-A6F6-4EAC615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E2C47-D629-4B42-A147-EA69E24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03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600D9-0E06-4648-A509-63AF11E8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1F54A3-8821-4570-89AA-092CC5EA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39F2C-1E03-4353-8D75-9334E2D4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9F54B-117A-426B-8740-8ED09924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94CB37-E400-44CE-BA70-933A719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9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F8BC0-1847-453C-A718-FC5790D6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85ACE7-DC85-4B54-986C-E70671E58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6ED682-F7A4-4443-A045-34D86070E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30ABA2-60BA-4062-A02B-A0275A30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715AE-9E66-478B-B0C8-6403430B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E651F-1AB1-417D-98B2-DE539F09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47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14242-CD08-4719-9DFE-C8EAD6C5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D4E37-5370-4727-AE9D-8AC8AFDE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E9A52F-074E-41ED-A6D5-DFD9E6108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6BE59D-0455-47D2-97F6-96B9FDA7F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BC1077-3698-47BF-87BB-14D264824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AC70A2-48E4-4388-A329-408E2DC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F70D57-6713-40FF-94C4-77CA4B3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995811-8F56-4838-9D21-5783F64E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7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EB377-561F-4801-A594-CCF916AE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DAA068-0404-44CA-B7C8-FDAB214C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3F6FCB-DC6C-4905-847D-9E58F068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9931F6-2EDC-4269-A9CD-7B8D7438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BD4519-04A6-40EA-B937-46C17E10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D3DE3D-B0A2-47D0-A6F8-C69CEB12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12D7DC-9B1C-4210-B434-7287E45D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1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51FAE-702F-4CC8-8485-1E18F325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804FD-2214-4A16-99F3-9095833C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F2729F-1473-4D1F-B69D-4AFB7AEE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9B4F08-2DBD-4796-9F4B-D7DF3632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A1AEC4-5C40-4260-8228-499F0399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A1A6BA-ADC0-45A5-BA3F-EDEB73E5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4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C9513-8DC7-4F5E-BC09-559FEFC6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4E805F-ABEC-434B-AF1C-246168367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9BD4C8-E6A5-43CB-89B6-74B4C869F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07F4D6-BC50-485D-8D57-449B2024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ABB07F-584D-4233-869B-9089B9F5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E270A9-BA3F-4BE1-8D11-F5003F78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27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92B94C-4EC6-436B-A5E9-3BF75853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1CFB04-BF60-4ADB-8885-E9EEAAD7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11B74-63A2-4235-9D47-0A33766E5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D0C3-709A-4876-A980-0158D2D5796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050F18-9780-4624-BB60-4FA1733AA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8B340-2E9B-4CC8-AF5D-99E60F905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9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vre d’empilage. ouvrir le livre, des livres cartonnés sur table en bois et fond rose. retour à l’école. espace copie de texte - definition photos et images de collection">
            <a:extLst>
              <a:ext uri="{FF2B5EF4-FFF2-40B4-BE49-F238E27FC236}">
                <a16:creationId xmlns:a16="http://schemas.microsoft.com/office/drawing/2014/main" id="{388C438B-2343-4CE5-AE36-44D562169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02E7B8-B564-47ED-83CC-BB47914E2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fr-FR" sz="5400" dirty="0"/>
              <a:t>Lexique Prescription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E895BA-5535-4917-89F3-63622F211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884037"/>
            <a:ext cx="8140148" cy="468888"/>
          </a:xfrm>
        </p:spPr>
        <p:txBody>
          <a:bodyPr>
            <a:normAutofit fontScale="92500"/>
          </a:bodyPr>
          <a:lstStyle/>
          <a:p>
            <a:r>
              <a:rPr lang="fr-FR" sz="2000" dirty="0"/>
              <a:t>J’apprends à renseigner l’activité et les actions menées avec mes prescripteurs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568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981FACA-722B-4BC8-B2A8-DFE1ED2E9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82" y="5502186"/>
            <a:ext cx="1790418" cy="13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2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BA9D35-42D2-48F2-8340-C77BC37D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5" y="1474503"/>
            <a:ext cx="9059103" cy="504694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7F4C3FB-6D90-4557-A05D-EE0626D3F616}"/>
              </a:ext>
            </a:extLst>
          </p:cNvPr>
          <p:cNvSpPr/>
          <p:nvPr/>
        </p:nvSpPr>
        <p:spPr>
          <a:xfrm>
            <a:off x="6279570" y="5647186"/>
            <a:ext cx="3050825" cy="984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2E42E5D-9FF8-46CA-9112-E1560801C0C4}"/>
              </a:ext>
            </a:extLst>
          </p:cNvPr>
          <p:cNvCxnSpPr>
            <a:cxnSpLocks/>
          </p:cNvCxnSpPr>
          <p:nvPr/>
        </p:nvCxnSpPr>
        <p:spPr>
          <a:xfrm flipH="1">
            <a:off x="4355009" y="2095423"/>
            <a:ext cx="1995926" cy="2795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A286D28-63FA-4028-9A3F-2D0D4E0AF937}"/>
              </a:ext>
            </a:extLst>
          </p:cNvPr>
          <p:cNvCxnSpPr>
            <a:cxnSpLocks/>
          </p:cNvCxnSpPr>
          <p:nvPr/>
        </p:nvCxnSpPr>
        <p:spPr>
          <a:xfrm>
            <a:off x="7323762" y="2615851"/>
            <a:ext cx="0" cy="29547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égende : encadrée 7">
            <a:extLst>
              <a:ext uri="{FF2B5EF4-FFF2-40B4-BE49-F238E27FC236}">
                <a16:creationId xmlns:a16="http://schemas.microsoft.com/office/drawing/2014/main" id="{FDE13915-F78D-47A6-8B9A-393E42BE096A}"/>
              </a:ext>
            </a:extLst>
          </p:cNvPr>
          <p:cNvSpPr/>
          <p:nvPr/>
        </p:nvSpPr>
        <p:spPr>
          <a:xfrm>
            <a:off x="6217248" y="1618522"/>
            <a:ext cx="3436380" cy="676457"/>
          </a:xfrm>
          <a:prstGeom prst="borderCallout1">
            <a:avLst>
              <a:gd name="adj1" fmla="val 103216"/>
              <a:gd name="adj2" fmla="val 51312"/>
              <a:gd name="adj3" fmla="val 220267"/>
              <a:gd name="adj4" fmla="val 3425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Il s’agit ici d’un RDV Interlocuteur (activité) et non d’une action de développement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89299DA-16C5-4EB9-98B1-336C95017007}"/>
              </a:ext>
            </a:extLst>
          </p:cNvPr>
          <p:cNvSpPr/>
          <p:nvPr/>
        </p:nvSpPr>
        <p:spPr>
          <a:xfrm>
            <a:off x="1982579" y="2238030"/>
            <a:ext cx="1947996" cy="351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2" descr="monautosurlenet.com">
            <a:extLst>
              <a:ext uri="{FF2B5EF4-FFF2-40B4-BE49-F238E27FC236}">
                <a16:creationId xmlns:a16="http://schemas.microsoft.com/office/drawing/2014/main" id="{FAF46F0D-B42A-D9DC-DBCC-B3DE1EF5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382" y="0"/>
            <a:ext cx="1473003" cy="14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BFF0D7-D18A-BA9A-E3D4-F099DF948D56}"/>
              </a:ext>
            </a:extLst>
          </p:cNvPr>
          <p:cNvSpPr/>
          <p:nvPr/>
        </p:nvSpPr>
        <p:spPr>
          <a:xfrm>
            <a:off x="168965" y="149087"/>
            <a:ext cx="5247861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F0000"/>
                </a:solidFill>
              </a:rPr>
              <a:t>ERREUR FREQUENTE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Picture 2" descr="illustrations, cliparts, dessins animés et icônes de lampe de poche, voyant d’alarme d’avertissement et conception de vecteur de conception plate de lumière de sirène. - attention">
            <a:extLst>
              <a:ext uri="{FF2B5EF4-FFF2-40B4-BE49-F238E27FC236}">
                <a16:creationId xmlns:a16="http://schemas.microsoft.com/office/drawing/2014/main" id="{E489E284-FD8F-45D9-BCEB-C8CBE51FA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163" y1="23693" x2="32353" y2="30229"/>
                        <a14:foregroundMark x1="48856" y1="22712" x2="51307" y2="14052"/>
                        <a14:foregroundMark x1="66830" y1="30882" x2="75490" y2="23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73"/>
          <a:stretch/>
        </p:blipFill>
        <p:spPr bwMode="auto">
          <a:xfrm>
            <a:off x="4234185" y="38855"/>
            <a:ext cx="1118787" cy="9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8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7EC6D04-D962-4E51-B06C-48A223C79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2" y="2502130"/>
            <a:ext cx="6360325" cy="34725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26F777-F64D-46F1-AC50-F025D6B24E68}"/>
              </a:ext>
            </a:extLst>
          </p:cNvPr>
          <p:cNvSpPr txBox="1"/>
          <p:nvPr/>
        </p:nvSpPr>
        <p:spPr>
          <a:xfrm>
            <a:off x="175671" y="1411357"/>
            <a:ext cx="619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souhaites envoyer e-mail de remerciements à mon partenaire qui fera également office de compte rendu de nos échanges : </a:t>
            </a:r>
          </a:p>
          <a:p>
            <a:r>
              <a:rPr lang="fr-FR" dirty="0"/>
              <a:t>Je me rends sur l’onglet e-mail.</a:t>
            </a:r>
          </a:p>
        </p:txBody>
      </p:sp>
      <p:sp>
        <p:nvSpPr>
          <p:cNvPr id="5" name="Flèche : virage 4">
            <a:extLst>
              <a:ext uri="{FF2B5EF4-FFF2-40B4-BE49-F238E27FC236}">
                <a16:creationId xmlns:a16="http://schemas.microsoft.com/office/drawing/2014/main" id="{43F1E38E-66D3-4ED7-8E32-DFA2491537D0}"/>
              </a:ext>
            </a:extLst>
          </p:cNvPr>
          <p:cNvSpPr/>
          <p:nvPr/>
        </p:nvSpPr>
        <p:spPr>
          <a:xfrm>
            <a:off x="6560598" y="1624614"/>
            <a:ext cx="363986" cy="816745"/>
          </a:xfrm>
          <a:prstGeom prst="bentArrow">
            <a:avLst>
              <a:gd name="adj1" fmla="val 4032"/>
              <a:gd name="adj2" fmla="val 25000"/>
              <a:gd name="adj3" fmla="val 25000"/>
              <a:gd name="adj4" fmla="val 27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02E596-9F4C-41E8-BA87-A4FF2385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964" y="1218812"/>
            <a:ext cx="4839601" cy="493591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0519E76-720D-4ED2-8B97-E650E0520E72}"/>
              </a:ext>
            </a:extLst>
          </p:cNvPr>
          <p:cNvSpPr/>
          <p:nvPr/>
        </p:nvSpPr>
        <p:spPr>
          <a:xfrm>
            <a:off x="4474655" y="3209381"/>
            <a:ext cx="1477925" cy="536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 : encadrée 11">
            <a:extLst>
              <a:ext uri="{FF2B5EF4-FFF2-40B4-BE49-F238E27FC236}">
                <a16:creationId xmlns:a16="http://schemas.microsoft.com/office/drawing/2014/main" id="{4EB097C4-0D7F-4A18-8A93-154510E8214D}"/>
              </a:ext>
            </a:extLst>
          </p:cNvPr>
          <p:cNvSpPr/>
          <p:nvPr/>
        </p:nvSpPr>
        <p:spPr>
          <a:xfrm flipH="1">
            <a:off x="8708992" y="284086"/>
            <a:ext cx="3169327" cy="674703"/>
          </a:xfrm>
          <a:prstGeom prst="borderCallout1">
            <a:avLst>
              <a:gd name="adj1" fmla="val 116746"/>
              <a:gd name="adj2" fmla="val 76820"/>
              <a:gd name="adj3" fmla="val 180670"/>
              <a:gd name="adj4" fmla="val 9333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J’adresse un e-mail à mon prescripteur depuis l’onglet e-mail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2B5D22-E5EE-4DDD-9B88-842DE298EF3C}"/>
              </a:ext>
            </a:extLst>
          </p:cNvPr>
          <p:cNvSpPr txBox="1"/>
          <p:nvPr/>
        </p:nvSpPr>
        <p:spPr>
          <a:xfrm>
            <a:off x="7661428" y="2175029"/>
            <a:ext cx="435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J’indique ici l’adresse mail du prescripteur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947660-56CA-4D02-A666-873788FD3E40}"/>
              </a:ext>
            </a:extLst>
          </p:cNvPr>
          <p:cNvSpPr txBox="1"/>
          <p:nvPr/>
        </p:nvSpPr>
        <p:spPr>
          <a:xfrm>
            <a:off x="7671785" y="2815701"/>
            <a:ext cx="360285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J’indique ici l’objet du mail adressé à mon prescripteur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616E3B-1594-41C7-8174-AF5A2B1D6535}"/>
              </a:ext>
            </a:extLst>
          </p:cNvPr>
          <p:cNvSpPr txBox="1"/>
          <p:nvPr/>
        </p:nvSpPr>
        <p:spPr>
          <a:xfrm>
            <a:off x="7227902" y="3543670"/>
            <a:ext cx="435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Corps du mail à rédiger </a:t>
            </a:r>
          </a:p>
        </p:txBody>
      </p:sp>
      <p:pic>
        <p:nvPicPr>
          <p:cNvPr id="3" name="Picture 2" descr="validé ok - 7 à Gestion">
            <a:extLst>
              <a:ext uri="{FF2B5EF4-FFF2-40B4-BE49-F238E27FC236}">
                <a16:creationId xmlns:a16="http://schemas.microsoft.com/office/drawing/2014/main" id="{98927158-08E4-AA32-2FFB-341A6D92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79" y="77358"/>
            <a:ext cx="2134398" cy="1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372B99-ECA3-03C3-AF04-4803DCE8B28C}"/>
              </a:ext>
            </a:extLst>
          </p:cNvPr>
          <p:cNvSpPr/>
          <p:nvPr/>
        </p:nvSpPr>
        <p:spPr>
          <a:xfrm>
            <a:off x="168965" y="149087"/>
            <a:ext cx="9412357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C9C90"/>
                </a:solidFill>
              </a:rPr>
              <a:t>ENVOI D’UN E-MAIL VIA HORIZON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F3B2B-DCBB-3969-1678-E9F2BCE77703}"/>
              </a:ext>
            </a:extLst>
          </p:cNvPr>
          <p:cNvSpPr txBox="1"/>
          <p:nvPr/>
        </p:nvSpPr>
        <p:spPr>
          <a:xfrm>
            <a:off x="7661427" y="2474314"/>
            <a:ext cx="435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Je peux mettre en copie mon D.A</a:t>
            </a:r>
          </a:p>
        </p:txBody>
      </p:sp>
    </p:spTree>
    <p:extLst>
      <p:ext uri="{BB962C8B-B14F-4D97-AF65-F5344CB8AC3E}">
        <p14:creationId xmlns:p14="http://schemas.microsoft.com/office/powerpoint/2010/main" val="139760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llustrations, cliparts, dessins animés et icônes de signes de remerciement - merci pour votre attention">
            <a:extLst>
              <a:ext uri="{FF2B5EF4-FFF2-40B4-BE49-F238E27FC236}">
                <a16:creationId xmlns:a16="http://schemas.microsoft.com/office/drawing/2014/main" id="{9379CBCF-DE01-453D-866C-334685DF4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" r="-1" b="794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8D120E-2688-4E7F-A282-1ED51A40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À vous de jouer </a:t>
            </a:r>
            <a:r>
              <a:rPr lang="en-US" sz="660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6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F61E094-527F-EECD-FCF6-F362F1BCBABD}"/>
              </a:ext>
            </a:extLst>
          </p:cNvPr>
          <p:cNvSpPr txBox="1"/>
          <p:nvPr/>
        </p:nvSpPr>
        <p:spPr>
          <a:xfrm>
            <a:off x="1520686" y="1967948"/>
            <a:ext cx="984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Toutes les actions prescription doivent être saisies</a:t>
            </a:r>
          </a:p>
          <a:p>
            <a:r>
              <a:rPr lang="fr-FR" dirty="0">
                <a:solidFill>
                  <a:schemeClr val="bg1"/>
                </a:solidFill>
              </a:rPr>
              <a:t>Qu’il s’agisse d’un simple appel, d’une visite improvisée, d’un échange au hasard d’une rencontre, vous devez </a:t>
            </a:r>
            <a:r>
              <a:rPr lang="fr-FR" b="1" u="sng" dirty="0">
                <a:solidFill>
                  <a:schemeClr val="bg1"/>
                </a:solidFill>
              </a:rPr>
              <a:t>saisir vos actions Prescription sous HORIZON</a:t>
            </a:r>
          </a:p>
          <a:p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CFF601-9292-36EB-5D31-A69470393B90}"/>
              </a:ext>
            </a:extLst>
          </p:cNvPr>
          <p:cNvSpPr txBox="1"/>
          <p:nvPr/>
        </p:nvSpPr>
        <p:spPr>
          <a:xfrm>
            <a:off x="1593575" y="3914282"/>
            <a:ext cx="10098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Cela permet de :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Mesurer votre activité avec ce partenaire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Identifier les actions les plus efficaces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Historiser vos échanges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Organiser vos actions à venir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FE1AE-77CB-944E-5271-4D05C3F7E631}"/>
              </a:ext>
            </a:extLst>
          </p:cNvPr>
          <p:cNvSpPr/>
          <p:nvPr/>
        </p:nvSpPr>
        <p:spPr>
          <a:xfrm>
            <a:off x="1662412" y="3404606"/>
            <a:ext cx="2753139" cy="354830"/>
          </a:xfrm>
          <a:prstGeom prst="rect">
            <a:avLst/>
          </a:prstGeom>
          <a:solidFill>
            <a:srgbClr val="49A4BD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POURQUOI ?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7D31335-22A3-7815-07F5-A6A62212BB84}"/>
              </a:ext>
            </a:extLst>
          </p:cNvPr>
          <p:cNvGrpSpPr/>
          <p:nvPr/>
        </p:nvGrpSpPr>
        <p:grpSpPr>
          <a:xfrm>
            <a:off x="1113183" y="1298090"/>
            <a:ext cx="10426149" cy="4719020"/>
            <a:chOff x="1113183" y="1298090"/>
            <a:chExt cx="10426149" cy="47190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2AF0C-E4B0-C0D6-5FE7-7E842B7BF520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C6B4E4-971E-3168-0EF3-33BC3FDC26EF}"/>
                </a:ext>
              </a:extLst>
            </p:cNvPr>
            <p:cNvSpPr/>
            <p:nvPr/>
          </p:nvSpPr>
          <p:spPr>
            <a:xfrm>
              <a:off x="1265583" y="1298090"/>
              <a:ext cx="10098157" cy="47190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 descr="Une image contenant texte, ordinateur&#10;&#10;Description générée automatiquement">
            <a:extLst>
              <a:ext uri="{FF2B5EF4-FFF2-40B4-BE49-F238E27FC236}">
                <a16:creationId xmlns:a16="http://schemas.microsoft.com/office/drawing/2014/main" id="{FDB9B3D5-2E4C-018B-77D9-C5E3968C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19" y="3211874"/>
            <a:ext cx="3062234" cy="37172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0F0FD2-3926-B66C-830A-BE67C07A98D2}"/>
              </a:ext>
            </a:extLst>
          </p:cNvPr>
          <p:cNvSpPr/>
          <p:nvPr/>
        </p:nvSpPr>
        <p:spPr>
          <a:xfrm>
            <a:off x="168965" y="149087"/>
            <a:ext cx="5496339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C9C90"/>
                </a:solidFill>
              </a:rPr>
              <a:t>BONNE PRATIQUE N°1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04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F61E094-527F-EECD-FCF6-F362F1BCBABD}"/>
              </a:ext>
            </a:extLst>
          </p:cNvPr>
          <p:cNvSpPr txBox="1"/>
          <p:nvPr/>
        </p:nvSpPr>
        <p:spPr>
          <a:xfrm>
            <a:off x="1509090" y="1533391"/>
            <a:ext cx="9756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Avant de saisir vous devez identifier si votre action est organisée </a:t>
            </a:r>
            <a:r>
              <a:rPr lang="fr-FR" sz="3600" b="1" u="sng" dirty="0">
                <a:solidFill>
                  <a:schemeClr val="bg1"/>
                </a:solidFill>
              </a:rPr>
              <a:t>pour</a:t>
            </a:r>
            <a:r>
              <a:rPr lang="fr-FR" sz="3600" b="1" dirty="0">
                <a:solidFill>
                  <a:schemeClr val="bg1"/>
                </a:solidFill>
              </a:rPr>
              <a:t> votre partenariat ou </a:t>
            </a:r>
            <a:r>
              <a:rPr lang="fr-FR" sz="3600" b="1" u="sng" dirty="0">
                <a:solidFill>
                  <a:schemeClr val="bg1"/>
                </a:solidFill>
              </a:rPr>
              <a:t>pour</a:t>
            </a:r>
            <a:r>
              <a:rPr lang="fr-FR" sz="3600" b="1" dirty="0">
                <a:solidFill>
                  <a:schemeClr val="bg1"/>
                </a:solidFill>
              </a:rPr>
              <a:t> des particuliers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CFF601-9292-36EB-5D31-A69470393B90}"/>
              </a:ext>
            </a:extLst>
          </p:cNvPr>
          <p:cNvSpPr txBox="1"/>
          <p:nvPr/>
        </p:nvSpPr>
        <p:spPr>
          <a:xfrm>
            <a:off x="6366012" y="3933281"/>
            <a:ext cx="4808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</a:rPr>
              <a:t>Une action qui vise à créer, développer, entretenir un lien partenarial. Le destinataire de cette action est notre partenaire (collaborateurs ou décisionnaires)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r>
              <a:rPr lang="fr-FR" b="1" i="1" u="sng" dirty="0">
                <a:solidFill>
                  <a:schemeClr val="bg1"/>
                </a:solidFill>
              </a:rPr>
              <a:t>Exemple</a:t>
            </a:r>
            <a:r>
              <a:rPr lang="fr-FR" b="1" i="1" dirty="0">
                <a:solidFill>
                  <a:schemeClr val="bg1"/>
                </a:solidFill>
              </a:rPr>
              <a:t> : Réunion commerciale, rendez-vous décisionnaire ou collaborateurs….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FE1AE-77CB-944E-5271-4D05C3F7E631}"/>
              </a:ext>
            </a:extLst>
          </p:cNvPr>
          <p:cNvSpPr/>
          <p:nvPr/>
        </p:nvSpPr>
        <p:spPr>
          <a:xfrm>
            <a:off x="6366012" y="3254020"/>
            <a:ext cx="4899991" cy="581307"/>
          </a:xfrm>
          <a:prstGeom prst="rect">
            <a:avLst/>
          </a:prstGeom>
          <a:solidFill>
            <a:srgbClr val="00B050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Action vers partenaire (activité)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7D31335-22A3-7815-07F5-A6A62212BB84}"/>
              </a:ext>
            </a:extLst>
          </p:cNvPr>
          <p:cNvGrpSpPr/>
          <p:nvPr/>
        </p:nvGrpSpPr>
        <p:grpSpPr>
          <a:xfrm>
            <a:off x="1113183" y="1391478"/>
            <a:ext cx="10426149" cy="4899992"/>
            <a:chOff x="1113183" y="1391478"/>
            <a:chExt cx="10426149" cy="48999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2AF0C-E4B0-C0D6-5FE7-7E842B7BF520}"/>
                </a:ext>
              </a:extLst>
            </p:cNvPr>
            <p:cNvSpPr/>
            <p:nvPr/>
          </p:nvSpPr>
          <p:spPr>
            <a:xfrm>
              <a:off x="1113183" y="1490870"/>
              <a:ext cx="10426149" cy="46810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C6B4E4-971E-3168-0EF3-33BC3FDC26EF}"/>
                </a:ext>
              </a:extLst>
            </p:cNvPr>
            <p:cNvSpPr/>
            <p:nvPr/>
          </p:nvSpPr>
          <p:spPr>
            <a:xfrm>
              <a:off x="1265583" y="1391478"/>
              <a:ext cx="10098157" cy="48999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E145C8-0FD0-D4D8-21D2-74C67F037BE5}"/>
              </a:ext>
            </a:extLst>
          </p:cNvPr>
          <p:cNvSpPr/>
          <p:nvPr/>
        </p:nvSpPr>
        <p:spPr>
          <a:xfrm>
            <a:off x="1432887" y="3254020"/>
            <a:ext cx="4899991" cy="713001"/>
          </a:xfrm>
          <a:prstGeom prst="rect">
            <a:avLst/>
          </a:prstGeom>
          <a:solidFill>
            <a:srgbClr val="49A4BD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Action vers particulier (action de développement)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9D0C2C-DFAE-9222-B58C-26971CFB4382}"/>
              </a:ext>
            </a:extLst>
          </p:cNvPr>
          <p:cNvSpPr txBox="1"/>
          <p:nvPr/>
        </p:nvSpPr>
        <p:spPr>
          <a:xfrm>
            <a:off x="1384019" y="3933280"/>
            <a:ext cx="4899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</a:rPr>
              <a:t>Une action qui vise à accueillir ou rencontrer des particuliers en collaboration avec un partenaire prescripteur.  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i="1" dirty="0">
              <a:solidFill>
                <a:schemeClr val="bg1"/>
              </a:solidFill>
            </a:endParaRPr>
          </a:p>
          <a:p>
            <a:pPr algn="just"/>
            <a:r>
              <a:rPr lang="fr-FR" b="1" i="1" u="sng" dirty="0">
                <a:solidFill>
                  <a:schemeClr val="bg1"/>
                </a:solidFill>
              </a:rPr>
              <a:t>Exemple</a:t>
            </a:r>
            <a:r>
              <a:rPr lang="fr-FR" b="1" i="1" dirty="0">
                <a:solidFill>
                  <a:schemeClr val="bg1"/>
                </a:solidFill>
              </a:rPr>
              <a:t> : Forum de l’Habitat, Café de l’Habitat, Journée portes ouvertes, réunions locataires…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3E6949-2552-0D1C-9575-E507DB732246}"/>
              </a:ext>
            </a:extLst>
          </p:cNvPr>
          <p:cNvSpPr/>
          <p:nvPr/>
        </p:nvSpPr>
        <p:spPr>
          <a:xfrm>
            <a:off x="168965" y="149087"/>
            <a:ext cx="5496339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C9C90"/>
                </a:solidFill>
              </a:rPr>
              <a:t>BONNE PRATIQUE N°2</a:t>
            </a:r>
            <a:r>
              <a:rPr lang="fr-FR" dirty="0"/>
              <a:t>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0C493F-EBEE-8DE1-5A7D-41E43C4B20B4}"/>
              </a:ext>
            </a:extLst>
          </p:cNvPr>
          <p:cNvCxnSpPr/>
          <p:nvPr/>
        </p:nvCxnSpPr>
        <p:spPr>
          <a:xfrm>
            <a:off x="2136913" y="5188226"/>
            <a:ext cx="33196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A5A9725-D45A-9167-75AA-FD451B8280F5}"/>
              </a:ext>
            </a:extLst>
          </p:cNvPr>
          <p:cNvCxnSpPr/>
          <p:nvPr/>
        </p:nvCxnSpPr>
        <p:spPr>
          <a:xfrm>
            <a:off x="7149548" y="5191539"/>
            <a:ext cx="33196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2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9D0C2C-DFAE-9222-B58C-26971CFB4382}"/>
              </a:ext>
            </a:extLst>
          </p:cNvPr>
          <p:cNvSpPr txBox="1"/>
          <p:nvPr/>
        </p:nvSpPr>
        <p:spPr>
          <a:xfrm>
            <a:off x="6377608" y="4242303"/>
            <a:ext cx="489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Une action BTOC est une action qui a lieu pour ou en présence de particuliers.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439D321-DDEC-D333-8FE2-CC96E1A84D13}"/>
              </a:ext>
            </a:extLst>
          </p:cNvPr>
          <p:cNvGrpSpPr/>
          <p:nvPr/>
        </p:nvGrpSpPr>
        <p:grpSpPr>
          <a:xfrm>
            <a:off x="293169" y="1083365"/>
            <a:ext cx="6047425" cy="5655365"/>
            <a:chOff x="1113183" y="1328037"/>
            <a:chExt cx="10426149" cy="46984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993CBE-AF7B-8652-A91E-180ACED18539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AD859F-EC25-5F05-F12C-1A9D59F24333}"/>
                </a:ext>
              </a:extLst>
            </p:cNvPr>
            <p:cNvSpPr/>
            <p:nvPr/>
          </p:nvSpPr>
          <p:spPr>
            <a:xfrm>
              <a:off x="1277178" y="1328037"/>
              <a:ext cx="10118135" cy="4698464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0D5E0E5-3819-B602-337D-7D73E2B4B3DD}"/>
              </a:ext>
            </a:extLst>
          </p:cNvPr>
          <p:cNvSpPr/>
          <p:nvPr/>
        </p:nvSpPr>
        <p:spPr>
          <a:xfrm>
            <a:off x="6909017" y="1949653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3F6F08A-1066-CDAF-583A-2F9293515A6D}"/>
              </a:ext>
            </a:extLst>
          </p:cNvPr>
          <p:cNvSpPr/>
          <p:nvPr/>
        </p:nvSpPr>
        <p:spPr>
          <a:xfrm>
            <a:off x="6909017" y="3429000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B70C4D1-F62A-8713-4053-B1A7F0FEA548}"/>
              </a:ext>
            </a:extLst>
          </p:cNvPr>
          <p:cNvSpPr txBox="1"/>
          <p:nvPr/>
        </p:nvSpPr>
        <p:spPr>
          <a:xfrm>
            <a:off x="406810" y="1209192"/>
            <a:ext cx="59063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Journée Portes ouvertes, Réunion locataires, Journée maison témoins, Forum de l’Habitat… Tous ces évènements sont organisés pour des particuliers. 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Dans ce cas, saisissez une </a:t>
            </a:r>
            <a:r>
              <a:rPr lang="fr-FR" b="1" u="sng" dirty="0"/>
              <a:t>action de développement </a:t>
            </a:r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Complétez et indiquez le type d’action. Pour une juste saisie, pausez-vous la bonne question : </a:t>
            </a:r>
          </a:p>
          <a:p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Avec ou sans rendez-vous planifiés ? </a:t>
            </a:r>
          </a:p>
          <a:p>
            <a:endParaRPr lang="fr-FR" b="1" dirty="0"/>
          </a:p>
          <a:p>
            <a:r>
              <a:rPr lang="fr-FR" b="1" dirty="0"/>
              <a:t>1- Si </a:t>
            </a:r>
            <a:r>
              <a:rPr lang="fr-FR" sz="1800" b="0" dirty="0">
                <a:solidFill>
                  <a:schemeClr val="tx1"/>
                </a:solidFill>
              </a:rPr>
              <a:t>Evènement PRESCRIPTION </a:t>
            </a:r>
            <a:r>
              <a:rPr lang="fr-FR" sz="1800" b="1" u="sng" dirty="0">
                <a:solidFill>
                  <a:schemeClr val="tx1"/>
                </a:solidFill>
              </a:rPr>
              <a:t>avec</a:t>
            </a:r>
            <a:r>
              <a:rPr lang="fr-FR" sz="1800" b="1" dirty="0">
                <a:solidFill>
                  <a:schemeClr val="tx1"/>
                </a:solidFill>
              </a:rPr>
              <a:t> des RDV </a:t>
            </a:r>
            <a:r>
              <a:rPr lang="fr-FR" sz="1800" b="0" dirty="0">
                <a:solidFill>
                  <a:schemeClr val="tx1"/>
                </a:solidFill>
              </a:rPr>
              <a:t>planifiés          =&gt;  </a:t>
            </a:r>
            <a:r>
              <a:rPr lang="fr-FR" b="1" dirty="0"/>
              <a:t>PERMANENCE CONSEIL</a:t>
            </a:r>
            <a:endParaRPr lang="fr-FR" sz="1800" b="0" dirty="0">
              <a:solidFill>
                <a:schemeClr val="tx1"/>
              </a:solidFill>
            </a:endParaRPr>
          </a:p>
          <a:p>
            <a:endParaRPr lang="fr-FR" b="1" dirty="0"/>
          </a:p>
          <a:p>
            <a:r>
              <a:rPr lang="fr-FR" b="1" dirty="0"/>
              <a:t>2- Si </a:t>
            </a:r>
            <a:r>
              <a:rPr lang="fr-FR" sz="1800" dirty="0">
                <a:solidFill>
                  <a:schemeClr val="tx1"/>
                </a:solidFill>
              </a:rPr>
              <a:t>Evènement PRESCRIPTION </a:t>
            </a:r>
            <a:r>
              <a:rPr lang="fr-FR" sz="1800" b="1" u="sng" dirty="0">
                <a:solidFill>
                  <a:schemeClr val="tx1"/>
                </a:solidFill>
              </a:rPr>
              <a:t>sans</a:t>
            </a:r>
            <a:r>
              <a:rPr lang="fr-FR" sz="1800" b="1" dirty="0">
                <a:solidFill>
                  <a:schemeClr val="tx1"/>
                </a:solidFill>
              </a:rPr>
              <a:t> RDV planifié </a:t>
            </a:r>
          </a:p>
          <a:p>
            <a:r>
              <a:rPr lang="fr-FR" b="1" dirty="0"/>
              <a:t>=&gt; TABLE D’INFORMATION</a:t>
            </a:r>
            <a:endParaRPr lang="fr-FR" sz="1800" b="1" dirty="0">
              <a:solidFill>
                <a:schemeClr val="tx1"/>
              </a:solidFill>
            </a:endParaRPr>
          </a:p>
          <a:p>
            <a:endParaRPr lang="fr-FR" b="1" dirty="0"/>
          </a:p>
          <a:p>
            <a:r>
              <a:rPr lang="fr-FR" b="1" dirty="0"/>
              <a:t>Pour les autres, laissez votre bon sens vous guider !</a:t>
            </a:r>
            <a:endParaRPr lang="fr-FR" dirty="0"/>
          </a:p>
          <a:p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48B081-9B04-7FFC-BF1D-F77B22735BB8}"/>
              </a:ext>
            </a:extLst>
          </p:cNvPr>
          <p:cNvSpPr/>
          <p:nvPr/>
        </p:nvSpPr>
        <p:spPr>
          <a:xfrm>
            <a:off x="8075853" y="1795000"/>
            <a:ext cx="2787617" cy="292217"/>
          </a:xfrm>
          <a:prstGeom prst="rect">
            <a:avLst/>
          </a:prstGeom>
          <a:noFill/>
          <a:ln w="57150"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3EF612-6CC9-2083-34F8-9BBAEBF7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88" y="1189644"/>
            <a:ext cx="5516244" cy="530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4B7DC7-0A80-2C6C-7F2D-898F11E4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88" y="4210460"/>
            <a:ext cx="2569301" cy="232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EC206E8-C52B-2EB5-776E-AB8BF8F33386}"/>
              </a:ext>
            </a:extLst>
          </p:cNvPr>
          <p:cNvSpPr txBox="1"/>
          <p:nvPr/>
        </p:nvSpPr>
        <p:spPr>
          <a:xfrm>
            <a:off x="6602254" y="4532880"/>
            <a:ext cx="2639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12</a:t>
            </a:r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B65C65-8B78-64E5-F971-E53B33F893DB}"/>
              </a:ext>
            </a:extLst>
          </p:cNvPr>
          <p:cNvSpPr/>
          <p:nvPr/>
        </p:nvSpPr>
        <p:spPr>
          <a:xfrm>
            <a:off x="6602254" y="4025348"/>
            <a:ext cx="2569301" cy="292217"/>
          </a:xfrm>
          <a:prstGeom prst="rect">
            <a:avLst/>
          </a:prstGeom>
          <a:solidFill>
            <a:srgbClr val="E48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Types d’action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F73D0C25-0017-A646-7138-16445F19E453}"/>
              </a:ext>
            </a:extLst>
          </p:cNvPr>
          <p:cNvSpPr/>
          <p:nvPr/>
        </p:nvSpPr>
        <p:spPr>
          <a:xfrm>
            <a:off x="6340593" y="4645513"/>
            <a:ext cx="328187" cy="536799"/>
          </a:xfrm>
          <a:prstGeom prst="rightArrow">
            <a:avLst/>
          </a:prstGeom>
          <a:solidFill>
            <a:srgbClr val="E48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26F2CF-C61C-3142-6762-4145AB3EE892}"/>
              </a:ext>
            </a:extLst>
          </p:cNvPr>
          <p:cNvSpPr/>
          <p:nvPr/>
        </p:nvSpPr>
        <p:spPr>
          <a:xfrm>
            <a:off x="0" y="-35498"/>
            <a:ext cx="12192000" cy="778060"/>
          </a:xfrm>
          <a:prstGeom prst="rect">
            <a:avLst/>
          </a:prstGeom>
          <a:solidFill>
            <a:srgbClr val="49A4BD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SAISIE DANS CAS N°1 </a:t>
            </a:r>
            <a:r>
              <a:rPr lang="fr-FR" sz="2400" b="1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Action a destination de particuliers (BTOC)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9379270-9911-DAE4-4754-A733F4C2B65D}"/>
              </a:ext>
            </a:extLst>
          </p:cNvPr>
          <p:cNvSpPr txBox="1"/>
          <p:nvPr/>
        </p:nvSpPr>
        <p:spPr>
          <a:xfrm>
            <a:off x="7158540" y="839103"/>
            <a:ext cx="440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« C’est ici que je dois saisir sous Horizon »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7E49F9E1-2C5B-2A6E-C9BC-86752A14C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576" y="2736205"/>
            <a:ext cx="1691787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9D0C2C-DFAE-9222-B58C-26971CFB4382}"/>
              </a:ext>
            </a:extLst>
          </p:cNvPr>
          <p:cNvSpPr txBox="1"/>
          <p:nvPr/>
        </p:nvSpPr>
        <p:spPr>
          <a:xfrm>
            <a:off x="6377608" y="4242303"/>
            <a:ext cx="489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Une action BTOC est une action qui a lieu pour ou en présence de particuliers.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41609-7406-BBC3-BFF6-045ECAEA192E}"/>
              </a:ext>
            </a:extLst>
          </p:cNvPr>
          <p:cNvSpPr/>
          <p:nvPr/>
        </p:nvSpPr>
        <p:spPr>
          <a:xfrm>
            <a:off x="0" y="0"/>
            <a:ext cx="12192000" cy="778060"/>
          </a:xfrm>
          <a:prstGeom prst="rect">
            <a:avLst/>
          </a:prstGeom>
          <a:solidFill>
            <a:srgbClr val="00B050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SAISIE DANS CAS N°2 </a:t>
            </a:r>
            <a:r>
              <a:rPr lang="fr-FR" sz="2400" b="1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Action à destination d’un partenaire (BTOB)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0710B9-983D-5194-3B90-96A44199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884" y="1481113"/>
            <a:ext cx="4063748" cy="4778914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D439D321-DDEC-D333-8FE2-CC96E1A84D13}"/>
              </a:ext>
            </a:extLst>
          </p:cNvPr>
          <p:cNvGrpSpPr/>
          <p:nvPr/>
        </p:nvGrpSpPr>
        <p:grpSpPr>
          <a:xfrm>
            <a:off x="293169" y="1408160"/>
            <a:ext cx="6399822" cy="1926645"/>
            <a:chOff x="1113183" y="1328037"/>
            <a:chExt cx="10426149" cy="47190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993CBE-AF7B-8652-A91E-180ACED18539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AD859F-EC25-5F05-F12C-1A9D59F24333}"/>
                </a:ext>
              </a:extLst>
            </p:cNvPr>
            <p:cNvSpPr/>
            <p:nvPr/>
          </p:nvSpPr>
          <p:spPr>
            <a:xfrm>
              <a:off x="1277178" y="1328037"/>
              <a:ext cx="10118134" cy="471902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0D5E0E5-3819-B602-337D-7D73E2B4B3DD}"/>
              </a:ext>
            </a:extLst>
          </p:cNvPr>
          <p:cNvSpPr/>
          <p:nvPr/>
        </p:nvSpPr>
        <p:spPr>
          <a:xfrm>
            <a:off x="6909017" y="1949653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3F6F08A-1066-CDAF-583A-2F9293515A6D}"/>
              </a:ext>
            </a:extLst>
          </p:cNvPr>
          <p:cNvSpPr/>
          <p:nvPr/>
        </p:nvSpPr>
        <p:spPr>
          <a:xfrm>
            <a:off x="6909017" y="3429000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27FA4E9-FE77-2C1A-1873-A532E348CF43}"/>
              </a:ext>
            </a:extLst>
          </p:cNvPr>
          <p:cNvGrpSpPr/>
          <p:nvPr/>
        </p:nvGrpSpPr>
        <p:grpSpPr>
          <a:xfrm>
            <a:off x="333603" y="3511730"/>
            <a:ext cx="6399822" cy="553116"/>
            <a:chOff x="1113183" y="1328037"/>
            <a:chExt cx="10426149" cy="47190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A18AC3-2618-EDA5-2E38-54649DBB9EA5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074F0E-1670-FE4F-9CAB-12A48BA0CD5A}"/>
                </a:ext>
              </a:extLst>
            </p:cNvPr>
            <p:cNvSpPr/>
            <p:nvPr/>
          </p:nvSpPr>
          <p:spPr>
            <a:xfrm>
              <a:off x="1277178" y="1328037"/>
              <a:ext cx="10118134" cy="471902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BB70C4D1-F62A-8713-4053-B1A7F0FEA548}"/>
              </a:ext>
            </a:extLst>
          </p:cNvPr>
          <p:cNvSpPr txBox="1"/>
          <p:nvPr/>
        </p:nvSpPr>
        <p:spPr>
          <a:xfrm>
            <a:off x="434267" y="1481113"/>
            <a:ext cx="6170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Appel &amp; Email : </a:t>
            </a:r>
            <a:r>
              <a:rPr lang="fr-FR" dirty="0"/>
              <a:t>Vous contactez l’un des collaborateurs ou décisionnaire telle qu’en soit la raison </a:t>
            </a:r>
          </a:p>
          <a:p>
            <a:r>
              <a:rPr lang="fr-FR" b="1" dirty="0"/>
              <a:t>Visite : </a:t>
            </a:r>
            <a:r>
              <a:rPr lang="fr-FR" dirty="0"/>
              <a:t>Vous visitez physiquement votre partenaire sans rendez-vous</a:t>
            </a:r>
          </a:p>
          <a:p>
            <a:r>
              <a:rPr lang="fr-FR" b="1" dirty="0"/>
              <a:t>RDV Interlocuteur : </a:t>
            </a:r>
            <a:r>
              <a:rPr lang="fr-FR" dirty="0"/>
              <a:t>Vous avez rendez-vous (face/face ou à distance) avec votre partenaire quelque soit le motif 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25274F-D994-5161-A969-2575AB898797}"/>
              </a:ext>
            </a:extLst>
          </p:cNvPr>
          <p:cNvSpPr txBox="1"/>
          <p:nvPr/>
        </p:nvSpPr>
        <p:spPr>
          <a:xfrm>
            <a:off x="441767" y="357820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Chacune de vos actions sont historisées ici. </a:t>
            </a:r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4ED50D3-72A0-5D99-691D-EE08033F0612}"/>
              </a:ext>
            </a:extLst>
          </p:cNvPr>
          <p:cNvGrpSpPr/>
          <p:nvPr/>
        </p:nvGrpSpPr>
        <p:grpSpPr>
          <a:xfrm>
            <a:off x="293169" y="4313931"/>
            <a:ext cx="6399822" cy="2468803"/>
            <a:chOff x="1113183" y="1328037"/>
            <a:chExt cx="10426149" cy="47190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191E28-5C9D-DA42-22D1-F27080593D9F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069912-6574-FEDD-7D21-D35DB2F59601}"/>
                </a:ext>
              </a:extLst>
            </p:cNvPr>
            <p:cNvSpPr/>
            <p:nvPr/>
          </p:nvSpPr>
          <p:spPr>
            <a:xfrm>
              <a:off x="1277178" y="1328037"/>
              <a:ext cx="10118134" cy="471902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997A1F70-C400-A1DE-5AB1-6F0A977773F2}"/>
              </a:ext>
            </a:extLst>
          </p:cNvPr>
          <p:cNvSpPr txBox="1"/>
          <p:nvPr/>
        </p:nvSpPr>
        <p:spPr>
          <a:xfrm>
            <a:off x="434267" y="4402948"/>
            <a:ext cx="6170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concret :</a:t>
            </a:r>
          </a:p>
          <a:p>
            <a:r>
              <a:rPr lang="fr-FR" i="1" dirty="0"/>
              <a:t>Vous participez à la réunion commerciale de votre partenaire afin de vous présenter à l’ensemble de l’équipe commerciale</a:t>
            </a:r>
          </a:p>
          <a:p>
            <a:endParaRPr lang="fr-FR" b="1" dirty="0"/>
          </a:p>
          <a:p>
            <a:r>
              <a:rPr lang="fr-FR" b="1" dirty="0"/>
              <a:t>Je saisie la réunion dans RDV INTERLOCUTEUR.</a:t>
            </a:r>
          </a:p>
          <a:p>
            <a:endParaRPr lang="fr-FR" b="1" dirty="0"/>
          </a:p>
          <a:p>
            <a:r>
              <a:rPr lang="fr-FR" b="1" dirty="0"/>
              <a:t>N’hésitez pas à saisir et partager un compte rendu dans « Notes »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48B081-9B04-7FFC-BF1D-F77B22735BB8}"/>
              </a:ext>
            </a:extLst>
          </p:cNvPr>
          <p:cNvSpPr/>
          <p:nvPr/>
        </p:nvSpPr>
        <p:spPr>
          <a:xfrm>
            <a:off x="8075853" y="1795000"/>
            <a:ext cx="2787617" cy="292217"/>
          </a:xfrm>
          <a:prstGeom prst="rect">
            <a:avLst/>
          </a:prstGeom>
          <a:noFill/>
          <a:ln w="57150"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51B5D3D-9C35-718B-91EA-824C57247395}"/>
              </a:ext>
            </a:extLst>
          </p:cNvPr>
          <p:cNvSpPr txBox="1"/>
          <p:nvPr/>
        </p:nvSpPr>
        <p:spPr>
          <a:xfrm>
            <a:off x="7886365" y="809858"/>
            <a:ext cx="440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« C’est ici que je dois saisir sous Horizon »</a:t>
            </a:r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0947DB98-4DE5-C48F-1124-CC317E93FDC5}"/>
              </a:ext>
            </a:extLst>
          </p:cNvPr>
          <p:cNvSpPr/>
          <p:nvPr/>
        </p:nvSpPr>
        <p:spPr>
          <a:xfrm>
            <a:off x="9469661" y="1179148"/>
            <a:ext cx="1123122" cy="292217"/>
          </a:xfrm>
          <a:prstGeom prst="downArrow">
            <a:avLst/>
          </a:prstGeom>
          <a:solidFill>
            <a:srgbClr val="FC9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0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llustrations, cliparts, dessins animés et icônes de un homme d’affaires choisit entre le bon ou le mauvais signe - wrong">
            <a:extLst>
              <a:ext uri="{FF2B5EF4-FFF2-40B4-BE49-F238E27FC236}">
                <a16:creationId xmlns:a16="http://schemas.microsoft.com/office/drawing/2014/main" id="{303CA082-B992-4284-8F8F-CD650C7E1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b="16631"/>
          <a:stretch/>
        </p:blipFill>
        <p:spPr bwMode="auto">
          <a:xfrm>
            <a:off x="20" y="-9107"/>
            <a:ext cx="121919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9BA538-A68F-434C-A37A-4DC709FB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591345"/>
            <a:ext cx="8477045" cy="2151856"/>
          </a:xfrm>
        </p:spPr>
        <p:txBody>
          <a:bodyPr>
            <a:normAutofit/>
          </a:bodyPr>
          <a:lstStyle/>
          <a:p>
            <a:r>
              <a:rPr lang="fr-FR" sz="6600" dirty="0"/>
              <a:t>Mise en situation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9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8DB6D5-142A-4F59-90C0-93BA4647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70"/>
          <a:stretch/>
        </p:blipFill>
        <p:spPr>
          <a:xfrm>
            <a:off x="7083979" y="1212111"/>
            <a:ext cx="4090840" cy="41573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1D1ACF-834A-4E42-A466-0E74F15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86" y="5295014"/>
            <a:ext cx="4015001" cy="11057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A82B74-ABA4-4630-960F-496046840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1" y="2967319"/>
            <a:ext cx="6327039" cy="269663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57CC693-CF6B-46CE-B92F-51AE562F8600}"/>
              </a:ext>
            </a:extLst>
          </p:cNvPr>
          <p:cNvSpPr/>
          <p:nvPr/>
        </p:nvSpPr>
        <p:spPr>
          <a:xfrm>
            <a:off x="4335751" y="3429000"/>
            <a:ext cx="1874170" cy="536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FA9036-FC58-4C52-9676-3DB9993823DA}"/>
              </a:ext>
            </a:extLst>
          </p:cNvPr>
          <p:cNvSpPr txBox="1"/>
          <p:nvPr/>
        </p:nvSpPr>
        <p:spPr>
          <a:xfrm>
            <a:off x="7217546" y="5663954"/>
            <a:ext cx="3764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Visite pour présenter Frédéric nouveau conseiller CSF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DF9572-9944-4CAF-8FE9-CC11AEE76317}"/>
              </a:ext>
            </a:extLst>
          </p:cNvPr>
          <p:cNvSpPr txBox="1"/>
          <p:nvPr/>
        </p:nvSpPr>
        <p:spPr>
          <a:xfrm>
            <a:off x="225621" y="1204906"/>
            <a:ext cx="6196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Je suis passée chez mon partenaire saluer l’équipe et présenter un nouveau collègue CSF. </a:t>
            </a:r>
          </a:p>
          <a:p>
            <a:pPr algn="just"/>
            <a:r>
              <a:rPr lang="fr-FR" dirty="0"/>
              <a:t>Je me rends sur le compte de mon partenaire sous Horizon, puis je sélectionne l’activité que je souhaite renseigner. Ici il s’agit d’une action </a:t>
            </a:r>
            <a:r>
              <a:rPr lang="fr-FR" b="1" u="sng" dirty="0"/>
              <a:t>a destination de mon partenaire (BTOB) </a:t>
            </a:r>
            <a:r>
              <a:rPr lang="fr-FR" dirty="0"/>
              <a:t>et </a:t>
            </a:r>
            <a:r>
              <a:rPr lang="fr-FR" b="1" u="sng" dirty="0"/>
              <a:t>non –planifiée. </a:t>
            </a:r>
            <a:r>
              <a:rPr lang="fr-FR" dirty="0"/>
              <a:t>Je saisie donc dans </a:t>
            </a:r>
            <a:r>
              <a:rPr lang="fr-FR" b="1" u="sng" dirty="0"/>
              <a:t>activité.</a:t>
            </a:r>
          </a:p>
        </p:txBody>
      </p:sp>
      <p:sp>
        <p:nvSpPr>
          <p:cNvPr id="13" name="Flèche : virage 12">
            <a:extLst>
              <a:ext uri="{FF2B5EF4-FFF2-40B4-BE49-F238E27FC236}">
                <a16:creationId xmlns:a16="http://schemas.microsoft.com/office/drawing/2014/main" id="{315B68F9-5481-4DA3-868E-7E7C9049AFE3}"/>
              </a:ext>
            </a:extLst>
          </p:cNvPr>
          <p:cNvSpPr/>
          <p:nvPr/>
        </p:nvSpPr>
        <p:spPr>
          <a:xfrm>
            <a:off x="6383045" y="1287262"/>
            <a:ext cx="550415" cy="1676923"/>
          </a:xfrm>
          <a:prstGeom prst="bentArrow">
            <a:avLst>
              <a:gd name="adj1" fmla="val 403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Légende : encadrée 13">
            <a:extLst>
              <a:ext uri="{FF2B5EF4-FFF2-40B4-BE49-F238E27FC236}">
                <a16:creationId xmlns:a16="http://schemas.microsoft.com/office/drawing/2014/main" id="{6D0EDBCD-26C8-4366-B211-B0B8E5AD1040}"/>
              </a:ext>
            </a:extLst>
          </p:cNvPr>
          <p:cNvSpPr/>
          <p:nvPr/>
        </p:nvSpPr>
        <p:spPr>
          <a:xfrm flipH="1">
            <a:off x="3490051" y="5945905"/>
            <a:ext cx="3169327" cy="674703"/>
          </a:xfrm>
          <a:prstGeom prst="borderCallout1">
            <a:avLst>
              <a:gd name="adj1" fmla="val 37798"/>
              <a:gd name="adj2" fmla="val -2171"/>
              <a:gd name="adj3" fmla="val -10119"/>
              <a:gd name="adj4" fmla="val -1199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renseigne ici le descriptif de l’activité que j’ai mené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81E8610-22AE-41C0-B7ED-4DE11CDDD760}"/>
              </a:ext>
            </a:extLst>
          </p:cNvPr>
          <p:cNvSpPr/>
          <p:nvPr/>
        </p:nvSpPr>
        <p:spPr>
          <a:xfrm>
            <a:off x="8726557" y="1411357"/>
            <a:ext cx="526179" cy="318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validé ok - 7 à Gestion">
            <a:extLst>
              <a:ext uri="{FF2B5EF4-FFF2-40B4-BE49-F238E27FC236}">
                <a16:creationId xmlns:a16="http://schemas.microsoft.com/office/drawing/2014/main" id="{E993F924-F6E7-2C29-391B-B5468A65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79" y="77358"/>
            <a:ext cx="2134398" cy="1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7C289E-6942-87AA-88EF-4505DAFC71C8}"/>
              </a:ext>
            </a:extLst>
          </p:cNvPr>
          <p:cNvSpPr/>
          <p:nvPr/>
        </p:nvSpPr>
        <p:spPr>
          <a:xfrm>
            <a:off x="168965" y="149087"/>
            <a:ext cx="7712765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C9C90"/>
                </a:solidFill>
              </a:rPr>
              <a:t>SAISIE D’UNE VISITE SUR HORIZON</a:t>
            </a: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D94B9AF-A610-6C13-B01E-1DF7CE1F702D}"/>
              </a:ext>
            </a:extLst>
          </p:cNvPr>
          <p:cNvSpPr/>
          <p:nvPr/>
        </p:nvSpPr>
        <p:spPr>
          <a:xfrm>
            <a:off x="7083979" y="1729409"/>
            <a:ext cx="1100832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B67CC29-FD22-F184-2FB5-FCF511BA0A38}"/>
              </a:ext>
            </a:extLst>
          </p:cNvPr>
          <p:cNvSpPr/>
          <p:nvPr/>
        </p:nvSpPr>
        <p:spPr>
          <a:xfrm>
            <a:off x="7075183" y="2174843"/>
            <a:ext cx="1100832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82FDCF9-0215-EF50-787B-3EFA81B2F54B}"/>
              </a:ext>
            </a:extLst>
          </p:cNvPr>
          <p:cNvSpPr/>
          <p:nvPr/>
        </p:nvSpPr>
        <p:spPr>
          <a:xfrm>
            <a:off x="7159893" y="4095703"/>
            <a:ext cx="1566664" cy="311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E5B969-3441-0B40-F8FC-B1122DA8947C}"/>
              </a:ext>
            </a:extLst>
          </p:cNvPr>
          <p:cNvSpPr txBox="1"/>
          <p:nvPr/>
        </p:nvSpPr>
        <p:spPr>
          <a:xfrm>
            <a:off x="9124786" y="1618719"/>
            <a:ext cx="3764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Je sélectionne l’onglet visite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57DDFB-D385-2A9B-1E68-CD30E6B2F7AD}"/>
              </a:ext>
            </a:extLst>
          </p:cNvPr>
          <p:cNvSpPr txBox="1"/>
          <p:nvPr/>
        </p:nvSpPr>
        <p:spPr>
          <a:xfrm>
            <a:off x="8711845" y="4161851"/>
            <a:ext cx="3764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Je rattache la visite à mon partenaire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3B6C02-142A-6AE9-3E7A-EAE40AE74EBA}"/>
              </a:ext>
            </a:extLst>
          </p:cNvPr>
          <p:cNvSpPr txBox="1"/>
          <p:nvPr/>
        </p:nvSpPr>
        <p:spPr>
          <a:xfrm>
            <a:off x="8235023" y="5033404"/>
            <a:ext cx="3764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Je renseigne mon nom ainsi que mes collègue présents lors de cette visite</a:t>
            </a:r>
          </a:p>
        </p:txBody>
      </p:sp>
    </p:spTree>
    <p:extLst>
      <p:ext uri="{BB962C8B-B14F-4D97-AF65-F5344CB8AC3E}">
        <p14:creationId xmlns:p14="http://schemas.microsoft.com/office/powerpoint/2010/main" val="94250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9468BC25-8044-44A9-B9E0-E213EFF8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4" y="1473003"/>
            <a:ext cx="7560050" cy="471473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5FA276B-5AA8-4296-8CF7-B6EDD25D9503}"/>
              </a:ext>
            </a:extLst>
          </p:cNvPr>
          <p:cNvSpPr/>
          <p:nvPr/>
        </p:nvSpPr>
        <p:spPr>
          <a:xfrm>
            <a:off x="5859261" y="5894775"/>
            <a:ext cx="1100832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63D44-C495-47F6-9891-70A3B4659122}"/>
              </a:ext>
            </a:extLst>
          </p:cNvPr>
          <p:cNvCxnSpPr>
            <a:cxnSpLocks/>
          </p:cNvCxnSpPr>
          <p:nvPr/>
        </p:nvCxnSpPr>
        <p:spPr>
          <a:xfrm flipH="1">
            <a:off x="2867487" y="3027285"/>
            <a:ext cx="1793290" cy="3210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71B11D0-7B02-459E-95B4-FEAE271B497C}"/>
              </a:ext>
            </a:extLst>
          </p:cNvPr>
          <p:cNvCxnSpPr>
            <a:cxnSpLocks/>
          </p:cNvCxnSpPr>
          <p:nvPr/>
        </p:nvCxnSpPr>
        <p:spPr>
          <a:xfrm>
            <a:off x="5865800" y="3426781"/>
            <a:ext cx="0" cy="23437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égende : encadrée 4">
            <a:extLst>
              <a:ext uri="{FF2B5EF4-FFF2-40B4-BE49-F238E27FC236}">
                <a16:creationId xmlns:a16="http://schemas.microsoft.com/office/drawing/2014/main" id="{93892A7F-9B39-4B3B-AF98-5CE532F4DE8F}"/>
              </a:ext>
            </a:extLst>
          </p:cNvPr>
          <p:cNvSpPr/>
          <p:nvPr/>
        </p:nvSpPr>
        <p:spPr>
          <a:xfrm>
            <a:off x="4731076" y="2661546"/>
            <a:ext cx="3436380" cy="676457"/>
          </a:xfrm>
          <a:prstGeom prst="borderCallout1">
            <a:avLst>
              <a:gd name="adj1" fmla="val 103216"/>
              <a:gd name="adj2" fmla="val 51312"/>
              <a:gd name="adj3" fmla="val 220267"/>
              <a:gd name="adj4" fmla="val 3425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Il s’agit ici d’une visite (activité) et non d’une action de développement 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E7676D7-4605-43E7-B7A6-E90520BDAB5E}"/>
              </a:ext>
            </a:extLst>
          </p:cNvPr>
          <p:cNvSpPr/>
          <p:nvPr/>
        </p:nvSpPr>
        <p:spPr>
          <a:xfrm>
            <a:off x="1741502" y="3241830"/>
            <a:ext cx="932156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 descr="monautosurlenet.com">
            <a:extLst>
              <a:ext uri="{FF2B5EF4-FFF2-40B4-BE49-F238E27FC236}">
                <a16:creationId xmlns:a16="http://schemas.microsoft.com/office/drawing/2014/main" id="{1C4CB9A5-48D1-710B-13AA-59AEE3F6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34" y="50322"/>
            <a:ext cx="1473003" cy="14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FC9330-13E5-3C9F-9D72-6E6C77A05921}"/>
              </a:ext>
            </a:extLst>
          </p:cNvPr>
          <p:cNvSpPr/>
          <p:nvPr/>
        </p:nvSpPr>
        <p:spPr>
          <a:xfrm>
            <a:off x="168965" y="149087"/>
            <a:ext cx="7712765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F0000"/>
                </a:solidFill>
              </a:rPr>
              <a:t>ERREUR FREQUENTE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2" name="Picture 2" descr="illustrations, cliparts, dessins animés et icônes de lampe de poche, voyant d’alarme d’avertissement et conception de vecteur de conception plate de lumière de sirène. - attention">
            <a:extLst>
              <a:ext uri="{FF2B5EF4-FFF2-40B4-BE49-F238E27FC236}">
                <a16:creationId xmlns:a16="http://schemas.microsoft.com/office/drawing/2014/main" id="{4DAE1DCE-D8EB-4F01-B728-C30E2A089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163" y1="23693" x2="32353" y2="30229"/>
                        <a14:foregroundMark x1="48856" y1="22712" x2="51307" y2="14052"/>
                        <a14:foregroundMark x1="66830" y1="30882" x2="75490" y2="23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73"/>
          <a:stretch/>
        </p:blipFill>
        <p:spPr bwMode="auto">
          <a:xfrm>
            <a:off x="4005888" y="50322"/>
            <a:ext cx="1032550" cy="8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B4FE12-897E-48B6-8290-D140FF1C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49" y="1236144"/>
            <a:ext cx="4137857" cy="46333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4CAA8A-C908-4A37-A436-BF0C9E99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2539728"/>
            <a:ext cx="7115175" cy="3461043"/>
          </a:xfrm>
          <a:prstGeom prst="rect">
            <a:avLst/>
          </a:prstGeom>
        </p:spPr>
      </p:pic>
      <p:sp>
        <p:nvSpPr>
          <p:cNvPr id="8" name="Flèche : virage 7">
            <a:extLst>
              <a:ext uri="{FF2B5EF4-FFF2-40B4-BE49-F238E27FC236}">
                <a16:creationId xmlns:a16="http://schemas.microsoft.com/office/drawing/2014/main" id="{AEB8A13A-D0B0-4FBD-BB96-9C9EB3AC2860}"/>
              </a:ext>
            </a:extLst>
          </p:cNvPr>
          <p:cNvSpPr/>
          <p:nvPr/>
        </p:nvSpPr>
        <p:spPr>
          <a:xfrm>
            <a:off x="7297445" y="1277737"/>
            <a:ext cx="550415" cy="1261991"/>
          </a:xfrm>
          <a:prstGeom prst="bentArrow">
            <a:avLst>
              <a:gd name="adj1" fmla="val 403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913E87-E844-4A22-B481-2296B0C9DFB3}"/>
              </a:ext>
            </a:extLst>
          </p:cNvPr>
          <p:cNvSpPr/>
          <p:nvPr/>
        </p:nvSpPr>
        <p:spPr>
          <a:xfrm>
            <a:off x="6422236" y="3325658"/>
            <a:ext cx="540673" cy="45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validé ok - 7 à Gestion">
            <a:extLst>
              <a:ext uri="{FF2B5EF4-FFF2-40B4-BE49-F238E27FC236}">
                <a16:creationId xmlns:a16="http://schemas.microsoft.com/office/drawing/2014/main" id="{F3B48A65-B54E-E2F1-C22C-B48FD13E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602" y="37601"/>
            <a:ext cx="2134398" cy="1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994FDF-5E14-02BE-252C-81BB6A00AC93}"/>
              </a:ext>
            </a:extLst>
          </p:cNvPr>
          <p:cNvSpPr/>
          <p:nvPr/>
        </p:nvSpPr>
        <p:spPr>
          <a:xfrm>
            <a:off x="168965" y="149087"/>
            <a:ext cx="9412357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C9C90"/>
                </a:solidFill>
              </a:rPr>
              <a:t>SAISIE D’UN RDV INERLOCUTEUR SUR HORIZON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DBAD4A-3CCE-EE2C-B109-D4448ECFF4A5}"/>
              </a:ext>
            </a:extLst>
          </p:cNvPr>
          <p:cNvSpPr txBox="1"/>
          <p:nvPr/>
        </p:nvSpPr>
        <p:spPr>
          <a:xfrm>
            <a:off x="225621" y="1204906"/>
            <a:ext cx="697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J’interviens chez un partenaire lors d’une réunion commerciale. C’est donc une action </a:t>
            </a:r>
            <a:r>
              <a:rPr lang="fr-FR" b="1" u="sng" dirty="0"/>
              <a:t>a destination de mon partenaire (BTOB) qui est planifiée. </a:t>
            </a:r>
            <a:r>
              <a:rPr lang="fr-FR" dirty="0"/>
              <a:t>Je saisie donc dans </a:t>
            </a:r>
            <a:r>
              <a:rPr lang="fr-FR" b="1" u="sng" dirty="0"/>
              <a:t>activité &gt; Rendez-vous interlocuteur</a:t>
            </a:r>
          </a:p>
        </p:txBody>
      </p:sp>
    </p:spTree>
    <p:extLst>
      <p:ext uri="{BB962C8B-B14F-4D97-AF65-F5344CB8AC3E}">
        <p14:creationId xmlns:p14="http://schemas.microsoft.com/office/powerpoint/2010/main" val="452841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710</Words>
  <Application>Microsoft Office PowerPoint</Application>
  <PresentationFormat>Grand écran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Lexique Prescription</vt:lpstr>
      <vt:lpstr>Présentation PowerPoint</vt:lpstr>
      <vt:lpstr>Présentation PowerPoint</vt:lpstr>
      <vt:lpstr>Présentation PowerPoint</vt:lpstr>
      <vt:lpstr>Présentation PowerPoint</vt:lpstr>
      <vt:lpstr>Mise en situation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vous de jouer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Lexique de la Prescription</dc:title>
  <dc:creator>OUREZIFI Amina</dc:creator>
  <cp:lastModifiedBy>De Andrade Emilie</cp:lastModifiedBy>
  <cp:revision>10</cp:revision>
  <dcterms:created xsi:type="dcterms:W3CDTF">2022-05-16T14:45:04Z</dcterms:created>
  <dcterms:modified xsi:type="dcterms:W3CDTF">2023-02-20T15:32:13Z</dcterms:modified>
</cp:coreProperties>
</file>