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7"/>
  </p:notesMasterIdLst>
  <p:sldIdLst>
    <p:sldId id="272" r:id="rId2"/>
    <p:sldId id="315" r:id="rId3"/>
    <p:sldId id="305" r:id="rId4"/>
    <p:sldId id="306" r:id="rId5"/>
    <p:sldId id="309" r:id="rId6"/>
    <p:sldId id="282" r:id="rId7"/>
    <p:sldId id="307" r:id="rId8"/>
    <p:sldId id="268" r:id="rId9"/>
    <p:sldId id="310" r:id="rId10"/>
    <p:sldId id="311" r:id="rId11"/>
    <p:sldId id="313" r:id="rId12"/>
    <p:sldId id="312" r:id="rId13"/>
    <p:sldId id="314" r:id="rId14"/>
    <p:sldId id="316" r:id="rId15"/>
    <p:sldId id="317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ivvic" panose="020B0604020202020204" charset="0"/>
      <p:regular r:id="rId22"/>
      <p:bold r:id="rId23"/>
      <p:italic r:id="rId24"/>
      <p:boldItalic r:id="rId25"/>
    </p:embeddedFont>
    <p:embeddedFont>
      <p:font typeface="Livvic SemiBold" panose="020B0604020202020204" charset="0"/>
      <p:bold r:id="rId26"/>
    </p:embeddedFont>
    <p:embeddedFont>
      <p:font typeface="Poppins" panose="020B0604020202020204" charset="0"/>
      <p:regular r:id="rId27"/>
      <p:bold r:id="rId28"/>
      <p:italic r:id="rId29"/>
      <p:boldItalic r:id="rId30"/>
    </p:embeddedFont>
    <p:embeddedFont>
      <p:font typeface="Poppins Medium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CB6"/>
    <a:srgbClr val="F3C5D8"/>
    <a:srgbClr val="B5EBE7"/>
    <a:srgbClr val="D2BC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1D9DBF-0DAD-4F80-9BC8-AD45576C45AF}">
  <a:tblStyle styleId="{351D9DBF-0DAD-4F80-9BC8-AD45576C45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31" autoAdjust="0"/>
  </p:normalViewPr>
  <p:slideViewPr>
    <p:cSldViewPr snapToGrid="0">
      <p:cViewPr varScale="1">
        <p:scale>
          <a:sx n="101" d="100"/>
          <a:sy n="101" d="100"/>
        </p:scale>
        <p:origin x="9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06b842868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206b842868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1105afc42a3_1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1105afc42a3_1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Annexes: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/>
              <a:t>Process d’instruction avec barèmes génériques PID / PIND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 err="1"/>
              <a:t>PdF</a:t>
            </a:r>
            <a:r>
              <a:rPr lang="fr-FR" dirty="0"/>
              <a:t> Mon Compte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74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1105afc42a3_1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1105afc42a3_1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43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1105afc42a3_1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1105afc42a3_1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341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206b8428686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206b8428686_3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RAC: mail type de confirmation de R+ avec liste de pièces </a:t>
            </a:r>
          </a:p>
        </p:txBody>
      </p:sp>
    </p:spTree>
    <p:extLst>
      <p:ext uri="{BB962C8B-B14F-4D97-AF65-F5344CB8AC3E}">
        <p14:creationId xmlns:p14="http://schemas.microsoft.com/office/powerpoint/2010/main" val="2875224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0f9e629ec3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10f9e629ec3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>
            <a:spLocks noGrp="1"/>
          </p:cNvSpPr>
          <p:nvPr>
            <p:ph type="title"/>
          </p:nvPr>
        </p:nvSpPr>
        <p:spPr>
          <a:xfrm>
            <a:off x="1636900" y="1307100"/>
            <a:ext cx="5870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3" name="Google Shape;103;p8"/>
          <p:cNvSpPr/>
          <p:nvPr/>
        </p:nvSpPr>
        <p:spPr>
          <a:xfrm>
            <a:off x="-478499" y="3122162"/>
            <a:ext cx="3907215" cy="2972672"/>
          </a:xfrm>
          <a:custGeom>
            <a:avLst/>
            <a:gdLst/>
            <a:ahLst/>
            <a:cxnLst/>
            <a:rect l="l" t="t" r="r" b="b"/>
            <a:pathLst>
              <a:path w="38715" h="29455" extrusionOk="0">
                <a:moveTo>
                  <a:pt x="0" y="1"/>
                </a:moveTo>
                <a:lnTo>
                  <a:pt x="0" y="29455"/>
                </a:lnTo>
                <a:lnTo>
                  <a:pt x="38714" y="29455"/>
                </a:lnTo>
                <a:lnTo>
                  <a:pt x="38714" y="21911"/>
                </a:lnTo>
                <a:cubicBezTo>
                  <a:pt x="37275" y="20375"/>
                  <a:pt x="35392" y="19323"/>
                  <a:pt x="33288" y="19115"/>
                </a:cubicBezTo>
                <a:cubicBezTo>
                  <a:pt x="32962" y="19085"/>
                  <a:pt x="32631" y="19074"/>
                  <a:pt x="32298" y="19074"/>
                </a:cubicBezTo>
                <a:cubicBezTo>
                  <a:pt x="31288" y="19074"/>
                  <a:pt x="30258" y="19177"/>
                  <a:pt x="29257" y="19177"/>
                </a:cubicBezTo>
                <a:cubicBezTo>
                  <a:pt x="28141" y="19177"/>
                  <a:pt x="27063" y="19049"/>
                  <a:pt x="26091" y="18506"/>
                </a:cubicBezTo>
                <a:cubicBezTo>
                  <a:pt x="23461" y="17025"/>
                  <a:pt x="23115" y="13399"/>
                  <a:pt x="21357" y="10935"/>
                </a:cubicBezTo>
                <a:cubicBezTo>
                  <a:pt x="19087" y="7779"/>
                  <a:pt x="14852" y="6949"/>
                  <a:pt x="11143" y="5772"/>
                </a:cubicBezTo>
                <a:cubicBezTo>
                  <a:pt x="7129" y="4499"/>
                  <a:pt x="3350" y="2534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8"/>
          <p:cNvGrpSpPr/>
          <p:nvPr/>
        </p:nvGrpSpPr>
        <p:grpSpPr>
          <a:xfrm>
            <a:off x="533563" y="3434050"/>
            <a:ext cx="510050" cy="919425"/>
            <a:chOff x="257500" y="825775"/>
            <a:chExt cx="510050" cy="919425"/>
          </a:xfrm>
        </p:grpSpPr>
        <p:sp>
          <p:nvSpPr>
            <p:cNvPr id="105" name="Google Shape;105;p8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8"/>
          <p:cNvSpPr/>
          <p:nvPr/>
        </p:nvSpPr>
        <p:spPr>
          <a:xfrm rot="-10051593">
            <a:off x="6565895" y="-699648"/>
            <a:ext cx="4596334" cy="2152791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5"/>
          <p:cNvSpPr/>
          <p:nvPr/>
        </p:nvSpPr>
        <p:spPr>
          <a:xfrm rot="10800000" flipH="1">
            <a:off x="-518201" y="-782224"/>
            <a:ext cx="3264449" cy="1528975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"/>
          <p:cNvSpPr/>
          <p:nvPr/>
        </p:nvSpPr>
        <p:spPr>
          <a:xfrm rot="-5400000">
            <a:off x="8148200" y="335075"/>
            <a:ext cx="1030200" cy="345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15"/>
          <p:cNvGrpSpPr/>
          <p:nvPr/>
        </p:nvGrpSpPr>
        <p:grpSpPr>
          <a:xfrm flipH="1">
            <a:off x="422946" y="136775"/>
            <a:ext cx="510050" cy="919425"/>
            <a:chOff x="257500" y="825775"/>
            <a:chExt cx="510050" cy="919425"/>
          </a:xfrm>
        </p:grpSpPr>
        <p:sp>
          <p:nvSpPr>
            <p:cNvPr id="221" name="Google Shape;221;p15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5373263" y="1455014"/>
            <a:ext cx="2772600" cy="11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8"/>
          <p:cNvSpPr txBox="1">
            <a:spLocks noGrp="1"/>
          </p:cNvSpPr>
          <p:nvPr>
            <p:ph type="subTitle" idx="1"/>
          </p:nvPr>
        </p:nvSpPr>
        <p:spPr>
          <a:xfrm>
            <a:off x="5373263" y="2606112"/>
            <a:ext cx="2772600" cy="10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8"/>
          <p:cNvSpPr/>
          <p:nvPr/>
        </p:nvSpPr>
        <p:spPr>
          <a:xfrm>
            <a:off x="0" y="4698500"/>
            <a:ext cx="2714100" cy="44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"/>
          <p:cNvSpPr/>
          <p:nvPr/>
        </p:nvSpPr>
        <p:spPr>
          <a:xfrm rot="-5400000">
            <a:off x="-513950" y="715075"/>
            <a:ext cx="1848000" cy="39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"/>
          <p:cNvSpPr/>
          <p:nvPr/>
        </p:nvSpPr>
        <p:spPr>
          <a:xfrm>
            <a:off x="-776550" y="4087225"/>
            <a:ext cx="3480285" cy="2152795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5"/>
          <p:cNvSpPr/>
          <p:nvPr/>
        </p:nvSpPr>
        <p:spPr>
          <a:xfrm>
            <a:off x="7625825" y="3004225"/>
            <a:ext cx="1518300" cy="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5"/>
          <p:cNvSpPr/>
          <p:nvPr/>
        </p:nvSpPr>
        <p:spPr>
          <a:xfrm>
            <a:off x="0" y="2289825"/>
            <a:ext cx="1210200" cy="34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25"/>
          <p:cNvGrpSpPr/>
          <p:nvPr/>
        </p:nvGrpSpPr>
        <p:grpSpPr>
          <a:xfrm rot="10800000">
            <a:off x="671963" y="3892950"/>
            <a:ext cx="510050" cy="919425"/>
            <a:chOff x="257500" y="825775"/>
            <a:chExt cx="510050" cy="919425"/>
          </a:xfrm>
        </p:grpSpPr>
        <p:sp>
          <p:nvSpPr>
            <p:cNvPr id="419" name="Google Shape;419;p25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25"/>
          <p:cNvSpPr/>
          <p:nvPr/>
        </p:nvSpPr>
        <p:spPr>
          <a:xfrm rot="-5400000">
            <a:off x="641200" y="110946"/>
            <a:ext cx="1189500" cy="952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5"/>
          <p:cNvSpPr/>
          <p:nvPr/>
        </p:nvSpPr>
        <p:spPr>
          <a:xfrm rot="10800000" flipH="1">
            <a:off x="5400589" y="-1322603"/>
            <a:ext cx="3913985" cy="3082968"/>
          </a:xfrm>
          <a:custGeom>
            <a:avLst/>
            <a:gdLst/>
            <a:ahLst/>
            <a:cxnLst/>
            <a:rect l="l" t="t" r="r" b="b"/>
            <a:pathLst>
              <a:path w="38714" h="30495" extrusionOk="0">
                <a:moveTo>
                  <a:pt x="36498" y="1"/>
                </a:moveTo>
                <a:cubicBezTo>
                  <a:pt x="35706" y="1"/>
                  <a:pt x="34913" y="29"/>
                  <a:pt x="34119" y="86"/>
                </a:cubicBezTo>
                <a:cubicBezTo>
                  <a:pt x="29164" y="460"/>
                  <a:pt x="24125" y="2273"/>
                  <a:pt x="20845" y="6010"/>
                </a:cubicBezTo>
                <a:cubicBezTo>
                  <a:pt x="17911" y="9346"/>
                  <a:pt x="16457" y="14093"/>
                  <a:pt x="12623" y="16363"/>
                </a:cubicBezTo>
                <a:cubicBezTo>
                  <a:pt x="10690" y="17512"/>
                  <a:pt x="8519" y="17820"/>
                  <a:pt x="6256" y="17820"/>
                </a:cubicBezTo>
                <a:cubicBezTo>
                  <a:pt x="4211" y="17820"/>
                  <a:pt x="2090" y="17568"/>
                  <a:pt x="0" y="17456"/>
                </a:cubicBezTo>
                <a:lnTo>
                  <a:pt x="0" y="30495"/>
                </a:lnTo>
                <a:lnTo>
                  <a:pt x="38714" y="30495"/>
                </a:lnTo>
                <a:lnTo>
                  <a:pt x="38714" y="72"/>
                </a:lnTo>
                <a:cubicBezTo>
                  <a:pt x="37978" y="25"/>
                  <a:pt x="37239" y="1"/>
                  <a:pt x="364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25"/>
          <p:cNvGrpSpPr/>
          <p:nvPr/>
        </p:nvGrpSpPr>
        <p:grpSpPr>
          <a:xfrm rot="10800000">
            <a:off x="8642800" y="602475"/>
            <a:ext cx="69900" cy="579625"/>
            <a:chOff x="8904375" y="2444650"/>
            <a:chExt cx="69900" cy="579625"/>
          </a:xfrm>
        </p:grpSpPr>
        <p:sp>
          <p:nvSpPr>
            <p:cNvPr id="440" name="Google Shape;440;p25"/>
            <p:cNvSpPr/>
            <p:nvPr/>
          </p:nvSpPr>
          <p:spPr>
            <a:xfrm>
              <a:off x="8904375" y="24446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8904375" y="26145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8904375" y="27844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8904375" y="29543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6"/>
          <p:cNvSpPr/>
          <p:nvPr/>
        </p:nvSpPr>
        <p:spPr>
          <a:xfrm rot="10800000">
            <a:off x="-1099258" y="-1473882"/>
            <a:ext cx="4300158" cy="3387308"/>
          </a:xfrm>
          <a:custGeom>
            <a:avLst/>
            <a:gdLst/>
            <a:ahLst/>
            <a:cxnLst/>
            <a:rect l="l" t="t" r="r" b="b"/>
            <a:pathLst>
              <a:path w="38714" h="30495" extrusionOk="0">
                <a:moveTo>
                  <a:pt x="36498" y="1"/>
                </a:moveTo>
                <a:cubicBezTo>
                  <a:pt x="35706" y="1"/>
                  <a:pt x="34913" y="29"/>
                  <a:pt x="34119" y="86"/>
                </a:cubicBezTo>
                <a:cubicBezTo>
                  <a:pt x="29164" y="460"/>
                  <a:pt x="24125" y="2273"/>
                  <a:pt x="20845" y="6010"/>
                </a:cubicBezTo>
                <a:cubicBezTo>
                  <a:pt x="17911" y="9346"/>
                  <a:pt x="16457" y="14093"/>
                  <a:pt x="12623" y="16363"/>
                </a:cubicBezTo>
                <a:cubicBezTo>
                  <a:pt x="10690" y="17512"/>
                  <a:pt x="8519" y="17820"/>
                  <a:pt x="6256" y="17820"/>
                </a:cubicBezTo>
                <a:cubicBezTo>
                  <a:pt x="4211" y="17820"/>
                  <a:pt x="2090" y="17568"/>
                  <a:pt x="0" y="17456"/>
                </a:cubicBezTo>
                <a:lnTo>
                  <a:pt x="0" y="30495"/>
                </a:lnTo>
                <a:lnTo>
                  <a:pt x="38714" y="30495"/>
                </a:lnTo>
                <a:lnTo>
                  <a:pt x="38714" y="72"/>
                </a:lnTo>
                <a:cubicBezTo>
                  <a:pt x="37978" y="25"/>
                  <a:pt x="37239" y="1"/>
                  <a:pt x="364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6"/>
          <p:cNvSpPr/>
          <p:nvPr/>
        </p:nvSpPr>
        <p:spPr>
          <a:xfrm flipH="1">
            <a:off x="4680012" y="3983502"/>
            <a:ext cx="5724690" cy="2681281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6"/>
          <p:cNvSpPr/>
          <p:nvPr/>
        </p:nvSpPr>
        <p:spPr>
          <a:xfrm flipH="1">
            <a:off x="-100" y="4447450"/>
            <a:ext cx="1762500" cy="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6"/>
          <p:cNvSpPr/>
          <p:nvPr/>
        </p:nvSpPr>
        <p:spPr>
          <a:xfrm rot="-5400000" flipH="1">
            <a:off x="7848600" y="538800"/>
            <a:ext cx="1834200" cy="75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9" name="Google Shape;449;p26"/>
          <p:cNvGrpSpPr/>
          <p:nvPr/>
        </p:nvGrpSpPr>
        <p:grpSpPr>
          <a:xfrm rot="10800000" flipH="1">
            <a:off x="533563" y="947526"/>
            <a:ext cx="510050" cy="919425"/>
            <a:chOff x="257500" y="825775"/>
            <a:chExt cx="510050" cy="919425"/>
          </a:xfrm>
        </p:grpSpPr>
        <p:sp>
          <p:nvSpPr>
            <p:cNvPr id="450" name="Google Shape;450;p26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26"/>
          <p:cNvGrpSpPr/>
          <p:nvPr/>
        </p:nvGrpSpPr>
        <p:grpSpPr>
          <a:xfrm rot="-5400000" flipH="1">
            <a:off x="6790525" y="4254451"/>
            <a:ext cx="289975" cy="919425"/>
            <a:chOff x="205050" y="142150"/>
            <a:chExt cx="289975" cy="919425"/>
          </a:xfrm>
        </p:grpSpPr>
        <p:sp>
          <p:nvSpPr>
            <p:cNvPr id="469" name="Google Shape;469;p26"/>
            <p:cNvSpPr/>
            <p:nvPr/>
          </p:nvSpPr>
          <p:spPr>
            <a:xfrm>
              <a:off x="425125" y="1421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425125" y="3120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425125" y="4819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425125" y="6518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425125" y="8217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425125" y="9916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205050" y="1421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205050" y="3120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205050" y="4819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205050" y="6518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205050" y="8217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205050" y="9916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6"/>
          <p:cNvSpPr/>
          <p:nvPr/>
        </p:nvSpPr>
        <p:spPr>
          <a:xfrm rot="5400000">
            <a:off x="-1638303" y="-800179"/>
            <a:ext cx="3264449" cy="1528975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2" name="Google Shape;242;p16"/>
          <p:cNvSpPr/>
          <p:nvPr/>
        </p:nvSpPr>
        <p:spPr>
          <a:xfrm rot="-5400000" flipH="1">
            <a:off x="7319218" y="-265261"/>
            <a:ext cx="2850876" cy="2168993"/>
          </a:xfrm>
          <a:custGeom>
            <a:avLst/>
            <a:gdLst/>
            <a:ahLst/>
            <a:cxnLst/>
            <a:rect l="l" t="t" r="r" b="b"/>
            <a:pathLst>
              <a:path w="38715" h="29455" extrusionOk="0">
                <a:moveTo>
                  <a:pt x="0" y="1"/>
                </a:moveTo>
                <a:lnTo>
                  <a:pt x="0" y="29455"/>
                </a:lnTo>
                <a:lnTo>
                  <a:pt x="38714" y="29455"/>
                </a:lnTo>
                <a:lnTo>
                  <a:pt x="38714" y="21911"/>
                </a:lnTo>
                <a:cubicBezTo>
                  <a:pt x="37275" y="20375"/>
                  <a:pt x="35392" y="19323"/>
                  <a:pt x="33288" y="19115"/>
                </a:cubicBezTo>
                <a:cubicBezTo>
                  <a:pt x="32962" y="19085"/>
                  <a:pt x="32631" y="19074"/>
                  <a:pt x="32298" y="19074"/>
                </a:cubicBezTo>
                <a:cubicBezTo>
                  <a:pt x="31288" y="19074"/>
                  <a:pt x="30258" y="19177"/>
                  <a:pt x="29257" y="19177"/>
                </a:cubicBezTo>
                <a:cubicBezTo>
                  <a:pt x="28141" y="19177"/>
                  <a:pt x="27063" y="19049"/>
                  <a:pt x="26091" y="18506"/>
                </a:cubicBezTo>
                <a:cubicBezTo>
                  <a:pt x="23461" y="17025"/>
                  <a:pt x="23115" y="13399"/>
                  <a:pt x="21357" y="10935"/>
                </a:cubicBezTo>
                <a:cubicBezTo>
                  <a:pt x="19087" y="7779"/>
                  <a:pt x="14852" y="6949"/>
                  <a:pt x="11143" y="5772"/>
                </a:cubicBezTo>
                <a:cubicBezTo>
                  <a:pt x="7129" y="4499"/>
                  <a:pt x="3350" y="2534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43" name="Google Shape;243;p16"/>
          <p:cNvGrpSpPr/>
          <p:nvPr/>
        </p:nvGrpSpPr>
        <p:grpSpPr>
          <a:xfrm>
            <a:off x="8599672" y="923075"/>
            <a:ext cx="289975" cy="919425"/>
            <a:chOff x="8786346" y="812300"/>
            <a:chExt cx="289975" cy="919425"/>
          </a:xfrm>
        </p:grpSpPr>
        <p:sp>
          <p:nvSpPr>
            <p:cNvPr id="244" name="Google Shape;244;p16"/>
            <p:cNvSpPr/>
            <p:nvPr/>
          </p:nvSpPr>
          <p:spPr>
            <a:xfrm flipH="1">
              <a:off x="8786346" y="81230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16"/>
            <p:cNvSpPr/>
            <p:nvPr/>
          </p:nvSpPr>
          <p:spPr>
            <a:xfrm flipH="1">
              <a:off x="8786346" y="98220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16"/>
            <p:cNvSpPr/>
            <p:nvPr/>
          </p:nvSpPr>
          <p:spPr>
            <a:xfrm flipH="1">
              <a:off x="8786346" y="115210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16"/>
            <p:cNvSpPr/>
            <p:nvPr/>
          </p:nvSpPr>
          <p:spPr>
            <a:xfrm flipH="1">
              <a:off x="8786346" y="132200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16"/>
            <p:cNvSpPr/>
            <p:nvPr/>
          </p:nvSpPr>
          <p:spPr>
            <a:xfrm flipH="1">
              <a:off x="8786346" y="149190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16"/>
            <p:cNvSpPr/>
            <p:nvPr/>
          </p:nvSpPr>
          <p:spPr>
            <a:xfrm flipH="1">
              <a:off x="8786346" y="166180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16"/>
            <p:cNvSpPr/>
            <p:nvPr/>
          </p:nvSpPr>
          <p:spPr>
            <a:xfrm flipH="1">
              <a:off x="9006396" y="81230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16"/>
            <p:cNvSpPr/>
            <p:nvPr/>
          </p:nvSpPr>
          <p:spPr>
            <a:xfrm flipH="1">
              <a:off x="9006396" y="98220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16"/>
            <p:cNvSpPr/>
            <p:nvPr/>
          </p:nvSpPr>
          <p:spPr>
            <a:xfrm flipH="1">
              <a:off x="9006396" y="115210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16"/>
            <p:cNvSpPr/>
            <p:nvPr/>
          </p:nvSpPr>
          <p:spPr>
            <a:xfrm flipH="1">
              <a:off x="9006396" y="132200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16"/>
            <p:cNvSpPr/>
            <p:nvPr/>
          </p:nvSpPr>
          <p:spPr>
            <a:xfrm flipH="1">
              <a:off x="9006396" y="149190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16"/>
            <p:cNvSpPr/>
            <p:nvPr/>
          </p:nvSpPr>
          <p:spPr>
            <a:xfrm flipH="1">
              <a:off x="9006396" y="166180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6" name="Google Shape;256;p16"/>
          <p:cNvSpPr/>
          <p:nvPr/>
        </p:nvSpPr>
        <p:spPr>
          <a:xfrm rot="10800000">
            <a:off x="-8600" y="4720225"/>
            <a:ext cx="1120500" cy="42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57" name="Google Shape;257;p16"/>
          <p:cNvGrpSpPr/>
          <p:nvPr/>
        </p:nvGrpSpPr>
        <p:grpSpPr>
          <a:xfrm rot="-5400000">
            <a:off x="534550" y="11276"/>
            <a:ext cx="69900" cy="579625"/>
            <a:chOff x="8904375" y="2444650"/>
            <a:chExt cx="69900" cy="579625"/>
          </a:xfrm>
        </p:grpSpPr>
        <p:sp>
          <p:nvSpPr>
            <p:cNvPr id="258" name="Google Shape;258;p16"/>
            <p:cNvSpPr/>
            <p:nvPr/>
          </p:nvSpPr>
          <p:spPr>
            <a:xfrm>
              <a:off x="8904375" y="24446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904375" y="26145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8904375" y="27844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8904375" y="29543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15591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○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■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○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■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○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■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61" r:id="rId3"/>
    <p:sldLayoutId id="2147483664" r:id="rId4"/>
    <p:sldLayoutId id="2147483671" r:id="rId5"/>
    <p:sldLayoutId id="2147483672" r:id="rId6"/>
    <p:sldLayoutId id="214748367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46"/>
          <p:cNvSpPr txBox="1">
            <a:spLocks noGrp="1"/>
          </p:cNvSpPr>
          <p:nvPr>
            <p:ph type="title"/>
          </p:nvPr>
        </p:nvSpPr>
        <p:spPr>
          <a:xfrm>
            <a:off x="2007136" y="2125075"/>
            <a:ext cx="5870100" cy="643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>
                <a:solidFill>
                  <a:schemeClr val="accent3">
                    <a:lumMod val="25000"/>
                  </a:schemeClr>
                </a:solidFill>
              </a:rPr>
              <a:t>Réussir son nursing</a:t>
            </a:r>
            <a:endParaRPr sz="40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973" name="Google Shape;973;p46"/>
          <p:cNvSpPr/>
          <p:nvPr/>
        </p:nvSpPr>
        <p:spPr>
          <a:xfrm rot="5400000" flipH="1">
            <a:off x="6852250" y="3253675"/>
            <a:ext cx="3012000" cy="75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46"/>
          <p:cNvSpPr/>
          <p:nvPr/>
        </p:nvSpPr>
        <p:spPr>
          <a:xfrm flipH="1">
            <a:off x="0" y="1186600"/>
            <a:ext cx="1515600" cy="34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" name="Google Shape;975;p46"/>
          <p:cNvGrpSpPr/>
          <p:nvPr/>
        </p:nvGrpSpPr>
        <p:grpSpPr>
          <a:xfrm rot="-5400000" flipH="1">
            <a:off x="7598938" y="3748775"/>
            <a:ext cx="289975" cy="919425"/>
            <a:chOff x="205050" y="142150"/>
            <a:chExt cx="289975" cy="919425"/>
          </a:xfrm>
        </p:grpSpPr>
        <p:sp>
          <p:nvSpPr>
            <p:cNvPr id="976" name="Google Shape;976;p46"/>
            <p:cNvSpPr/>
            <p:nvPr/>
          </p:nvSpPr>
          <p:spPr>
            <a:xfrm>
              <a:off x="425125" y="1421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6"/>
            <p:cNvSpPr/>
            <p:nvPr/>
          </p:nvSpPr>
          <p:spPr>
            <a:xfrm>
              <a:off x="425125" y="3120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6"/>
            <p:cNvSpPr/>
            <p:nvPr/>
          </p:nvSpPr>
          <p:spPr>
            <a:xfrm>
              <a:off x="425125" y="4819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6"/>
            <p:cNvSpPr/>
            <p:nvPr/>
          </p:nvSpPr>
          <p:spPr>
            <a:xfrm>
              <a:off x="425125" y="6518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6"/>
            <p:cNvSpPr/>
            <p:nvPr/>
          </p:nvSpPr>
          <p:spPr>
            <a:xfrm>
              <a:off x="425125" y="8217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6"/>
            <p:cNvSpPr/>
            <p:nvPr/>
          </p:nvSpPr>
          <p:spPr>
            <a:xfrm>
              <a:off x="425125" y="9916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6"/>
            <p:cNvSpPr/>
            <p:nvPr/>
          </p:nvSpPr>
          <p:spPr>
            <a:xfrm>
              <a:off x="205050" y="1421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6"/>
            <p:cNvSpPr/>
            <p:nvPr/>
          </p:nvSpPr>
          <p:spPr>
            <a:xfrm>
              <a:off x="205050" y="3120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6"/>
            <p:cNvSpPr/>
            <p:nvPr/>
          </p:nvSpPr>
          <p:spPr>
            <a:xfrm>
              <a:off x="205050" y="4819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6"/>
            <p:cNvSpPr/>
            <p:nvPr/>
          </p:nvSpPr>
          <p:spPr>
            <a:xfrm>
              <a:off x="205050" y="6518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6"/>
            <p:cNvSpPr/>
            <p:nvPr/>
          </p:nvSpPr>
          <p:spPr>
            <a:xfrm>
              <a:off x="205050" y="8217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6"/>
            <p:cNvSpPr/>
            <p:nvPr/>
          </p:nvSpPr>
          <p:spPr>
            <a:xfrm>
              <a:off x="205050" y="9916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46"/>
          <p:cNvSpPr/>
          <p:nvPr/>
        </p:nvSpPr>
        <p:spPr>
          <a:xfrm rot="5400000" flipH="1">
            <a:off x="4525525" y="236099"/>
            <a:ext cx="817500" cy="3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9" name="Google Shape;989;p46"/>
          <p:cNvGrpSpPr/>
          <p:nvPr/>
        </p:nvGrpSpPr>
        <p:grpSpPr>
          <a:xfrm rot="-5400000">
            <a:off x="4557325" y="280125"/>
            <a:ext cx="69900" cy="579625"/>
            <a:chOff x="8904375" y="2444650"/>
            <a:chExt cx="69900" cy="579625"/>
          </a:xfrm>
        </p:grpSpPr>
        <p:sp>
          <p:nvSpPr>
            <p:cNvPr id="990" name="Google Shape;990;p46"/>
            <p:cNvSpPr/>
            <p:nvPr/>
          </p:nvSpPr>
          <p:spPr>
            <a:xfrm>
              <a:off x="8904375" y="24446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6"/>
            <p:cNvSpPr/>
            <p:nvPr/>
          </p:nvSpPr>
          <p:spPr>
            <a:xfrm>
              <a:off x="8904375" y="26145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6"/>
            <p:cNvSpPr/>
            <p:nvPr/>
          </p:nvSpPr>
          <p:spPr>
            <a:xfrm>
              <a:off x="8904375" y="27844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6"/>
            <p:cNvSpPr/>
            <p:nvPr/>
          </p:nvSpPr>
          <p:spPr>
            <a:xfrm>
              <a:off x="8904375" y="29543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878E8FD-4B65-4AE7-BAD8-3FC161EE4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90" b="1352"/>
          <a:stretch/>
        </p:blipFill>
        <p:spPr>
          <a:xfrm>
            <a:off x="918000" y="83820"/>
            <a:ext cx="7092000" cy="50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2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878E8FD-4B65-4AE7-BAD8-3FC161EE4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3" r="50000" b="2095"/>
          <a:stretch/>
        </p:blipFill>
        <p:spPr>
          <a:xfrm>
            <a:off x="945396" y="38472"/>
            <a:ext cx="7308000" cy="50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BE15AD4-F33A-4782-AE90-6E8CE37A6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1877"/>
          <a:stretch/>
        </p:blipFill>
        <p:spPr>
          <a:xfrm>
            <a:off x="892597" y="29653"/>
            <a:ext cx="7164000" cy="50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1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BE15AD4-F33A-4782-AE90-6E8CE37A6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1877"/>
          <a:stretch/>
        </p:blipFill>
        <p:spPr>
          <a:xfrm>
            <a:off x="1011043" y="35090"/>
            <a:ext cx="7164000" cy="50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8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B830405-134F-4BF0-82BC-509648D6A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8" t="22548" r="3416" b="8741"/>
          <a:stretch/>
        </p:blipFill>
        <p:spPr>
          <a:xfrm>
            <a:off x="304803" y="724312"/>
            <a:ext cx="8604000" cy="4234264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BE8EC43-DB01-4923-977A-958A7C3438DE}"/>
              </a:ext>
            </a:extLst>
          </p:cNvPr>
          <p:cNvSpPr/>
          <p:nvPr/>
        </p:nvSpPr>
        <p:spPr>
          <a:xfrm>
            <a:off x="2862145" y="178405"/>
            <a:ext cx="4739272" cy="43603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Entrer dans les caractéristiques du plan de financement: ne pas sélectionner de banque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EC6036-4E48-4019-A3C9-E72736E4D96A}"/>
              </a:ext>
            </a:extLst>
          </p:cNvPr>
          <p:cNvSpPr txBox="1"/>
          <p:nvPr/>
        </p:nvSpPr>
        <p:spPr>
          <a:xfrm flipH="1">
            <a:off x="2334321" y="111499"/>
            <a:ext cx="490654" cy="553998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000" dirty="0">
                <a:sym typeface="Wingdings" panose="05000000000000000000" pitchFamily="2" charset="2"/>
              </a:rPr>
              <a:t></a:t>
            </a:r>
            <a:endParaRPr lang="fr-FR" sz="3000" dirty="0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5604E29C-4BC9-40D7-A47E-2E0F355D7059}"/>
              </a:ext>
            </a:extLst>
          </p:cNvPr>
          <p:cNvSpPr/>
          <p:nvPr/>
        </p:nvSpPr>
        <p:spPr>
          <a:xfrm>
            <a:off x="1992348" y="2141035"/>
            <a:ext cx="423746" cy="288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7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39E4413-8C7C-4CDB-8049-72BA442FF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11" t="22981" r="5285" b="31924"/>
          <a:stretch/>
        </p:blipFill>
        <p:spPr>
          <a:xfrm>
            <a:off x="97434" y="1397617"/>
            <a:ext cx="8964000" cy="2972112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A9AE04A-D9A5-4034-8080-66153EA854E8}"/>
              </a:ext>
            </a:extLst>
          </p:cNvPr>
          <p:cNvSpPr/>
          <p:nvPr/>
        </p:nvSpPr>
        <p:spPr>
          <a:xfrm>
            <a:off x="2977375" y="253381"/>
            <a:ext cx="3204117" cy="98130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Choix du barème au moment du transfert SURF:</a:t>
            </a:r>
          </a:p>
          <a:p>
            <a:pPr marL="285750" indent="249238">
              <a:buFontTx/>
              <a:buChar char="-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PID</a:t>
            </a:r>
          </a:p>
          <a:p>
            <a:pPr marL="285750" indent="249238">
              <a:buFontTx/>
              <a:buChar char="-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PIND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00BDC-8C66-410E-82B0-DCB6223DF662}"/>
              </a:ext>
            </a:extLst>
          </p:cNvPr>
          <p:cNvSpPr txBox="1"/>
          <p:nvPr/>
        </p:nvSpPr>
        <p:spPr>
          <a:xfrm flipH="1">
            <a:off x="2423530" y="505507"/>
            <a:ext cx="490654" cy="553998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000" dirty="0">
                <a:sym typeface="Wingdings" panose="05000000000000000000" pitchFamily="2" charset="2"/>
              </a:rPr>
              <a:t></a:t>
            </a:r>
            <a:endParaRPr lang="fr-FR" sz="3000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59FD85B-8241-4DFD-86DC-70720D3DAD58}"/>
              </a:ext>
            </a:extLst>
          </p:cNvPr>
          <p:cNvSpPr/>
          <p:nvPr/>
        </p:nvSpPr>
        <p:spPr>
          <a:xfrm>
            <a:off x="4310691" y="3657599"/>
            <a:ext cx="1224000" cy="1800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96CAA07-7794-442D-876C-09DADCED181B}"/>
              </a:ext>
            </a:extLst>
          </p:cNvPr>
          <p:cNvSpPr/>
          <p:nvPr/>
        </p:nvSpPr>
        <p:spPr>
          <a:xfrm>
            <a:off x="4306977" y="3974505"/>
            <a:ext cx="1224000" cy="1800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4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52"/>
          <p:cNvSpPr txBox="1">
            <a:spLocks noGrp="1"/>
          </p:cNvSpPr>
          <p:nvPr>
            <p:ph type="title"/>
          </p:nvPr>
        </p:nvSpPr>
        <p:spPr>
          <a:xfrm>
            <a:off x="2535964" y="361543"/>
            <a:ext cx="3663573" cy="4764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dirty="0">
                <a:solidFill>
                  <a:schemeClr val="tx2">
                    <a:lumMod val="50000"/>
                  </a:schemeClr>
                </a:solidFill>
              </a:rPr>
              <a:t>Projet immobilier défini</a:t>
            </a:r>
            <a:endParaRPr sz="1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34" name="Google Shape;1134;p52"/>
          <p:cNvSpPr txBox="1"/>
          <p:nvPr/>
        </p:nvSpPr>
        <p:spPr>
          <a:xfrm>
            <a:off x="231412" y="1440275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5" name="Google Shape;1135;p52"/>
          <p:cNvSpPr txBox="1"/>
          <p:nvPr/>
        </p:nvSpPr>
        <p:spPr>
          <a:xfrm>
            <a:off x="904809" y="1503096"/>
            <a:ext cx="2296950" cy="59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Transfert SURF avec barème générique PID</a:t>
            </a: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36" name="Google Shape;1136;p52"/>
          <p:cNvSpPr txBox="1"/>
          <p:nvPr/>
        </p:nvSpPr>
        <p:spPr>
          <a:xfrm>
            <a:off x="899736" y="2336933"/>
            <a:ext cx="2340000" cy="216000"/>
          </a:xfrm>
          <a:prstGeom prst="rect">
            <a:avLst/>
          </a:prstGeom>
          <a:solidFill>
            <a:srgbClr val="D2BCE6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ADE</a:t>
            </a:r>
            <a:endParaRPr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37" name="Google Shape;1137;p52"/>
          <p:cNvSpPr txBox="1"/>
          <p:nvPr/>
        </p:nvSpPr>
        <p:spPr>
          <a:xfrm>
            <a:off x="231412" y="2505938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8" name="Google Shape;1138;p52"/>
          <p:cNvSpPr txBox="1"/>
          <p:nvPr/>
        </p:nvSpPr>
        <p:spPr>
          <a:xfrm>
            <a:off x="899736" y="2491929"/>
            <a:ext cx="2250010" cy="74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Saisie J’@</a:t>
            </a:r>
            <a:r>
              <a:rPr lang="fr-FR" sz="1200" dirty="0" err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ssure</a:t>
            </a: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 immédiate (QS avec tablette ou orientation des adhérents vers Mon Compte)</a:t>
            </a: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39" name="Google Shape;1139;p52"/>
          <p:cNvSpPr txBox="1"/>
          <p:nvPr/>
        </p:nvSpPr>
        <p:spPr>
          <a:xfrm>
            <a:off x="899736" y="3486942"/>
            <a:ext cx="2340000" cy="216000"/>
          </a:xfrm>
          <a:prstGeom prst="rect">
            <a:avLst/>
          </a:prstGeom>
          <a:solidFill>
            <a:srgbClr val="D2BCE6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R+</a:t>
            </a:r>
            <a:endParaRPr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40" name="Google Shape;1140;p52"/>
          <p:cNvSpPr txBox="1"/>
          <p:nvPr/>
        </p:nvSpPr>
        <p:spPr>
          <a:xfrm>
            <a:off x="231412" y="3571600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1" name="Google Shape;1141;p52"/>
          <p:cNvSpPr txBox="1"/>
          <p:nvPr/>
        </p:nvSpPr>
        <p:spPr>
          <a:xfrm>
            <a:off x="899736" y="3656719"/>
            <a:ext cx="2727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A l’issue du 1</a:t>
            </a:r>
            <a:r>
              <a:rPr lang="fr-FR" sz="1200" baseline="300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er</a:t>
            </a: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 RDV, fixer avec l’adhérent le RDV suivant</a:t>
            </a: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43" name="Google Shape;1143;p52"/>
          <p:cNvSpPr txBox="1"/>
          <p:nvPr/>
        </p:nvSpPr>
        <p:spPr>
          <a:xfrm>
            <a:off x="3747046" y="1440275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6" name="Google Shape;1146;p52"/>
          <p:cNvSpPr txBox="1"/>
          <p:nvPr/>
        </p:nvSpPr>
        <p:spPr>
          <a:xfrm>
            <a:off x="3747046" y="2505938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51" name="Google Shape;1151;p52"/>
          <p:cNvCxnSpPr>
            <a:stCxn id="1134" idx="2"/>
            <a:endCxn id="1137" idx="0"/>
          </p:cNvCxnSpPr>
          <p:nvPr/>
        </p:nvCxnSpPr>
        <p:spPr>
          <a:xfrm>
            <a:off x="530062" y="2033675"/>
            <a:ext cx="0" cy="47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2" name="Google Shape;1152;p52"/>
          <p:cNvCxnSpPr>
            <a:stCxn id="1137" idx="2"/>
            <a:endCxn id="1140" idx="0"/>
          </p:cNvCxnSpPr>
          <p:nvPr/>
        </p:nvCxnSpPr>
        <p:spPr>
          <a:xfrm>
            <a:off x="530062" y="3099338"/>
            <a:ext cx="0" cy="47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4" name="Google Shape;1154;p52"/>
          <p:cNvCxnSpPr>
            <a:cxnSpLocks/>
            <a:stCxn id="1143" idx="2"/>
            <a:endCxn id="1146" idx="0"/>
          </p:cNvCxnSpPr>
          <p:nvPr/>
        </p:nvCxnSpPr>
        <p:spPr>
          <a:xfrm>
            <a:off x="4045696" y="2033675"/>
            <a:ext cx="0" cy="47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5" name="Google Shape;1155;p52"/>
          <p:cNvCxnSpPr>
            <a:cxnSpLocks/>
          </p:cNvCxnSpPr>
          <p:nvPr/>
        </p:nvCxnSpPr>
        <p:spPr>
          <a:xfrm rot="5400000" flipH="1" flipV="1">
            <a:off x="939046" y="1340975"/>
            <a:ext cx="2412000" cy="3204000"/>
          </a:xfrm>
          <a:prstGeom prst="bentConnector4">
            <a:avLst>
              <a:gd name="adj1" fmla="val -9416"/>
              <a:gd name="adj2" fmla="val 8526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6" name="Google Shape;1156;p52"/>
          <p:cNvSpPr/>
          <p:nvPr/>
        </p:nvSpPr>
        <p:spPr>
          <a:xfrm rot="-1158544" flipH="1">
            <a:off x="5943897" y="4365666"/>
            <a:ext cx="4596374" cy="2152810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136;p52">
            <a:extLst>
              <a:ext uri="{FF2B5EF4-FFF2-40B4-BE49-F238E27FC236}">
                <a16:creationId xmlns:a16="http://schemas.microsoft.com/office/drawing/2014/main" id="{88F56A6A-15AB-402A-8C7F-4CA08A8D4B35}"/>
              </a:ext>
            </a:extLst>
          </p:cNvPr>
          <p:cNvSpPr txBox="1"/>
          <p:nvPr/>
        </p:nvSpPr>
        <p:spPr>
          <a:xfrm>
            <a:off x="898040" y="1372625"/>
            <a:ext cx="2340000" cy="216000"/>
          </a:xfrm>
          <a:prstGeom prst="rect">
            <a:avLst/>
          </a:prstGeom>
          <a:solidFill>
            <a:srgbClr val="D2BCE6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Instruction </a:t>
            </a: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au 1er RDV</a:t>
            </a:r>
            <a:r>
              <a:rPr lang="fr-FR" sz="1000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(*)</a:t>
            </a:r>
            <a:endParaRPr sz="1000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0E9CF3-1D22-4F25-A1EA-BA22AA910DE3}"/>
              </a:ext>
            </a:extLst>
          </p:cNvPr>
          <p:cNvSpPr/>
          <p:nvPr/>
        </p:nvSpPr>
        <p:spPr>
          <a:xfrm>
            <a:off x="3813797" y="4860775"/>
            <a:ext cx="2945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(*) durant le RDV ou immédiatement après</a:t>
            </a:r>
            <a:endParaRPr lang="fr-FR" sz="900" dirty="0"/>
          </a:p>
        </p:txBody>
      </p:sp>
      <p:grpSp>
        <p:nvGrpSpPr>
          <p:cNvPr id="56" name="Google Shape;5989;p71">
            <a:extLst>
              <a:ext uri="{FF2B5EF4-FFF2-40B4-BE49-F238E27FC236}">
                <a16:creationId xmlns:a16="http://schemas.microsoft.com/office/drawing/2014/main" id="{592FF9F7-119B-4F3E-8AAF-C2D1FB34C3B1}"/>
              </a:ext>
            </a:extLst>
          </p:cNvPr>
          <p:cNvGrpSpPr/>
          <p:nvPr/>
        </p:nvGrpSpPr>
        <p:grpSpPr>
          <a:xfrm>
            <a:off x="336508" y="1544980"/>
            <a:ext cx="396000" cy="396000"/>
            <a:chOff x="-41526450" y="3653375"/>
            <a:chExt cx="315875" cy="247350"/>
          </a:xfrm>
          <a:solidFill>
            <a:schemeClr val="tx1"/>
          </a:solidFill>
        </p:grpSpPr>
        <p:sp>
          <p:nvSpPr>
            <p:cNvPr id="57" name="Google Shape;5990;p71">
              <a:extLst>
                <a:ext uri="{FF2B5EF4-FFF2-40B4-BE49-F238E27FC236}">
                  <a16:creationId xmlns:a16="http://schemas.microsoft.com/office/drawing/2014/main" id="{B5DF0B22-AC59-4833-A061-D47A25E990ED}"/>
                </a:ext>
              </a:extLst>
            </p:cNvPr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991;p71">
              <a:extLst>
                <a:ext uri="{FF2B5EF4-FFF2-40B4-BE49-F238E27FC236}">
                  <a16:creationId xmlns:a16="http://schemas.microsoft.com/office/drawing/2014/main" id="{FAC645DB-C2E5-438B-ADE4-D0052C758612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078;p71">
            <a:extLst>
              <a:ext uri="{FF2B5EF4-FFF2-40B4-BE49-F238E27FC236}">
                <a16:creationId xmlns:a16="http://schemas.microsoft.com/office/drawing/2014/main" id="{08E2E5DA-04A2-4352-AC00-7FF4A46C6F6F}"/>
              </a:ext>
            </a:extLst>
          </p:cNvPr>
          <p:cNvSpPr/>
          <p:nvPr/>
        </p:nvSpPr>
        <p:spPr>
          <a:xfrm>
            <a:off x="325465" y="2597389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680;p72">
            <a:extLst>
              <a:ext uri="{FF2B5EF4-FFF2-40B4-BE49-F238E27FC236}">
                <a16:creationId xmlns:a16="http://schemas.microsoft.com/office/drawing/2014/main" id="{7F89A07F-7275-4207-948C-E04E9F410131}"/>
              </a:ext>
            </a:extLst>
          </p:cNvPr>
          <p:cNvGrpSpPr/>
          <p:nvPr/>
        </p:nvGrpSpPr>
        <p:grpSpPr>
          <a:xfrm>
            <a:off x="360705" y="3693426"/>
            <a:ext cx="396000" cy="396000"/>
            <a:chOff x="3859600" y="3591950"/>
            <a:chExt cx="296975" cy="296175"/>
          </a:xfrm>
          <a:solidFill>
            <a:schemeClr val="tx1"/>
          </a:solidFill>
        </p:grpSpPr>
        <p:sp>
          <p:nvSpPr>
            <p:cNvPr id="64" name="Google Shape;6681;p72">
              <a:extLst>
                <a:ext uri="{FF2B5EF4-FFF2-40B4-BE49-F238E27FC236}">
                  <a16:creationId xmlns:a16="http://schemas.microsoft.com/office/drawing/2014/main" id="{9EC31C35-2541-4E4F-861A-CDD4ABCCFD11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682;p72">
              <a:extLst>
                <a:ext uri="{FF2B5EF4-FFF2-40B4-BE49-F238E27FC236}">
                  <a16:creationId xmlns:a16="http://schemas.microsoft.com/office/drawing/2014/main" id="{DECDEC10-DF8A-4272-B26F-DF686FC9DE26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83;p72">
              <a:extLst>
                <a:ext uri="{FF2B5EF4-FFF2-40B4-BE49-F238E27FC236}">
                  <a16:creationId xmlns:a16="http://schemas.microsoft.com/office/drawing/2014/main" id="{C90A1AEA-05A4-499E-A9FF-46A7D5641EC0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5505;p70">
            <a:extLst>
              <a:ext uri="{FF2B5EF4-FFF2-40B4-BE49-F238E27FC236}">
                <a16:creationId xmlns:a16="http://schemas.microsoft.com/office/drawing/2014/main" id="{FEB5CBC4-8861-45CF-82C4-D1B1EBD7A3CD}"/>
              </a:ext>
            </a:extLst>
          </p:cNvPr>
          <p:cNvGrpSpPr/>
          <p:nvPr/>
        </p:nvGrpSpPr>
        <p:grpSpPr>
          <a:xfrm>
            <a:off x="3859047" y="1530678"/>
            <a:ext cx="396000" cy="396000"/>
            <a:chOff x="6264525" y="842250"/>
            <a:chExt cx="423500" cy="481825"/>
          </a:xfrm>
          <a:solidFill>
            <a:schemeClr val="tx1"/>
          </a:solidFill>
        </p:grpSpPr>
        <p:sp>
          <p:nvSpPr>
            <p:cNvPr id="69" name="Google Shape;5506;p70">
              <a:extLst>
                <a:ext uri="{FF2B5EF4-FFF2-40B4-BE49-F238E27FC236}">
                  <a16:creationId xmlns:a16="http://schemas.microsoft.com/office/drawing/2014/main" id="{2F3D4ECB-85C3-4037-87CF-E1633C6AD796}"/>
                </a:ext>
              </a:extLst>
            </p:cNvPr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" name="Google Shape;5507;p70">
              <a:extLst>
                <a:ext uri="{FF2B5EF4-FFF2-40B4-BE49-F238E27FC236}">
                  <a16:creationId xmlns:a16="http://schemas.microsoft.com/office/drawing/2014/main" id="{09051556-B347-4FD8-960A-808F2F4BE7A5}"/>
                </a:ext>
              </a:extLst>
            </p:cNvPr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" name="Google Shape;5508;p70">
              <a:extLst>
                <a:ext uri="{FF2B5EF4-FFF2-40B4-BE49-F238E27FC236}">
                  <a16:creationId xmlns:a16="http://schemas.microsoft.com/office/drawing/2014/main" id="{6A8442F7-9B48-4D21-B7CC-B0CDCB87BD04}"/>
                </a:ext>
              </a:extLst>
            </p:cNvPr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" name="Google Shape;5509;p70">
              <a:extLst>
                <a:ext uri="{FF2B5EF4-FFF2-40B4-BE49-F238E27FC236}">
                  <a16:creationId xmlns:a16="http://schemas.microsoft.com/office/drawing/2014/main" id="{73658850-9118-4442-983E-472CF4F1134C}"/>
                </a:ext>
              </a:extLst>
            </p:cNvPr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" name="Google Shape;5510;p70">
              <a:extLst>
                <a:ext uri="{FF2B5EF4-FFF2-40B4-BE49-F238E27FC236}">
                  <a16:creationId xmlns:a16="http://schemas.microsoft.com/office/drawing/2014/main" id="{EAE8513A-B3B0-4427-A51C-E9BC89BA8976}"/>
                </a:ext>
              </a:extLst>
            </p:cNvPr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" name="Google Shape;5511;p70">
              <a:extLst>
                <a:ext uri="{FF2B5EF4-FFF2-40B4-BE49-F238E27FC236}">
                  <a16:creationId xmlns:a16="http://schemas.microsoft.com/office/drawing/2014/main" id="{738762E1-41A3-43FC-91D9-0EBF274CCF55}"/>
                </a:ext>
              </a:extLst>
            </p:cNvPr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" name="Google Shape;5512;p70">
              <a:extLst>
                <a:ext uri="{FF2B5EF4-FFF2-40B4-BE49-F238E27FC236}">
                  <a16:creationId xmlns:a16="http://schemas.microsoft.com/office/drawing/2014/main" id="{CB3515AA-22C3-4CFE-95E9-A78BBB28382C}"/>
                </a:ext>
              </a:extLst>
            </p:cNvPr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6" name="Google Shape;1136;p52">
            <a:extLst>
              <a:ext uri="{FF2B5EF4-FFF2-40B4-BE49-F238E27FC236}">
                <a16:creationId xmlns:a16="http://schemas.microsoft.com/office/drawing/2014/main" id="{FA902873-2CFB-41DE-9CF3-89C83B5D1435}"/>
              </a:ext>
            </a:extLst>
          </p:cNvPr>
          <p:cNvSpPr txBox="1"/>
          <p:nvPr/>
        </p:nvSpPr>
        <p:spPr>
          <a:xfrm>
            <a:off x="4375598" y="1333333"/>
            <a:ext cx="2088000" cy="216000"/>
          </a:xfrm>
          <a:prstGeom prst="rect">
            <a:avLst/>
          </a:prstGeom>
          <a:solidFill>
            <a:srgbClr val="D2BCE6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Mail de suivi à J+3</a:t>
            </a:r>
            <a:endParaRPr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7" name="Google Shape;1135;p52">
            <a:extLst>
              <a:ext uri="{FF2B5EF4-FFF2-40B4-BE49-F238E27FC236}">
                <a16:creationId xmlns:a16="http://schemas.microsoft.com/office/drawing/2014/main" id="{1F69A3CE-E78D-422F-86B1-30A115B2F903}"/>
              </a:ext>
            </a:extLst>
          </p:cNvPr>
          <p:cNvSpPr txBox="1"/>
          <p:nvPr/>
        </p:nvSpPr>
        <p:spPr>
          <a:xfrm>
            <a:off x="4367751" y="1506817"/>
            <a:ext cx="1932781" cy="59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Envoi automatique au nom du conseiller</a:t>
            </a: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6BA0063-C41A-48FF-8CA3-35CEE4805476}"/>
              </a:ext>
            </a:extLst>
          </p:cNvPr>
          <p:cNvSpPr/>
          <p:nvPr/>
        </p:nvSpPr>
        <p:spPr>
          <a:xfrm>
            <a:off x="6630432" y="576391"/>
            <a:ext cx="2406225" cy="4093428"/>
          </a:xfrm>
          <a:prstGeom prst="rect">
            <a:avLst/>
          </a:prstGeom>
          <a:solidFill>
            <a:srgbClr val="D2BCE6">
              <a:alpha val="20000"/>
            </a:srgb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Bonjour Mademoiselle XXXXXXX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nous sommes rencontré(e)s le 23/03/2023 dans le cadre de votre projet immobilier et je vous remercie de la confiance que vous m'avez accordée.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cours de ce rendez-vous, nous avons étudié tous les éléments liés à votre projet et constitué votre demande de financement. Celle-ci me permet de solliciter l'ensemble de nos partenaires, afin de rechercher pour vous la solution la plus adaptée à vos attentes.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vous confirme notre prochain rendez-vous du 11/04/2023, au cours duquel, je vous présenterai donc la meilleure proposition.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Dès que votre dossier sera complet, l’établissement retenu sera en mesure de vous adresser son accord permettant la finalisation de votre projet.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très bientôt,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Votre conseiller(ère)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XXXXXXXX</a:t>
            </a:r>
          </a:p>
        </p:txBody>
      </p:sp>
      <p:sp>
        <p:nvSpPr>
          <p:cNvPr id="107" name="Google Shape;1136;p52">
            <a:extLst>
              <a:ext uri="{FF2B5EF4-FFF2-40B4-BE49-F238E27FC236}">
                <a16:creationId xmlns:a16="http://schemas.microsoft.com/office/drawing/2014/main" id="{9654DED2-A955-4675-B991-49BBC965A15F}"/>
              </a:ext>
            </a:extLst>
          </p:cNvPr>
          <p:cNvSpPr txBox="1"/>
          <p:nvPr/>
        </p:nvSpPr>
        <p:spPr>
          <a:xfrm>
            <a:off x="4403724" y="2319900"/>
            <a:ext cx="2088000" cy="216000"/>
          </a:xfrm>
          <a:prstGeom prst="rect">
            <a:avLst/>
          </a:prstGeom>
          <a:solidFill>
            <a:srgbClr val="D2BCE6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Back J’@</a:t>
            </a:r>
            <a:r>
              <a:rPr lang="fr-FR" dirty="0" err="1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ssure</a:t>
            </a:r>
            <a:endParaRPr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9" name="Google Shape;1135;p52">
            <a:extLst>
              <a:ext uri="{FF2B5EF4-FFF2-40B4-BE49-F238E27FC236}">
                <a16:creationId xmlns:a16="http://schemas.microsoft.com/office/drawing/2014/main" id="{294092F9-2D6F-41F4-9B4F-E3A243830115}"/>
              </a:ext>
            </a:extLst>
          </p:cNvPr>
          <p:cNvSpPr txBox="1"/>
          <p:nvPr/>
        </p:nvSpPr>
        <p:spPr>
          <a:xfrm>
            <a:off x="4395830" y="2479548"/>
            <a:ext cx="1932781" cy="86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Vérifier l’avancement du dossier ADE et relancer l’adhérent s’il n’a pas complété son dossier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80BC27-2A87-4A60-AB25-75B170759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72" y="4503168"/>
            <a:ext cx="576000" cy="576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4AAE42-45E9-48D9-A64B-D4BF15E1912C}"/>
              </a:ext>
            </a:extLst>
          </p:cNvPr>
          <p:cNvSpPr txBox="1"/>
          <p:nvPr/>
        </p:nvSpPr>
        <p:spPr>
          <a:xfrm flipH="1">
            <a:off x="793789" y="4554728"/>
            <a:ext cx="2856403" cy="50400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fr-FR" sz="1100" b="1" dirty="0">
                <a:solidFill>
                  <a:schemeClr val="accent3">
                    <a:lumMod val="10000"/>
                  </a:schemeClr>
                </a:solidFill>
                <a:latin typeface="Livvic" panose="020B0604020202020204" charset="0"/>
              </a:rPr>
              <a:t>Qu’il s’agisse de RDV primaires ou de R+, la confirmation est incontournable !</a:t>
            </a:r>
          </a:p>
        </p:txBody>
      </p:sp>
      <p:sp>
        <p:nvSpPr>
          <p:cNvPr id="50" name="Google Shape;1146;p52">
            <a:extLst>
              <a:ext uri="{FF2B5EF4-FFF2-40B4-BE49-F238E27FC236}">
                <a16:creationId xmlns:a16="http://schemas.microsoft.com/office/drawing/2014/main" id="{DE1A6A6A-495E-4881-B027-4E1B1317021C}"/>
              </a:ext>
            </a:extLst>
          </p:cNvPr>
          <p:cNvSpPr txBox="1"/>
          <p:nvPr/>
        </p:nvSpPr>
        <p:spPr>
          <a:xfrm>
            <a:off x="3754666" y="3572738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1" name="Google Shape;1154;p52">
            <a:extLst>
              <a:ext uri="{FF2B5EF4-FFF2-40B4-BE49-F238E27FC236}">
                <a16:creationId xmlns:a16="http://schemas.microsoft.com/office/drawing/2014/main" id="{51C1B7D8-86D8-479E-ACC4-E133D8AC37A7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4053316" y="3100475"/>
            <a:ext cx="0" cy="47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1136;p52">
            <a:extLst>
              <a:ext uri="{FF2B5EF4-FFF2-40B4-BE49-F238E27FC236}">
                <a16:creationId xmlns:a16="http://schemas.microsoft.com/office/drawing/2014/main" id="{DD660954-A711-4B41-B4CF-356AE07818D6}"/>
              </a:ext>
            </a:extLst>
          </p:cNvPr>
          <p:cNvSpPr txBox="1"/>
          <p:nvPr/>
        </p:nvSpPr>
        <p:spPr>
          <a:xfrm>
            <a:off x="4426584" y="3493380"/>
            <a:ext cx="2088000" cy="216000"/>
          </a:xfrm>
          <a:prstGeom prst="rect">
            <a:avLst/>
          </a:prstGeom>
          <a:solidFill>
            <a:srgbClr val="D2BCE6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Réalisation du R+</a:t>
            </a:r>
            <a:endParaRPr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3" name="Google Shape;1135;p52">
            <a:extLst>
              <a:ext uri="{FF2B5EF4-FFF2-40B4-BE49-F238E27FC236}">
                <a16:creationId xmlns:a16="http://schemas.microsoft.com/office/drawing/2014/main" id="{C1902229-845A-4CB3-8734-315A1F286C67}"/>
              </a:ext>
            </a:extLst>
          </p:cNvPr>
          <p:cNvSpPr txBox="1"/>
          <p:nvPr/>
        </p:nvSpPr>
        <p:spPr>
          <a:xfrm>
            <a:off x="4409983" y="3650640"/>
            <a:ext cx="1932781" cy="107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Vente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Infos avancement ADE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Programmation des RDV phys. ou tel suivants pour suivi du dossier</a:t>
            </a: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grpSp>
        <p:nvGrpSpPr>
          <p:cNvPr id="94" name="Google Shape;6419;p72">
            <a:extLst>
              <a:ext uri="{FF2B5EF4-FFF2-40B4-BE49-F238E27FC236}">
                <a16:creationId xmlns:a16="http://schemas.microsoft.com/office/drawing/2014/main" id="{A3196B43-5F38-44E2-9F9C-A45316F82B9C}"/>
              </a:ext>
            </a:extLst>
          </p:cNvPr>
          <p:cNvGrpSpPr/>
          <p:nvPr/>
        </p:nvGrpSpPr>
        <p:grpSpPr>
          <a:xfrm>
            <a:off x="3876151" y="3672668"/>
            <a:ext cx="353802" cy="351497"/>
            <a:chOff x="580725" y="3617925"/>
            <a:chExt cx="299325" cy="297375"/>
          </a:xfrm>
          <a:solidFill>
            <a:schemeClr val="tx1"/>
          </a:solidFill>
        </p:grpSpPr>
        <p:sp>
          <p:nvSpPr>
            <p:cNvPr id="95" name="Google Shape;6420;p72">
              <a:extLst>
                <a:ext uri="{FF2B5EF4-FFF2-40B4-BE49-F238E27FC236}">
                  <a16:creationId xmlns:a16="http://schemas.microsoft.com/office/drawing/2014/main" id="{8F57294F-FF50-4BBE-A0F4-876E27063F58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421;p72">
              <a:extLst>
                <a:ext uri="{FF2B5EF4-FFF2-40B4-BE49-F238E27FC236}">
                  <a16:creationId xmlns:a16="http://schemas.microsoft.com/office/drawing/2014/main" id="{2AF22812-CD1D-40EC-ACD3-ABF226D674CD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422;p72">
              <a:extLst>
                <a:ext uri="{FF2B5EF4-FFF2-40B4-BE49-F238E27FC236}">
                  <a16:creationId xmlns:a16="http://schemas.microsoft.com/office/drawing/2014/main" id="{0B784F26-1C49-420E-BD12-E26167AECC87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423;p72">
              <a:extLst>
                <a:ext uri="{FF2B5EF4-FFF2-40B4-BE49-F238E27FC236}">
                  <a16:creationId xmlns:a16="http://schemas.microsoft.com/office/drawing/2014/main" id="{69191E78-02C6-4793-8A68-07A086242B80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424;p72">
              <a:extLst>
                <a:ext uri="{FF2B5EF4-FFF2-40B4-BE49-F238E27FC236}">
                  <a16:creationId xmlns:a16="http://schemas.microsoft.com/office/drawing/2014/main" id="{1DC88052-4C68-4EA1-980F-A1590653AA88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6642;p72">
            <a:extLst>
              <a:ext uri="{FF2B5EF4-FFF2-40B4-BE49-F238E27FC236}">
                <a16:creationId xmlns:a16="http://schemas.microsoft.com/office/drawing/2014/main" id="{A4498928-6265-42B9-B1BA-D5D465FD5B66}"/>
              </a:ext>
            </a:extLst>
          </p:cNvPr>
          <p:cNvGrpSpPr/>
          <p:nvPr/>
        </p:nvGrpSpPr>
        <p:grpSpPr>
          <a:xfrm>
            <a:off x="3892078" y="2682257"/>
            <a:ext cx="342632" cy="226264"/>
            <a:chOff x="5358450" y="4015675"/>
            <a:chExt cx="289875" cy="191425"/>
          </a:xfrm>
          <a:solidFill>
            <a:schemeClr val="tx1"/>
          </a:solidFill>
        </p:grpSpPr>
        <p:sp>
          <p:nvSpPr>
            <p:cNvPr id="55" name="Google Shape;6643;p72">
              <a:extLst>
                <a:ext uri="{FF2B5EF4-FFF2-40B4-BE49-F238E27FC236}">
                  <a16:creationId xmlns:a16="http://schemas.microsoft.com/office/drawing/2014/main" id="{9F8F2444-3A95-4B32-ACAD-2CCFB9B873B9}"/>
                </a:ext>
              </a:extLst>
            </p:cNvPr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644;p72">
              <a:extLst>
                <a:ext uri="{FF2B5EF4-FFF2-40B4-BE49-F238E27FC236}">
                  <a16:creationId xmlns:a16="http://schemas.microsoft.com/office/drawing/2014/main" id="{C35E1244-808E-4F9A-ADDE-DDD12F74892B}"/>
                </a:ext>
              </a:extLst>
            </p:cNvPr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645;p72">
              <a:extLst>
                <a:ext uri="{FF2B5EF4-FFF2-40B4-BE49-F238E27FC236}">
                  <a16:creationId xmlns:a16="http://schemas.microsoft.com/office/drawing/2014/main" id="{95B670A3-C22C-414B-BFD4-A13F48C9E0F2}"/>
                </a:ext>
              </a:extLst>
            </p:cNvPr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46;p72">
              <a:extLst>
                <a:ext uri="{FF2B5EF4-FFF2-40B4-BE49-F238E27FC236}">
                  <a16:creationId xmlns:a16="http://schemas.microsoft.com/office/drawing/2014/main" id="{01AF0D9D-8E39-4404-B942-2BD2586E1C9B}"/>
                </a:ext>
              </a:extLst>
            </p:cNvPr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0550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52"/>
          <p:cNvSpPr txBox="1"/>
          <p:nvPr/>
        </p:nvSpPr>
        <p:spPr>
          <a:xfrm>
            <a:off x="229065" y="1112615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5" name="Google Shape;1135;p52"/>
          <p:cNvSpPr txBox="1"/>
          <p:nvPr/>
        </p:nvSpPr>
        <p:spPr>
          <a:xfrm>
            <a:off x="852771" y="1175436"/>
            <a:ext cx="2296950" cy="59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Transfert SURF avec barème générique PID</a:t>
            </a: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36" name="Google Shape;1136;p52"/>
          <p:cNvSpPr txBox="1"/>
          <p:nvPr/>
        </p:nvSpPr>
        <p:spPr>
          <a:xfrm>
            <a:off x="870000" y="2031575"/>
            <a:ext cx="2340000" cy="216000"/>
          </a:xfrm>
          <a:prstGeom prst="rect">
            <a:avLst/>
          </a:prstGeom>
          <a:solidFill>
            <a:srgbClr val="B5EBE7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ADE</a:t>
            </a:r>
            <a:endParaRPr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37" name="Google Shape;1137;p52"/>
          <p:cNvSpPr txBox="1"/>
          <p:nvPr/>
        </p:nvSpPr>
        <p:spPr>
          <a:xfrm>
            <a:off x="229065" y="2178278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8" name="Google Shape;1138;p52"/>
          <p:cNvSpPr txBox="1"/>
          <p:nvPr/>
        </p:nvSpPr>
        <p:spPr>
          <a:xfrm>
            <a:off x="855132" y="2164182"/>
            <a:ext cx="2250010" cy="74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Saisie J’@</a:t>
            </a:r>
            <a:r>
              <a:rPr lang="fr-FR" sz="1200" dirty="0" err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ssure</a:t>
            </a: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 immédiate (QS avec tablette ou orientation des adhérents vers Mon Compte)</a:t>
            </a: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39" name="Google Shape;1139;p52"/>
          <p:cNvSpPr txBox="1"/>
          <p:nvPr/>
        </p:nvSpPr>
        <p:spPr>
          <a:xfrm>
            <a:off x="870000" y="3151848"/>
            <a:ext cx="2340000" cy="216000"/>
          </a:xfrm>
          <a:prstGeom prst="rect">
            <a:avLst/>
          </a:prstGeom>
          <a:solidFill>
            <a:srgbClr val="B5EBE7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Relance</a:t>
            </a:r>
            <a:endParaRPr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40" name="Google Shape;1140;p52"/>
          <p:cNvSpPr txBox="1"/>
          <p:nvPr/>
        </p:nvSpPr>
        <p:spPr>
          <a:xfrm>
            <a:off x="231412" y="3243940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1" name="Google Shape;1141;p52"/>
          <p:cNvSpPr txBox="1"/>
          <p:nvPr/>
        </p:nvSpPr>
        <p:spPr>
          <a:xfrm>
            <a:off x="847698" y="3291889"/>
            <a:ext cx="2172696" cy="6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Enregistrer une relance téléphonique dans HORIZON </a:t>
            </a:r>
            <a:r>
              <a:rPr lang="fr-FR" sz="1200" b="1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à J+7 maximum</a:t>
            </a:r>
            <a:endParaRPr sz="1200" b="1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43" name="Google Shape;1143;p52"/>
          <p:cNvSpPr txBox="1"/>
          <p:nvPr/>
        </p:nvSpPr>
        <p:spPr>
          <a:xfrm>
            <a:off x="3525973" y="1107121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6" name="Google Shape;1146;p52"/>
          <p:cNvSpPr txBox="1"/>
          <p:nvPr/>
        </p:nvSpPr>
        <p:spPr>
          <a:xfrm>
            <a:off x="3525973" y="2989511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51" name="Google Shape;1151;p52"/>
          <p:cNvCxnSpPr>
            <a:stCxn id="1134" idx="2"/>
            <a:endCxn id="1137" idx="0"/>
          </p:cNvCxnSpPr>
          <p:nvPr/>
        </p:nvCxnSpPr>
        <p:spPr>
          <a:xfrm>
            <a:off x="527715" y="1706015"/>
            <a:ext cx="0" cy="47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2" name="Google Shape;1152;p52"/>
          <p:cNvCxnSpPr>
            <a:cxnSpLocks/>
            <a:stCxn id="1137" idx="2"/>
          </p:cNvCxnSpPr>
          <p:nvPr/>
        </p:nvCxnSpPr>
        <p:spPr>
          <a:xfrm>
            <a:off x="527715" y="2771678"/>
            <a:ext cx="0" cy="47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4" name="Google Shape;1154;p52"/>
          <p:cNvCxnSpPr>
            <a:cxnSpLocks/>
            <a:stCxn id="1143" idx="2"/>
            <a:endCxn id="1146" idx="0"/>
          </p:cNvCxnSpPr>
          <p:nvPr/>
        </p:nvCxnSpPr>
        <p:spPr>
          <a:xfrm>
            <a:off x="3824623" y="1700521"/>
            <a:ext cx="0" cy="128899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5" name="Google Shape;1155;p52"/>
          <p:cNvCxnSpPr>
            <a:cxnSpLocks/>
          </p:cNvCxnSpPr>
          <p:nvPr/>
        </p:nvCxnSpPr>
        <p:spPr>
          <a:xfrm rot="5400000" flipH="1" flipV="1">
            <a:off x="939046" y="1013315"/>
            <a:ext cx="2412000" cy="3204000"/>
          </a:xfrm>
          <a:prstGeom prst="bentConnector4">
            <a:avLst>
              <a:gd name="adj1" fmla="val -9416"/>
              <a:gd name="adj2" fmla="val 8526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6" name="Google Shape;1156;p52"/>
          <p:cNvSpPr/>
          <p:nvPr/>
        </p:nvSpPr>
        <p:spPr>
          <a:xfrm rot="-1158544" flipH="1">
            <a:off x="5943897" y="4365666"/>
            <a:ext cx="4596374" cy="2152810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136;p52">
            <a:extLst>
              <a:ext uri="{FF2B5EF4-FFF2-40B4-BE49-F238E27FC236}">
                <a16:creationId xmlns:a16="http://schemas.microsoft.com/office/drawing/2014/main" id="{88F56A6A-15AB-402A-8C7F-4CA08A8D4B35}"/>
              </a:ext>
            </a:extLst>
          </p:cNvPr>
          <p:cNvSpPr txBox="1"/>
          <p:nvPr/>
        </p:nvSpPr>
        <p:spPr>
          <a:xfrm>
            <a:off x="852760" y="1005661"/>
            <a:ext cx="2340000" cy="216000"/>
          </a:xfrm>
          <a:prstGeom prst="rect">
            <a:avLst/>
          </a:prstGeom>
          <a:solidFill>
            <a:srgbClr val="B5EBE7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Instruction </a:t>
            </a: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au 1er RDV</a:t>
            </a:r>
            <a:r>
              <a:rPr lang="fr-FR" sz="1000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(*)</a:t>
            </a:r>
            <a:endParaRPr sz="1000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56" name="Google Shape;5989;p71">
            <a:extLst>
              <a:ext uri="{FF2B5EF4-FFF2-40B4-BE49-F238E27FC236}">
                <a16:creationId xmlns:a16="http://schemas.microsoft.com/office/drawing/2014/main" id="{592FF9F7-119B-4F3E-8AAF-C2D1FB34C3B1}"/>
              </a:ext>
            </a:extLst>
          </p:cNvPr>
          <p:cNvGrpSpPr/>
          <p:nvPr/>
        </p:nvGrpSpPr>
        <p:grpSpPr>
          <a:xfrm>
            <a:off x="334161" y="1217320"/>
            <a:ext cx="396000" cy="396000"/>
            <a:chOff x="-41526450" y="3653375"/>
            <a:chExt cx="315875" cy="247350"/>
          </a:xfrm>
          <a:solidFill>
            <a:schemeClr val="tx1"/>
          </a:solidFill>
        </p:grpSpPr>
        <p:sp>
          <p:nvSpPr>
            <p:cNvPr id="57" name="Google Shape;5990;p71">
              <a:extLst>
                <a:ext uri="{FF2B5EF4-FFF2-40B4-BE49-F238E27FC236}">
                  <a16:creationId xmlns:a16="http://schemas.microsoft.com/office/drawing/2014/main" id="{B5DF0B22-AC59-4833-A061-D47A25E990ED}"/>
                </a:ext>
              </a:extLst>
            </p:cNvPr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991;p71">
              <a:extLst>
                <a:ext uri="{FF2B5EF4-FFF2-40B4-BE49-F238E27FC236}">
                  <a16:creationId xmlns:a16="http://schemas.microsoft.com/office/drawing/2014/main" id="{FAC645DB-C2E5-438B-ADE4-D0052C758612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078;p71">
            <a:extLst>
              <a:ext uri="{FF2B5EF4-FFF2-40B4-BE49-F238E27FC236}">
                <a16:creationId xmlns:a16="http://schemas.microsoft.com/office/drawing/2014/main" id="{08E2E5DA-04A2-4352-AC00-7FF4A46C6F6F}"/>
              </a:ext>
            </a:extLst>
          </p:cNvPr>
          <p:cNvSpPr/>
          <p:nvPr/>
        </p:nvSpPr>
        <p:spPr>
          <a:xfrm>
            <a:off x="323118" y="2269729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680;p72">
            <a:extLst>
              <a:ext uri="{FF2B5EF4-FFF2-40B4-BE49-F238E27FC236}">
                <a16:creationId xmlns:a16="http://schemas.microsoft.com/office/drawing/2014/main" id="{7F89A07F-7275-4207-948C-E04E9F410131}"/>
              </a:ext>
            </a:extLst>
          </p:cNvPr>
          <p:cNvGrpSpPr/>
          <p:nvPr/>
        </p:nvGrpSpPr>
        <p:grpSpPr>
          <a:xfrm>
            <a:off x="360705" y="3365766"/>
            <a:ext cx="396000" cy="396000"/>
            <a:chOff x="3859600" y="3591950"/>
            <a:chExt cx="296975" cy="296175"/>
          </a:xfrm>
          <a:solidFill>
            <a:schemeClr val="tx1"/>
          </a:solidFill>
        </p:grpSpPr>
        <p:sp>
          <p:nvSpPr>
            <p:cNvPr id="64" name="Google Shape;6681;p72">
              <a:extLst>
                <a:ext uri="{FF2B5EF4-FFF2-40B4-BE49-F238E27FC236}">
                  <a16:creationId xmlns:a16="http://schemas.microsoft.com/office/drawing/2014/main" id="{9EC31C35-2541-4E4F-861A-CDD4ABCCFD11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682;p72">
              <a:extLst>
                <a:ext uri="{FF2B5EF4-FFF2-40B4-BE49-F238E27FC236}">
                  <a16:creationId xmlns:a16="http://schemas.microsoft.com/office/drawing/2014/main" id="{DECDEC10-DF8A-4272-B26F-DF686FC9DE26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83;p72">
              <a:extLst>
                <a:ext uri="{FF2B5EF4-FFF2-40B4-BE49-F238E27FC236}">
                  <a16:creationId xmlns:a16="http://schemas.microsoft.com/office/drawing/2014/main" id="{C90A1AEA-05A4-499E-A9FF-46A7D5641EC0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5505;p70">
            <a:extLst>
              <a:ext uri="{FF2B5EF4-FFF2-40B4-BE49-F238E27FC236}">
                <a16:creationId xmlns:a16="http://schemas.microsoft.com/office/drawing/2014/main" id="{FEB5CBC4-8861-45CF-82C4-D1B1EBD7A3CD}"/>
              </a:ext>
            </a:extLst>
          </p:cNvPr>
          <p:cNvGrpSpPr/>
          <p:nvPr/>
        </p:nvGrpSpPr>
        <p:grpSpPr>
          <a:xfrm>
            <a:off x="3637974" y="1197524"/>
            <a:ext cx="396000" cy="396000"/>
            <a:chOff x="6264525" y="842250"/>
            <a:chExt cx="423500" cy="481825"/>
          </a:xfrm>
          <a:solidFill>
            <a:schemeClr val="tx1"/>
          </a:solidFill>
        </p:grpSpPr>
        <p:sp>
          <p:nvSpPr>
            <p:cNvPr id="69" name="Google Shape;5506;p70">
              <a:extLst>
                <a:ext uri="{FF2B5EF4-FFF2-40B4-BE49-F238E27FC236}">
                  <a16:creationId xmlns:a16="http://schemas.microsoft.com/office/drawing/2014/main" id="{2F3D4ECB-85C3-4037-87CF-E1633C6AD796}"/>
                </a:ext>
              </a:extLst>
            </p:cNvPr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" name="Google Shape;5507;p70">
              <a:extLst>
                <a:ext uri="{FF2B5EF4-FFF2-40B4-BE49-F238E27FC236}">
                  <a16:creationId xmlns:a16="http://schemas.microsoft.com/office/drawing/2014/main" id="{09051556-B347-4FD8-960A-808F2F4BE7A5}"/>
                </a:ext>
              </a:extLst>
            </p:cNvPr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" name="Google Shape;5508;p70">
              <a:extLst>
                <a:ext uri="{FF2B5EF4-FFF2-40B4-BE49-F238E27FC236}">
                  <a16:creationId xmlns:a16="http://schemas.microsoft.com/office/drawing/2014/main" id="{6A8442F7-9B48-4D21-B7CC-B0CDCB87BD04}"/>
                </a:ext>
              </a:extLst>
            </p:cNvPr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" name="Google Shape;5509;p70">
              <a:extLst>
                <a:ext uri="{FF2B5EF4-FFF2-40B4-BE49-F238E27FC236}">
                  <a16:creationId xmlns:a16="http://schemas.microsoft.com/office/drawing/2014/main" id="{73658850-9118-4442-983E-472CF4F1134C}"/>
                </a:ext>
              </a:extLst>
            </p:cNvPr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" name="Google Shape;5510;p70">
              <a:extLst>
                <a:ext uri="{FF2B5EF4-FFF2-40B4-BE49-F238E27FC236}">
                  <a16:creationId xmlns:a16="http://schemas.microsoft.com/office/drawing/2014/main" id="{EAE8513A-B3B0-4427-A51C-E9BC89BA8976}"/>
                </a:ext>
              </a:extLst>
            </p:cNvPr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" name="Google Shape;5511;p70">
              <a:extLst>
                <a:ext uri="{FF2B5EF4-FFF2-40B4-BE49-F238E27FC236}">
                  <a16:creationId xmlns:a16="http://schemas.microsoft.com/office/drawing/2014/main" id="{738762E1-41A3-43FC-91D9-0EBF274CCF55}"/>
                </a:ext>
              </a:extLst>
            </p:cNvPr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" name="Google Shape;5512;p70">
              <a:extLst>
                <a:ext uri="{FF2B5EF4-FFF2-40B4-BE49-F238E27FC236}">
                  <a16:creationId xmlns:a16="http://schemas.microsoft.com/office/drawing/2014/main" id="{CB3515AA-22C3-4CFE-95E9-A78BBB28382C}"/>
                </a:ext>
              </a:extLst>
            </p:cNvPr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6" name="Google Shape;1136;p52">
            <a:extLst>
              <a:ext uri="{FF2B5EF4-FFF2-40B4-BE49-F238E27FC236}">
                <a16:creationId xmlns:a16="http://schemas.microsoft.com/office/drawing/2014/main" id="{FA902873-2CFB-41DE-9CF3-89C83B5D1435}"/>
              </a:ext>
            </a:extLst>
          </p:cNvPr>
          <p:cNvSpPr txBox="1"/>
          <p:nvPr/>
        </p:nvSpPr>
        <p:spPr>
          <a:xfrm>
            <a:off x="4154618" y="1042843"/>
            <a:ext cx="2340000" cy="216000"/>
          </a:xfrm>
          <a:prstGeom prst="rect">
            <a:avLst/>
          </a:prstGeom>
          <a:solidFill>
            <a:srgbClr val="B5EBE7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Mail de suivi à J+3</a:t>
            </a:r>
            <a:endParaRPr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7" name="Google Shape;1135;p52">
            <a:extLst>
              <a:ext uri="{FF2B5EF4-FFF2-40B4-BE49-F238E27FC236}">
                <a16:creationId xmlns:a16="http://schemas.microsoft.com/office/drawing/2014/main" id="{1F69A3CE-E78D-422F-86B1-30A115B2F903}"/>
              </a:ext>
            </a:extLst>
          </p:cNvPr>
          <p:cNvSpPr txBox="1"/>
          <p:nvPr/>
        </p:nvSpPr>
        <p:spPr>
          <a:xfrm>
            <a:off x="4146771" y="1190678"/>
            <a:ext cx="1932781" cy="59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Envoi automatique au nom du conseiller</a:t>
            </a: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grpSp>
        <p:nvGrpSpPr>
          <p:cNvPr id="102" name="Google Shape;5521;p70">
            <a:extLst>
              <a:ext uri="{FF2B5EF4-FFF2-40B4-BE49-F238E27FC236}">
                <a16:creationId xmlns:a16="http://schemas.microsoft.com/office/drawing/2014/main" id="{6E7C3933-1708-4022-8EFF-FC21CD13F38F}"/>
              </a:ext>
            </a:extLst>
          </p:cNvPr>
          <p:cNvGrpSpPr/>
          <p:nvPr/>
        </p:nvGrpSpPr>
        <p:grpSpPr>
          <a:xfrm>
            <a:off x="3671811" y="3106678"/>
            <a:ext cx="352332" cy="339288"/>
            <a:chOff x="2071000" y="1435025"/>
            <a:chExt cx="500400" cy="481875"/>
          </a:xfrm>
          <a:solidFill>
            <a:schemeClr val="tx1"/>
          </a:solidFill>
        </p:grpSpPr>
        <p:sp>
          <p:nvSpPr>
            <p:cNvPr id="103" name="Google Shape;5522;p70">
              <a:extLst>
                <a:ext uri="{FF2B5EF4-FFF2-40B4-BE49-F238E27FC236}">
                  <a16:creationId xmlns:a16="http://schemas.microsoft.com/office/drawing/2014/main" id="{0B2C8BAF-C0B0-4CFD-B734-13570E2FF9A5}"/>
                </a:ext>
              </a:extLst>
            </p:cNvPr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4" name="Google Shape;5523;p70">
              <a:extLst>
                <a:ext uri="{FF2B5EF4-FFF2-40B4-BE49-F238E27FC236}">
                  <a16:creationId xmlns:a16="http://schemas.microsoft.com/office/drawing/2014/main" id="{5CAE6675-0261-4FD5-9A75-B77DCBF1DD63}"/>
                </a:ext>
              </a:extLst>
            </p:cNvPr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" name="Google Shape;5524;p70">
              <a:extLst>
                <a:ext uri="{FF2B5EF4-FFF2-40B4-BE49-F238E27FC236}">
                  <a16:creationId xmlns:a16="http://schemas.microsoft.com/office/drawing/2014/main" id="{F9E351EF-3FC8-4A28-B167-BFA348C9AD53}"/>
                </a:ext>
              </a:extLst>
            </p:cNvPr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6" name="Google Shape;1136;p52">
            <a:extLst>
              <a:ext uri="{FF2B5EF4-FFF2-40B4-BE49-F238E27FC236}">
                <a16:creationId xmlns:a16="http://schemas.microsoft.com/office/drawing/2014/main" id="{4A2A7840-08E4-47BF-B489-E3352EC4711F}"/>
              </a:ext>
            </a:extLst>
          </p:cNvPr>
          <p:cNvSpPr txBox="1"/>
          <p:nvPr/>
        </p:nvSpPr>
        <p:spPr>
          <a:xfrm>
            <a:off x="4160442" y="2929609"/>
            <a:ext cx="2340000" cy="216000"/>
          </a:xfrm>
          <a:prstGeom prst="rect">
            <a:avLst/>
          </a:prstGeom>
          <a:solidFill>
            <a:srgbClr val="B5EBE7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Appel adhérent </a:t>
            </a:r>
            <a:r>
              <a:rPr lang="fr-FR" sz="1000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(J+7 max)</a:t>
            </a:r>
            <a:endParaRPr sz="1000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7" name="Google Shape;1136;p52">
            <a:extLst>
              <a:ext uri="{FF2B5EF4-FFF2-40B4-BE49-F238E27FC236}">
                <a16:creationId xmlns:a16="http://schemas.microsoft.com/office/drawing/2014/main" id="{9654DED2-A955-4675-B991-49BBC965A15F}"/>
              </a:ext>
            </a:extLst>
          </p:cNvPr>
          <p:cNvSpPr txBox="1"/>
          <p:nvPr/>
        </p:nvSpPr>
        <p:spPr>
          <a:xfrm>
            <a:off x="4168269" y="3869831"/>
            <a:ext cx="2340000" cy="216000"/>
          </a:xfrm>
          <a:prstGeom prst="rect">
            <a:avLst/>
          </a:prstGeom>
          <a:solidFill>
            <a:srgbClr val="B5EBE7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Réalisation du R+</a:t>
            </a:r>
            <a:endParaRPr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8" name="Google Shape;1135;p52">
            <a:extLst>
              <a:ext uri="{FF2B5EF4-FFF2-40B4-BE49-F238E27FC236}">
                <a16:creationId xmlns:a16="http://schemas.microsoft.com/office/drawing/2014/main" id="{18A8F05A-D933-46EB-9D3D-31AAE02797A5}"/>
              </a:ext>
            </a:extLst>
          </p:cNvPr>
          <p:cNvSpPr txBox="1"/>
          <p:nvPr/>
        </p:nvSpPr>
        <p:spPr>
          <a:xfrm>
            <a:off x="4135913" y="3175117"/>
            <a:ext cx="2339993" cy="38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Objet: programmation du prochain RDV physique (R+)</a:t>
            </a: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9" name="Google Shape;1135;p52">
            <a:extLst>
              <a:ext uri="{FF2B5EF4-FFF2-40B4-BE49-F238E27FC236}">
                <a16:creationId xmlns:a16="http://schemas.microsoft.com/office/drawing/2014/main" id="{294092F9-2D6F-41F4-9B4F-E3A243830115}"/>
              </a:ext>
            </a:extLst>
          </p:cNvPr>
          <p:cNvSpPr txBox="1"/>
          <p:nvPr/>
        </p:nvSpPr>
        <p:spPr>
          <a:xfrm>
            <a:off x="4123273" y="4027977"/>
            <a:ext cx="2368985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Vente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Infos avancement ADE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Programmation des RDV phys. ou tel suivants pour suivi dossier</a:t>
            </a: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0" name="Google Shape;1132;p52">
            <a:extLst>
              <a:ext uri="{FF2B5EF4-FFF2-40B4-BE49-F238E27FC236}">
                <a16:creationId xmlns:a16="http://schemas.microsoft.com/office/drawing/2014/main" id="{793CF365-8BFA-4D65-8752-0706147BAB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1866" y="53431"/>
            <a:ext cx="5080345" cy="680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dirty="0">
                <a:solidFill>
                  <a:schemeClr val="bg2">
                    <a:lumMod val="50000"/>
                  </a:schemeClr>
                </a:solidFill>
              </a:rPr>
              <a:t>Projet immobilier défini</a:t>
            </a:r>
            <a:br>
              <a:rPr lang="fr-FR" sz="19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fr-FR" sz="3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1200" i="1" dirty="0">
                <a:solidFill>
                  <a:schemeClr val="bg2">
                    <a:lumMod val="50000"/>
                  </a:schemeClr>
                </a:solidFill>
              </a:rPr>
              <a:t>Option envisageable si impossibilité de fixer un R+ </a:t>
            </a:r>
            <a:endParaRPr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0AE29-88E6-4EBD-8E2C-5C7E076DFDB3}"/>
              </a:ext>
            </a:extLst>
          </p:cNvPr>
          <p:cNvSpPr/>
          <p:nvPr/>
        </p:nvSpPr>
        <p:spPr>
          <a:xfrm>
            <a:off x="6623662" y="554482"/>
            <a:ext cx="2412000" cy="4401205"/>
          </a:xfrm>
          <a:prstGeom prst="rect">
            <a:avLst/>
          </a:prstGeom>
          <a:solidFill>
            <a:srgbClr val="B5EBE7">
              <a:alpha val="20000"/>
            </a:srgbClr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Bonjour Monsieur XXXXXXXX,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nous sommes rencontré(e)s le 27/07/2022 dans le cadre de votre projet immobilier et je vous remercie de la confiance que vous m'avez accordée.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cours de ce rendez-vous, nous avons étudié tous les éléments liés à votre projet et constitué une demande de financement qui me permet de solliciter l'ensemble de nos partenaires, afin de rechercher pour vous la solution la plus adaptée à vos attentes.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je m'y suis engagé(e), je vous présenterai la meilleure proposition au cours de notre prochain rendez-vous.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prendrai donc contact avec vous dans les meilleurs délais, afin de faire un point précis sur l'avancement de votre projet. Dans cette attente, n'hésitez pas à me joindre, afin de programmer dès à présent notre rendez-vous.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très bientôt.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Votre conseiller(ère)</a:t>
            </a:r>
          </a:p>
          <a:p>
            <a:pPr algn="just"/>
            <a:endParaRPr lang="fr-FR" sz="1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XXXXXXX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2EDD607-3564-4C63-B9AE-61576AF9AB25}"/>
              </a:ext>
            </a:extLst>
          </p:cNvPr>
          <p:cNvSpPr/>
          <p:nvPr/>
        </p:nvSpPr>
        <p:spPr>
          <a:xfrm>
            <a:off x="114894" y="4412737"/>
            <a:ext cx="29035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(*) durant le RDV ou immédiatement après</a:t>
            </a:r>
            <a:endParaRPr lang="fr-FR" sz="900" dirty="0"/>
          </a:p>
        </p:txBody>
      </p:sp>
      <p:cxnSp>
        <p:nvCxnSpPr>
          <p:cNvPr id="80" name="Google Shape;1153;p52">
            <a:extLst>
              <a:ext uri="{FF2B5EF4-FFF2-40B4-BE49-F238E27FC236}">
                <a16:creationId xmlns:a16="http://schemas.microsoft.com/office/drawing/2014/main" id="{9200FAE6-D2A3-4B9D-8D25-3288073FE846}"/>
              </a:ext>
            </a:extLst>
          </p:cNvPr>
          <p:cNvCxnSpPr/>
          <p:nvPr/>
        </p:nvCxnSpPr>
        <p:spPr>
          <a:xfrm>
            <a:off x="3825494" y="3565146"/>
            <a:ext cx="0" cy="47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9" name="Google Shape;1149;p52"/>
          <p:cNvSpPr txBox="1"/>
          <p:nvPr/>
        </p:nvSpPr>
        <p:spPr>
          <a:xfrm>
            <a:off x="3534334" y="3976004"/>
            <a:ext cx="5940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4" name="Google Shape;6419;p72">
            <a:extLst>
              <a:ext uri="{FF2B5EF4-FFF2-40B4-BE49-F238E27FC236}">
                <a16:creationId xmlns:a16="http://schemas.microsoft.com/office/drawing/2014/main" id="{A3196B43-5F38-44E2-9F9C-A45316F82B9C}"/>
              </a:ext>
            </a:extLst>
          </p:cNvPr>
          <p:cNvGrpSpPr/>
          <p:nvPr/>
        </p:nvGrpSpPr>
        <p:grpSpPr>
          <a:xfrm>
            <a:off x="3666447" y="4096955"/>
            <a:ext cx="353802" cy="351497"/>
            <a:chOff x="580725" y="3617925"/>
            <a:chExt cx="299325" cy="297375"/>
          </a:xfrm>
          <a:solidFill>
            <a:schemeClr val="tx1"/>
          </a:solidFill>
        </p:grpSpPr>
        <p:sp>
          <p:nvSpPr>
            <p:cNvPr id="95" name="Google Shape;6420;p72">
              <a:extLst>
                <a:ext uri="{FF2B5EF4-FFF2-40B4-BE49-F238E27FC236}">
                  <a16:creationId xmlns:a16="http://schemas.microsoft.com/office/drawing/2014/main" id="{8F57294F-FF50-4BBE-A0F4-876E27063F58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421;p72">
              <a:extLst>
                <a:ext uri="{FF2B5EF4-FFF2-40B4-BE49-F238E27FC236}">
                  <a16:creationId xmlns:a16="http://schemas.microsoft.com/office/drawing/2014/main" id="{2AF22812-CD1D-40EC-ACD3-ABF226D674CD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422;p72">
              <a:extLst>
                <a:ext uri="{FF2B5EF4-FFF2-40B4-BE49-F238E27FC236}">
                  <a16:creationId xmlns:a16="http://schemas.microsoft.com/office/drawing/2014/main" id="{0B784F26-1C49-420E-BD12-E26167AECC87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423;p72">
              <a:extLst>
                <a:ext uri="{FF2B5EF4-FFF2-40B4-BE49-F238E27FC236}">
                  <a16:creationId xmlns:a16="http://schemas.microsoft.com/office/drawing/2014/main" id="{69191E78-02C6-4793-8A68-07A086242B80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424;p72">
              <a:extLst>
                <a:ext uri="{FF2B5EF4-FFF2-40B4-BE49-F238E27FC236}">
                  <a16:creationId xmlns:a16="http://schemas.microsoft.com/office/drawing/2014/main" id="{1DC88052-4C68-4EA1-980F-A1590653AA88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1146;p52">
            <a:extLst>
              <a:ext uri="{FF2B5EF4-FFF2-40B4-BE49-F238E27FC236}">
                <a16:creationId xmlns:a16="http://schemas.microsoft.com/office/drawing/2014/main" id="{6562BA81-29FB-4B48-ADB6-3DB9210662B1}"/>
              </a:ext>
            </a:extLst>
          </p:cNvPr>
          <p:cNvSpPr txBox="1"/>
          <p:nvPr/>
        </p:nvSpPr>
        <p:spPr>
          <a:xfrm>
            <a:off x="3526066" y="2003018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1136;p52">
            <a:extLst>
              <a:ext uri="{FF2B5EF4-FFF2-40B4-BE49-F238E27FC236}">
                <a16:creationId xmlns:a16="http://schemas.microsoft.com/office/drawing/2014/main" id="{36575B2A-D69C-4DE7-88EE-2399AAF17FA7}"/>
              </a:ext>
            </a:extLst>
          </p:cNvPr>
          <p:cNvSpPr txBox="1"/>
          <p:nvPr/>
        </p:nvSpPr>
        <p:spPr>
          <a:xfrm>
            <a:off x="4209011" y="1809292"/>
            <a:ext cx="2340000" cy="216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Back J’@</a:t>
            </a:r>
            <a:r>
              <a:rPr lang="fr-FR" dirty="0" err="1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ssure</a:t>
            </a:r>
            <a:endParaRPr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0" name="Google Shape;1135;p52">
            <a:extLst>
              <a:ext uri="{FF2B5EF4-FFF2-40B4-BE49-F238E27FC236}">
                <a16:creationId xmlns:a16="http://schemas.microsoft.com/office/drawing/2014/main" id="{4805F0B7-0088-4457-B6C6-A6461F78478A}"/>
              </a:ext>
            </a:extLst>
          </p:cNvPr>
          <p:cNvSpPr txBox="1"/>
          <p:nvPr/>
        </p:nvSpPr>
        <p:spPr>
          <a:xfrm>
            <a:off x="4197710" y="2007108"/>
            <a:ext cx="2348373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Vérifier l’avancement du dossier ADE et relancer l’adhérent s’il n’a pas complété son dossier </a:t>
            </a:r>
          </a:p>
        </p:txBody>
      </p:sp>
      <p:grpSp>
        <p:nvGrpSpPr>
          <p:cNvPr id="101" name="Google Shape;6642;p72">
            <a:extLst>
              <a:ext uri="{FF2B5EF4-FFF2-40B4-BE49-F238E27FC236}">
                <a16:creationId xmlns:a16="http://schemas.microsoft.com/office/drawing/2014/main" id="{41CD47BA-ED52-4B48-868E-2F925136432B}"/>
              </a:ext>
            </a:extLst>
          </p:cNvPr>
          <p:cNvGrpSpPr/>
          <p:nvPr/>
        </p:nvGrpSpPr>
        <p:grpSpPr>
          <a:xfrm>
            <a:off x="3671098" y="2179337"/>
            <a:ext cx="342632" cy="226264"/>
            <a:chOff x="5358450" y="4015675"/>
            <a:chExt cx="289875" cy="191425"/>
          </a:xfrm>
          <a:solidFill>
            <a:schemeClr val="tx1"/>
          </a:solidFill>
        </p:grpSpPr>
        <p:sp>
          <p:nvSpPr>
            <p:cNvPr id="110" name="Google Shape;6643;p72">
              <a:extLst>
                <a:ext uri="{FF2B5EF4-FFF2-40B4-BE49-F238E27FC236}">
                  <a16:creationId xmlns:a16="http://schemas.microsoft.com/office/drawing/2014/main" id="{4478579F-C87E-435E-AA86-AB5CF5ABDDBF}"/>
                </a:ext>
              </a:extLst>
            </p:cNvPr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44;p72">
              <a:extLst>
                <a:ext uri="{FF2B5EF4-FFF2-40B4-BE49-F238E27FC236}">
                  <a16:creationId xmlns:a16="http://schemas.microsoft.com/office/drawing/2014/main" id="{639E59F7-844F-4190-876C-CDE4678E01B7}"/>
                </a:ext>
              </a:extLst>
            </p:cNvPr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45;p72">
              <a:extLst>
                <a:ext uri="{FF2B5EF4-FFF2-40B4-BE49-F238E27FC236}">
                  <a16:creationId xmlns:a16="http://schemas.microsoft.com/office/drawing/2014/main" id="{090781AE-A3FD-47ED-946A-BB1668541DC2}"/>
                </a:ext>
              </a:extLst>
            </p:cNvPr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646;p72">
              <a:extLst>
                <a:ext uri="{FF2B5EF4-FFF2-40B4-BE49-F238E27FC236}">
                  <a16:creationId xmlns:a16="http://schemas.microsoft.com/office/drawing/2014/main" id="{6071CAFE-FD84-46AE-93C2-0A69F38339AE}"/>
                </a:ext>
              </a:extLst>
            </p:cNvPr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355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52"/>
          <p:cNvSpPr txBox="1">
            <a:spLocks noGrp="1"/>
          </p:cNvSpPr>
          <p:nvPr>
            <p:ph type="title"/>
          </p:nvPr>
        </p:nvSpPr>
        <p:spPr>
          <a:xfrm>
            <a:off x="2312899" y="209105"/>
            <a:ext cx="3863648" cy="4764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dirty="0">
                <a:solidFill>
                  <a:schemeClr val="accent3">
                    <a:lumMod val="50000"/>
                  </a:schemeClr>
                </a:solidFill>
              </a:rPr>
              <a:t>Projet immobilier non-défini</a:t>
            </a:r>
            <a:endParaRPr sz="19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34" name="Google Shape;1134;p52"/>
          <p:cNvSpPr txBox="1"/>
          <p:nvPr/>
        </p:nvSpPr>
        <p:spPr>
          <a:xfrm>
            <a:off x="464215" y="1102408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5" name="Google Shape;1135;p52"/>
          <p:cNvSpPr txBox="1"/>
          <p:nvPr/>
        </p:nvSpPr>
        <p:spPr>
          <a:xfrm>
            <a:off x="1133594" y="1227846"/>
            <a:ext cx="2609041" cy="59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Transfert SURF avec barème générique PIND</a:t>
            </a: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36" name="Google Shape;1136;p52"/>
          <p:cNvSpPr txBox="1"/>
          <p:nvPr/>
        </p:nvSpPr>
        <p:spPr>
          <a:xfrm>
            <a:off x="1128522" y="2009645"/>
            <a:ext cx="2628000" cy="216000"/>
          </a:xfrm>
          <a:prstGeom prst="rect">
            <a:avLst/>
          </a:prstGeom>
          <a:solidFill>
            <a:srgbClr val="F3C5D8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ADE</a:t>
            </a:r>
            <a:endParaRPr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37" name="Google Shape;1137;p52"/>
          <p:cNvSpPr txBox="1"/>
          <p:nvPr/>
        </p:nvSpPr>
        <p:spPr>
          <a:xfrm>
            <a:off x="464215" y="2168071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8" name="Google Shape;1138;p52"/>
          <p:cNvSpPr txBox="1"/>
          <p:nvPr/>
        </p:nvSpPr>
        <p:spPr>
          <a:xfrm>
            <a:off x="1135956" y="2149686"/>
            <a:ext cx="2628000" cy="82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Saisie J’@</a:t>
            </a:r>
            <a:r>
              <a:rPr lang="fr-FR" sz="1200" dirty="0" err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ssure</a:t>
            </a: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 immédiate si pb de santé (QS avec tablette ou orientation des adhérents vers Mon Compte)</a:t>
            </a: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39" name="Google Shape;1139;p52"/>
          <p:cNvSpPr txBox="1"/>
          <p:nvPr/>
        </p:nvSpPr>
        <p:spPr>
          <a:xfrm>
            <a:off x="1120902" y="3178590"/>
            <a:ext cx="2628000" cy="216000"/>
          </a:xfrm>
          <a:prstGeom prst="rect">
            <a:avLst/>
          </a:prstGeom>
          <a:solidFill>
            <a:srgbClr val="F3C5D8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R+ tél ou </a:t>
            </a:r>
            <a:r>
              <a:rPr lang="fr-FR" dirty="0" err="1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visio</a:t>
            </a: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endParaRPr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40" name="Google Shape;1140;p52"/>
          <p:cNvSpPr txBox="1"/>
          <p:nvPr/>
        </p:nvSpPr>
        <p:spPr>
          <a:xfrm>
            <a:off x="464215" y="3271833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1" name="Google Shape;1141;p52"/>
          <p:cNvSpPr txBox="1"/>
          <p:nvPr/>
        </p:nvSpPr>
        <p:spPr>
          <a:xfrm>
            <a:off x="1128336" y="3317281"/>
            <a:ext cx="2614299" cy="72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Au terme du 1</a:t>
            </a:r>
            <a:r>
              <a:rPr lang="fr-FR" sz="1200" baseline="300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er</a:t>
            </a: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 RDV, fixer avec l’adhérent la date du RDV suivant </a:t>
            </a: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43" name="Google Shape;1143;p52"/>
          <p:cNvSpPr txBox="1"/>
          <p:nvPr/>
        </p:nvSpPr>
        <p:spPr>
          <a:xfrm>
            <a:off x="4703749" y="1100321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6" name="Google Shape;1146;p52"/>
          <p:cNvSpPr txBox="1"/>
          <p:nvPr/>
        </p:nvSpPr>
        <p:spPr>
          <a:xfrm>
            <a:off x="4700922" y="3156356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9" name="Google Shape;1149;p52"/>
          <p:cNvSpPr txBox="1"/>
          <p:nvPr/>
        </p:nvSpPr>
        <p:spPr>
          <a:xfrm>
            <a:off x="4707005" y="4145818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51" name="Google Shape;1151;p52"/>
          <p:cNvCxnSpPr>
            <a:stCxn id="1134" idx="2"/>
            <a:endCxn id="1137" idx="0"/>
          </p:cNvCxnSpPr>
          <p:nvPr/>
        </p:nvCxnSpPr>
        <p:spPr>
          <a:xfrm>
            <a:off x="762865" y="1695808"/>
            <a:ext cx="0" cy="47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2" name="Google Shape;1152;p52"/>
          <p:cNvCxnSpPr>
            <a:cxnSpLocks/>
          </p:cNvCxnSpPr>
          <p:nvPr/>
        </p:nvCxnSpPr>
        <p:spPr>
          <a:xfrm>
            <a:off x="762865" y="2769091"/>
            <a:ext cx="0" cy="504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3" name="Google Shape;1153;p52"/>
          <p:cNvCxnSpPr>
            <a:cxnSpLocks/>
          </p:cNvCxnSpPr>
          <p:nvPr/>
        </p:nvCxnSpPr>
        <p:spPr>
          <a:xfrm>
            <a:off x="4999572" y="3757376"/>
            <a:ext cx="0" cy="39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4" name="Google Shape;1154;p52"/>
          <p:cNvCxnSpPr>
            <a:cxnSpLocks/>
            <a:stCxn id="1143" idx="2"/>
            <a:endCxn id="1146" idx="0"/>
          </p:cNvCxnSpPr>
          <p:nvPr/>
        </p:nvCxnSpPr>
        <p:spPr>
          <a:xfrm flipH="1">
            <a:off x="4999572" y="1693721"/>
            <a:ext cx="2827" cy="14626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5" name="Google Shape;1155;p52"/>
          <p:cNvCxnSpPr>
            <a:cxnSpLocks/>
          </p:cNvCxnSpPr>
          <p:nvPr/>
        </p:nvCxnSpPr>
        <p:spPr>
          <a:xfrm rot="5400000" flipH="1" flipV="1">
            <a:off x="1481749" y="654573"/>
            <a:ext cx="2484000" cy="3960000"/>
          </a:xfrm>
          <a:prstGeom prst="bentConnector4">
            <a:avLst>
              <a:gd name="adj1" fmla="val -9416"/>
              <a:gd name="adj2" fmla="val 8526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6" name="Google Shape;1156;p52"/>
          <p:cNvSpPr/>
          <p:nvPr/>
        </p:nvSpPr>
        <p:spPr>
          <a:xfrm rot="-1158544" flipH="1">
            <a:off x="5943897" y="4365666"/>
            <a:ext cx="4596374" cy="2152810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136;p52">
            <a:extLst>
              <a:ext uri="{FF2B5EF4-FFF2-40B4-BE49-F238E27FC236}">
                <a16:creationId xmlns:a16="http://schemas.microsoft.com/office/drawing/2014/main" id="{88F56A6A-15AB-402A-8C7F-4CA08A8D4B35}"/>
              </a:ext>
            </a:extLst>
          </p:cNvPr>
          <p:cNvSpPr txBox="1"/>
          <p:nvPr/>
        </p:nvSpPr>
        <p:spPr>
          <a:xfrm>
            <a:off x="1114641" y="1073223"/>
            <a:ext cx="2628000" cy="216000"/>
          </a:xfrm>
          <a:prstGeom prst="rect">
            <a:avLst/>
          </a:prstGeom>
          <a:solidFill>
            <a:srgbClr val="F3C5D8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Instruction </a:t>
            </a: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au 1er RDV</a:t>
            </a:r>
            <a:r>
              <a:rPr lang="fr-FR" sz="1000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(*)</a:t>
            </a:r>
            <a:endParaRPr sz="1000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0E9CF3-1D22-4F25-A1EA-BA22AA910DE3}"/>
              </a:ext>
            </a:extLst>
          </p:cNvPr>
          <p:cNvSpPr/>
          <p:nvPr/>
        </p:nvSpPr>
        <p:spPr>
          <a:xfrm>
            <a:off x="1164373" y="4850877"/>
            <a:ext cx="29035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(*) durant le RDV ou immédiatement après</a:t>
            </a:r>
            <a:endParaRPr lang="fr-FR" sz="900" dirty="0"/>
          </a:p>
        </p:txBody>
      </p:sp>
      <p:grpSp>
        <p:nvGrpSpPr>
          <p:cNvPr id="56" name="Google Shape;5989;p71">
            <a:extLst>
              <a:ext uri="{FF2B5EF4-FFF2-40B4-BE49-F238E27FC236}">
                <a16:creationId xmlns:a16="http://schemas.microsoft.com/office/drawing/2014/main" id="{592FF9F7-119B-4F3E-8AAF-C2D1FB34C3B1}"/>
              </a:ext>
            </a:extLst>
          </p:cNvPr>
          <p:cNvGrpSpPr/>
          <p:nvPr/>
        </p:nvGrpSpPr>
        <p:grpSpPr>
          <a:xfrm>
            <a:off x="569311" y="1207113"/>
            <a:ext cx="396000" cy="396000"/>
            <a:chOff x="-41526450" y="3653375"/>
            <a:chExt cx="315875" cy="247350"/>
          </a:xfrm>
          <a:solidFill>
            <a:schemeClr val="tx1"/>
          </a:solidFill>
        </p:grpSpPr>
        <p:sp>
          <p:nvSpPr>
            <p:cNvPr id="57" name="Google Shape;5990;p71">
              <a:extLst>
                <a:ext uri="{FF2B5EF4-FFF2-40B4-BE49-F238E27FC236}">
                  <a16:creationId xmlns:a16="http://schemas.microsoft.com/office/drawing/2014/main" id="{B5DF0B22-AC59-4833-A061-D47A25E990ED}"/>
                </a:ext>
              </a:extLst>
            </p:cNvPr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991;p71">
              <a:extLst>
                <a:ext uri="{FF2B5EF4-FFF2-40B4-BE49-F238E27FC236}">
                  <a16:creationId xmlns:a16="http://schemas.microsoft.com/office/drawing/2014/main" id="{FAC645DB-C2E5-438B-ADE4-D0052C758612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078;p71">
            <a:extLst>
              <a:ext uri="{FF2B5EF4-FFF2-40B4-BE49-F238E27FC236}">
                <a16:creationId xmlns:a16="http://schemas.microsoft.com/office/drawing/2014/main" id="{08E2E5DA-04A2-4352-AC00-7FF4A46C6F6F}"/>
              </a:ext>
            </a:extLst>
          </p:cNvPr>
          <p:cNvSpPr/>
          <p:nvPr/>
        </p:nvSpPr>
        <p:spPr>
          <a:xfrm>
            <a:off x="558268" y="2259522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680;p72">
            <a:extLst>
              <a:ext uri="{FF2B5EF4-FFF2-40B4-BE49-F238E27FC236}">
                <a16:creationId xmlns:a16="http://schemas.microsoft.com/office/drawing/2014/main" id="{7F89A07F-7275-4207-948C-E04E9F410131}"/>
              </a:ext>
            </a:extLst>
          </p:cNvPr>
          <p:cNvGrpSpPr/>
          <p:nvPr/>
        </p:nvGrpSpPr>
        <p:grpSpPr>
          <a:xfrm>
            <a:off x="593508" y="3370799"/>
            <a:ext cx="396000" cy="396000"/>
            <a:chOff x="3859600" y="3591950"/>
            <a:chExt cx="296975" cy="296175"/>
          </a:xfrm>
          <a:solidFill>
            <a:schemeClr val="tx1"/>
          </a:solidFill>
        </p:grpSpPr>
        <p:sp>
          <p:nvSpPr>
            <p:cNvPr id="64" name="Google Shape;6681;p72">
              <a:extLst>
                <a:ext uri="{FF2B5EF4-FFF2-40B4-BE49-F238E27FC236}">
                  <a16:creationId xmlns:a16="http://schemas.microsoft.com/office/drawing/2014/main" id="{9EC31C35-2541-4E4F-861A-CDD4ABCCFD11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682;p72">
              <a:extLst>
                <a:ext uri="{FF2B5EF4-FFF2-40B4-BE49-F238E27FC236}">
                  <a16:creationId xmlns:a16="http://schemas.microsoft.com/office/drawing/2014/main" id="{DECDEC10-DF8A-4272-B26F-DF686FC9DE26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83;p72">
              <a:extLst>
                <a:ext uri="{FF2B5EF4-FFF2-40B4-BE49-F238E27FC236}">
                  <a16:creationId xmlns:a16="http://schemas.microsoft.com/office/drawing/2014/main" id="{C90A1AEA-05A4-499E-A9FF-46A7D5641EC0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5505;p70">
            <a:extLst>
              <a:ext uri="{FF2B5EF4-FFF2-40B4-BE49-F238E27FC236}">
                <a16:creationId xmlns:a16="http://schemas.microsoft.com/office/drawing/2014/main" id="{FEB5CBC4-8861-45CF-82C4-D1B1EBD7A3CD}"/>
              </a:ext>
            </a:extLst>
          </p:cNvPr>
          <p:cNvGrpSpPr/>
          <p:nvPr/>
        </p:nvGrpSpPr>
        <p:grpSpPr>
          <a:xfrm>
            <a:off x="4815750" y="1190496"/>
            <a:ext cx="396000" cy="396000"/>
            <a:chOff x="6264525" y="842250"/>
            <a:chExt cx="423500" cy="481825"/>
          </a:xfrm>
          <a:solidFill>
            <a:schemeClr val="tx1"/>
          </a:solidFill>
        </p:grpSpPr>
        <p:sp>
          <p:nvSpPr>
            <p:cNvPr id="69" name="Google Shape;5506;p70">
              <a:extLst>
                <a:ext uri="{FF2B5EF4-FFF2-40B4-BE49-F238E27FC236}">
                  <a16:creationId xmlns:a16="http://schemas.microsoft.com/office/drawing/2014/main" id="{2F3D4ECB-85C3-4037-87CF-E1633C6AD796}"/>
                </a:ext>
              </a:extLst>
            </p:cNvPr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" name="Google Shape;5507;p70">
              <a:extLst>
                <a:ext uri="{FF2B5EF4-FFF2-40B4-BE49-F238E27FC236}">
                  <a16:creationId xmlns:a16="http://schemas.microsoft.com/office/drawing/2014/main" id="{09051556-B347-4FD8-960A-808F2F4BE7A5}"/>
                </a:ext>
              </a:extLst>
            </p:cNvPr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" name="Google Shape;5508;p70">
              <a:extLst>
                <a:ext uri="{FF2B5EF4-FFF2-40B4-BE49-F238E27FC236}">
                  <a16:creationId xmlns:a16="http://schemas.microsoft.com/office/drawing/2014/main" id="{6A8442F7-9B48-4D21-B7CC-B0CDCB87BD04}"/>
                </a:ext>
              </a:extLst>
            </p:cNvPr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" name="Google Shape;5509;p70">
              <a:extLst>
                <a:ext uri="{FF2B5EF4-FFF2-40B4-BE49-F238E27FC236}">
                  <a16:creationId xmlns:a16="http://schemas.microsoft.com/office/drawing/2014/main" id="{73658850-9118-4442-983E-472CF4F1134C}"/>
                </a:ext>
              </a:extLst>
            </p:cNvPr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" name="Google Shape;5510;p70">
              <a:extLst>
                <a:ext uri="{FF2B5EF4-FFF2-40B4-BE49-F238E27FC236}">
                  <a16:creationId xmlns:a16="http://schemas.microsoft.com/office/drawing/2014/main" id="{EAE8513A-B3B0-4427-A51C-E9BC89BA8976}"/>
                </a:ext>
              </a:extLst>
            </p:cNvPr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" name="Google Shape;5511;p70">
              <a:extLst>
                <a:ext uri="{FF2B5EF4-FFF2-40B4-BE49-F238E27FC236}">
                  <a16:creationId xmlns:a16="http://schemas.microsoft.com/office/drawing/2014/main" id="{738762E1-41A3-43FC-91D9-0EBF274CCF55}"/>
                </a:ext>
              </a:extLst>
            </p:cNvPr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" name="Google Shape;5512;p70">
              <a:extLst>
                <a:ext uri="{FF2B5EF4-FFF2-40B4-BE49-F238E27FC236}">
                  <a16:creationId xmlns:a16="http://schemas.microsoft.com/office/drawing/2014/main" id="{CB3515AA-22C3-4CFE-95E9-A78BBB28382C}"/>
                </a:ext>
              </a:extLst>
            </p:cNvPr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6" name="Google Shape;1136;p52">
            <a:extLst>
              <a:ext uri="{FF2B5EF4-FFF2-40B4-BE49-F238E27FC236}">
                <a16:creationId xmlns:a16="http://schemas.microsoft.com/office/drawing/2014/main" id="{FA902873-2CFB-41DE-9CF3-89C83B5D1435}"/>
              </a:ext>
            </a:extLst>
          </p:cNvPr>
          <p:cNvSpPr txBox="1"/>
          <p:nvPr/>
        </p:nvSpPr>
        <p:spPr>
          <a:xfrm>
            <a:off x="5335718" y="992851"/>
            <a:ext cx="2628000" cy="216000"/>
          </a:xfrm>
          <a:prstGeom prst="rect">
            <a:avLst/>
          </a:prstGeom>
          <a:solidFill>
            <a:srgbClr val="F3C5D8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Mails de suivi à J+3 et J+15</a:t>
            </a:r>
            <a:endParaRPr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7" name="Google Shape;1135;p52">
            <a:extLst>
              <a:ext uri="{FF2B5EF4-FFF2-40B4-BE49-F238E27FC236}">
                <a16:creationId xmlns:a16="http://schemas.microsoft.com/office/drawing/2014/main" id="{1F69A3CE-E78D-422F-86B1-30A115B2F903}"/>
              </a:ext>
            </a:extLst>
          </p:cNvPr>
          <p:cNvSpPr txBox="1"/>
          <p:nvPr/>
        </p:nvSpPr>
        <p:spPr>
          <a:xfrm>
            <a:off x="5305569" y="1147003"/>
            <a:ext cx="2156377" cy="59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Envoi automatique au nom du conseiller</a:t>
            </a: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6" name="Google Shape;1136;p52">
            <a:extLst>
              <a:ext uri="{FF2B5EF4-FFF2-40B4-BE49-F238E27FC236}">
                <a16:creationId xmlns:a16="http://schemas.microsoft.com/office/drawing/2014/main" id="{4A2A7840-08E4-47BF-B489-E3352EC4711F}"/>
              </a:ext>
            </a:extLst>
          </p:cNvPr>
          <p:cNvSpPr txBox="1"/>
          <p:nvPr/>
        </p:nvSpPr>
        <p:spPr>
          <a:xfrm>
            <a:off x="5334109" y="3084899"/>
            <a:ext cx="2628000" cy="216000"/>
          </a:xfrm>
          <a:prstGeom prst="rect">
            <a:avLst/>
          </a:prstGeom>
          <a:solidFill>
            <a:srgbClr val="F3C5D8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Réalisation du R+</a:t>
            </a:r>
            <a:endParaRPr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7" name="Google Shape;1136;p52">
            <a:extLst>
              <a:ext uri="{FF2B5EF4-FFF2-40B4-BE49-F238E27FC236}">
                <a16:creationId xmlns:a16="http://schemas.microsoft.com/office/drawing/2014/main" id="{9654DED2-A955-4675-B991-49BBC965A15F}"/>
              </a:ext>
            </a:extLst>
          </p:cNvPr>
          <p:cNvSpPr txBox="1"/>
          <p:nvPr/>
        </p:nvSpPr>
        <p:spPr>
          <a:xfrm>
            <a:off x="5331281" y="4142005"/>
            <a:ext cx="2628000" cy="216000"/>
          </a:xfrm>
          <a:prstGeom prst="rect">
            <a:avLst/>
          </a:prstGeom>
          <a:solidFill>
            <a:srgbClr val="F3C5D8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Programmation R+ </a:t>
            </a:r>
            <a:endParaRPr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9" name="Google Shape;1135;p52">
            <a:extLst>
              <a:ext uri="{FF2B5EF4-FFF2-40B4-BE49-F238E27FC236}">
                <a16:creationId xmlns:a16="http://schemas.microsoft.com/office/drawing/2014/main" id="{294092F9-2D6F-41F4-9B4F-E3A243830115}"/>
              </a:ext>
            </a:extLst>
          </p:cNvPr>
          <p:cNvSpPr txBox="1"/>
          <p:nvPr/>
        </p:nvSpPr>
        <p:spPr>
          <a:xfrm>
            <a:off x="5322945" y="3327388"/>
            <a:ext cx="1932781" cy="45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Infos avancement projet (et ADE, le cas échéant)</a:t>
            </a:r>
          </a:p>
        </p:txBody>
      </p:sp>
      <p:grpSp>
        <p:nvGrpSpPr>
          <p:cNvPr id="59" name="Google Shape;6925;p73">
            <a:extLst>
              <a:ext uri="{FF2B5EF4-FFF2-40B4-BE49-F238E27FC236}">
                <a16:creationId xmlns:a16="http://schemas.microsoft.com/office/drawing/2014/main" id="{6395D861-E73F-4F6B-A13E-874673CE5462}"/>
              </a:ext>
            </a:extLst>
          </p:cNvPr>
          <p:cNvGrpSpPr/>
          <p:nvPr/>
        </p:nvGrpSpPr>
        <p:grpSpPr>
          <a:xfrm>
            <a:off x="4846593" y="3264686"/>
            <a:ext cx="396000" cy="396000"/>
            <a:chOff x="-34755225" y="3202075"/>
            <a:chExt cx="274100" cy="291450"/>
          </a:xfrm>
          <a:solidFill>
            <a:schemeClr val="tx1"/>
          </a:solidFill>
        </p:grpSpPr>
        <p:sp>
          <p:nvSpPr>
            <p:cNvPr id="60" name="Google Shape;6926;p73">
              <a:extLst>
                <a:ext uri="{FF2B5EF4-FFF2-40B4-BE49-F238E27FC236}">
                  <a16:creationId xmlns:a16="http://schemas.microsoft.com/office/drawing/2014/main" id="{38D7FE43-2041-4AB3-B0CC-C05B5D82039D}"/>
                </a:ext>
              </a:extLst>
            </p:cNvPr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927;p73">
              <a:extLst>
                <a:ext uri="{FF2B5EF4-FFF2-40B4-BE49-F238E27FC236}">
                  <a16:creationId xmlns:a16="http://schemas.microsoft.com/office/drawing/2014/main" id="{BCDDFCEE-5802-4F0F-B3E0-B81DA1C43AD8}"/>
                </a:ext>
              </a:extLst>
            </p:cNvPr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928;p73">
              <a:extLst>
                <a:ext uri="{FF2B5EF4-FFF2-40B4-BE49-F238E27FC236}">
                  <a16:creationId xmlns:a16="http://schemas.microsoft.com/office/drawing/2014/main" id="{7BE07477-0356-4AA8-8815-D7EA7435DD6E}"/>
                </a:ext>
              </a:extLst>
            </p:cNvPr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929;p73">
              <a:extLst>
                <a:ext uri="{FF2B5EF4-FFF2-40B4-BE49-F238E27FC236}">
                  <a16:creationId xmlns:a16="http://schemas.microsoft.com/office/drawing/2014/main" id="{5846D29F-0E99-4813-81B4-138FD999B66E}"/>
                </a:ext>
              </a:extLst>
            </p:cNvPr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30;p73">
              <a:extLst>
                <a:ext uri="{FF2B5EF4-FFF2-40B4-BE49-F238E27FC236}">
                  <a16:creationId xmlns:a16="http://schemas.microsoft.com/office/drawing/2014/main" id="{0849B264-4BB0-4354-9CF9-41970B74810F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31;p73">
              <a:extLst>
                <a:ext uri="{FF2B5EF4-FFF2-40B4-BE49-F238E27FC236}">
                  <a16:creationId xmlns:a16="http://schemas.microsoft.com/office/drawing/2014/main" id="{67EEA559-9665-4D40-8193-7BEE18917494}"/>
                </a:ext>
              </a:extLst>
            </p:cNvPr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32;p73">
              <a:extLst>
                <a:ext uri="{FF2B5EF4-FFF2-40B4-BE49-F238E27FC236}">
                  <a16:creationId xmlns:a16="http://schemas.microsoft.com/office/drawing/2014/main" id="{180D8B6E-AF6E-4A63-ABFB-B75D01CB6A82}"/>
                </a:ext>
              </a:extLst>
            </p:cNvPr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6655;p72">
            <a:extLst>
              <a:ext uri="{FF2B5EF4-FFF2-40B4-BE49-F238E27FC236}">
                <a16:creationId xmlns:a16="http://schemas.microsoft.com/office/drawing/2014/main" id="{D5D2897E-8612-4C10-B0C2-E868F374B8CC}"/>
              </a:ext>
            </a:extLst>
          </p:cNvPr>
          <p:cNvGrpSpPr/>
          <p:nvPr/>
        </p:nvGrpSpPr>
        <p:grpSpPr>
          <a:xfrm>
            <a:off x="4837536" y="4268426"/>
            <a:ext cx="350079" cy="350079"/>
            <a:chOff x="2037825" y="3254050"/>
            <a:chExt cx="296175" cy="296175"/>
          </a:xfrm>
          <a:solidFill>
            <a:schemeClr val="tx1"/>
          </a:solidFill>
        </p:grpSpPr>
        <p:sp>
          <p:nvSpPr>
            <p:cNvPr id="83" name="Google Shape;6656;p72">
              <a:extLst>
                <a:ext uri="{FF2B5EF4-FFF2-40B4-BE49-F238E27FC236}">
                  <a16:creationId xmlns:a16="http://schemas.microsoft.com/office/drawing/2014/main" id="{3DD59C0E-556A-40EE-A8EE-37F2D2A558B4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657;p72">
              <a:extLst>
                <a:ext uri="{FF2B5EF4-FFF2-40B4-BE49-F238E27FC236}">
                  <a16:creationId xmlns:a16="http://schemas.microsoft.com/office/drawing/2014/main" id="{9E63EF5E-2694-4726-9798-E2D29A1E5D66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658;p72">
              <a:extLst>
                <a:ext uri="{FF2B5EF4-FFF2-40B4-BE49-F238E27FC236}">
                  <a16:creationId xmlns:a16="http://schemas.microsoft.com/office/drawing/2014/main" id="{3D0D0AED-6D42-4246-BA7A-96668302B681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659;p72">
              <a:extLst>
                <a:ext uri="{FF2B5EF4-FFF2-40B4-BE49-F238E27FC236}">
                  <a16:creationId xmlns:a16="http://schemas.microsoft.com/office/drawing/2014/main" id="{FBA0473B-D096-45FE-9575-699A3EEBF461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660;p72">
              <a:extLst>
                <a:ext uri="{FF2B5EF4-FFF2-40B4-BE49-F238E27FC236}">
                  <a16:creationId xmlns:a16="http://schemas.microsoft.com/office/drawing/2014/main" id="{8FDA73B7-A90C-4AF1-A153-96C97A810BC9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661;p72">
              <a:extLst>
                <a:ext uri="{FF2B5EF4-FFF2-40B4-BE49-F238E27FC236}">
                  <a16:creationId xmlns:a16="http://schemas.microsoft.com/office/drawing/2014/main" id="{54BA3560-28E7-4641-B0C4-940F0D90A049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1135;p52">
            <a:extLst>
              <a:ext uri="{FF2B5EF4-FFF2-40B4-BE49-F238E27FC236}">
                <a16:creationId xmlns:a16="http://schemas.microsoft.com/office/drawing/2014/main" id="{FFB2D809-6F57-4DC8-AB0C-0C42A877E9BB}"/>
              </a:ext>
            </a:extLst>
          </p:cNvPr>
          <p:cNvSpPr txBox="1"/>
          <p:nvPr/>
        </p:nvSpPr>
        <p:spPr>
          <a:xfrm>
            <a:off x="5319231" y="4385639"/>
            <a:ext cx="1932781" cy="41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R+ récurrents:  1/ mois jusqu’au PID</a:t>
            </a: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90" name="Image 89">
            <a:extLst>
              <a:ext uri="{FF2B5EF4-FFF2-40B4-BE49-F238E27FC236}">
                <a16:creationId xmlns:a16="http://schemas.microsoft.com/office/drawing/2014/main" id="{B73660D4-5D89-49A0-A747-0028BCFCD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49" y="4216410"/>
            <a:ext cx="648000" cy="648000"/>
          </a:xfrm>
          <a:prstGeom prst="rect">
            <a:avLst/>
          </a:prstGeom>
        </p:spPr>
      </p:pic>
      <p:sp>
        <p:nvSpPr>
          <p:cNvPr id="91" name="ZoneTexte 90">
            <a:extLst>
              <a:ext uri="{FF2B5EF4-FFF2-40B4-BE49-F238E27FC236}">
                <a16:creationId xmlns:a16="http://schemas.microsoft.com/office/drawing/2014/main" id="{F969F25B-0811-4B2C-B43D-0318C0627BD6}"/>
              </a:ext>
            </a:extLst>
          </p:cNvPr>
          <p:cNvSpPr txBox="1"/>
          <p:nvPr/>
        </p:nvSpPr>
        <p:spPr>
          <a:xfrm flipH="1">
            <a:off x="914420" y="4272955"/>
            <a:ext cx="2994639" cy="54000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fr-FR" sz="1100" b="1" dirty="0">
                <a:solidFill>
                  <a:schemeClr val="accent3">
                    <a:lumMod val="10000"/>
                  </a:schemeClr>
                </a:solidFill>
                <a:latin typeface="Livvic" panose="020B0604020202020204" charset="0"/>
              </a:rPr>
              <a:t>Qu’il s’agisse de RDV primaires ou de R+, la confirmation est incontournable !</a:t>
            </a:r>
          </a:p>
        </p:txBody>
      </p:sp>
      <p:sp>
        <p:nvSpPr>
          <p:cNvPr id="92" name="Google Shape;1146;p52">
            <a:extLst>
              <a:ext uri="{FF2B5EF4-FFF2-40B4-BE49-F238E27FC236}">
                <a16:creationId xmlns:a16="http://schemas.microsoft.com/office/drawing/2014/main" id="{4DFD04CA-C03C-4E43-ACF6-A846DC80FDB3}"/>
              </a:ext>
            </a:extLst>
          </p:cNvPr>
          <p:cNvSpPr txBox="1"/>
          <p:nvPr/>
        </p:nvSpPr>
        <p:spPr>
          <a:xfrm>
            <a:off x="4699546" y="2063978"/>
            <a:ext cx="5973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1136;p52">
            <a:extLst>
              <a:ext uri="{FF2B5EF4-FFF2-40B4-BE49-F238E27FC236}">
                <a16:creationId xmlns:a16="http://schemas.microsoft.com/office/drawing/2014/main" id="{F6C7E2FA-3CF9-4580-89AD-0E92DA739A9C}"/>
              </a:ext>
            </a:extLst>
          </p:cNvPr>
          <p:cNvSpPr txBox="1"/>
          <p:nvPr/>
        </p:nvSpPr>
        <p:spPr>
          <a:xfrm>
            <a:off x="5356224" y="1877940"/>
            <a:ext cx="2628000" cy="216000"/>
          </a:xfrm>
          <a:prstGeom prst="rect">
            <a:avLst/>
          </a:prstGeom>
          <a:solidFill>
            <a:srgbClr val="F3C5D8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Back J’@</a:t>
            </a:r>
            <a:r>
              <a:rPr lang="fr-FR" dirty="0" err="1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ssure</a:t>
            </a:r>
            <a:endParaRPr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4" name="Google Shape;1135;p52">
            <a:extLst>
              <a:ext uri="{FF2B5EF4-FFF2-40B4-BE49-F238E27FC236}">
                <a16:creationId xmlns:a16="http://schemas.microsoft.com/office/drawing/2014/main" id="{DC910163-9E54-42EA-9902-73B0366D53A5}"/>
              </a:ext>
            </a:extLst>
          </p:cNvPr>
          <p:cNvSpPr txBox="1"/>
          <p:nvPr/>
        </p:nvSpPr>
        <p:spPr>
          <a:xfrm>
            <a:off x="5348329" y="2068068"/>
            <a:ext cx="2718423" cy="84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Vérifier l’avancement du dossier ADE (le cas échéant) et relancer l’adhérent s’il n’a pas complété via Mon Compte</a:t>
            </a:r>
          </a:p>
        </p:txBody>
      </p:sp>
      <p:grpSp>
        <p:nvGrpSpPr>
          <p:cNvPr id="95" name="Google Shape;6642;p72">
            <a:extLst>
              <a:ext uri="{FF2B5EF4-FFF2-40B4-BE49-F238E27FC236}">
                <a16:creationId xmlns:a16="http://schemas.microsoft.com/office/drawing/2014/main" id="{D2EB3154-113F-46D0-A31A-DB5BEA088737}"/>
              </a:ext>
            </a:extLst>
          </p:cNvPr>
          <p:cNvGrpSpPr/>
          <p:nvPr/>
        </p:nvGrpSpPr>
        <p:grpSpPr>
          <a:xfrm>
            <a:off x="4844578" y="2240297"/>
            <a:ext cx="342632" cy="226264"/>
            <a:chOff x="5358450" y="4015675"/>
            <a:chExt cx="289875" cy="191425"/>
          </a:xfrm>
          <a:solidFill>
            <a:schemeClr val="tx1"/>
          </a:solidFill>
        </p:grpSpPr>
        <p:sp>
          <p:nvSpPr>
            <p:cNvPr id="96" name="Google Shape;6643;p72">
              <a:extLst>
                <a:ext uri="{FF2B5EF4-FFF2-40B4-BE49-F238E27FC236}">
                  <a16:creationId xmlns:a16="http://schemas.microsoft.com/office/drawing/2014/main" id="{9470C9A4-DD79-4AC6-BE9D-C0DDB2BA033F}"/>
                </a:ext>
              </a:extLst>
            </p:cNvPr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644;p72">
              <a:extLst>
                <a:ext uri="{FF2B5EF4-FFF2-40B4-BE49-F238E27FC236}">
                  <a16:creationId xmlns:a16="http://schemas.microsoft.com/office/drawing/2014/main" id="{BDB9D82C-1E3A-4C40-837E-F85BCEDEA18F}"/>
                </a:ext>
              </a:extLst>
            </p:cNvPr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645;p72">
              <a:extLst>
                <a:ext uri="{FF2B5EF4-FFF2-40B4-BE49-F238E27FC236}">
                  <a16:creationId xmlns:a16="http://schemas.microsoft.com/office/drawing/2014/main" id="{461BE414-2548-4485-BE4D-8886C29E5AF1}"/>
                </a:ext>
              </a:extLst>
            </p:cNvPr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646;p72">
              <a:extLst>
                <a:ext uri="{FF2B5EF4-FFF2-40B4-BE49-F238E27FC236}">
                  <a16:creationId xmlns:a16="http://schemas.microsoft.com/office/drawing/2014/main" id="{3D10DF86-9676-4D12-B4A4-FB2E4F3FC4C1}"/>
                </a:ext>
              </a:extLst>
            </p:cNvPr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208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01039F-6206-43A9-91B4-F6B2BEE75FEE}"/>
              </a:ext>
            </a:extLst>
          </p:cNvPr>
          <p:cNvSpPr/>
          <p:nvPr/>
        </p:nvSpPr>
        <p:spPr>
          <a:xfrm>
            <a:off x="382777" y="1130827"/>
            <a:ext cx="3863648" cy="3924000"/>
          </a:xfrm>
          <a:prstGeom prst="rect">
            <a:avLst/>
          </a:prstGeom>
          <a:solidFill>
            <a:srgbClr val="F3C5D8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Bonjour Melle XXXXXXX,</a:t>
            </a:r>
          </a:p>
          <a:p>
            <a:pPr algn="just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Dans le cadre de votre projet immobilier, nous nous sommes rencontré(e)s le 28 juillet 2022.</a:t>
            </a:r>
          </a:p>
          <a:p>
            <a:pPr algn="just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Nous avons échangé sur vos attentes, vos motivations, vos priorités et je vous remercie de la confiance que vous m'avez témoignée.</a:t>
            </a:r>
          </a:p>
          <a:p>
            <a:pPr algn="just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La recherche et l'achat d'un bien immobilier nécessitent une vraie réflexion.</a:t>
            </a:r>
          </a:p>
          <a:p>
            <a:pPr algn="just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Soyez certaine que je vais vous accompagner tout au long des étapes clés de votre projet pour le mener à bien dans les meilleures conditions.</a:t>
            </a:r>
          </a:p>
          <a:p>
            <a:pPr algn="just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Pour vous, nous sommes en mesure de consulter de nombreux établissements, afin de vous proposer la solution la plus adaptée.</a:t>
            </a:r>
          </a:p>
          <a:p>
            <a:pPr algn="just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Aussi, je reste à votre disposition et n'hésitez pas à me solliciter si une question reste en suspens ou si vous souhaitez refaire un point sur les estimations que nous avons déterminées ensemble.</a:t>
            </a:r>
          </a:p>
          <a:p>
            <a:pPr algn="just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Je me permettrai de revenir vers vous d'ici une douzaine de jours pour connaître l'avancement de votre projet.</a:t>
            </a:r>
          </a:p>
          <a:p>
            <a:pPr algn="just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Bien cordialement.</a:t>
            </a:r>
          </a:p>
          <a:p>
            <a:pPr algn="just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Votre conseillère</a:t>
            </a:r>
          </a:p>
          <a:p>
            <a:pPr algn="just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XXXXXXX</a:t>
            </a:r>
          </a:p>
        </p:txBody>
      </p:sp>
      <p:sp>
        <p:nvSpPr>
          <p:cNvPr id="4" name="Google Shape;1132;p52">
            <a:extLst>
              <a:ext uri="{FF2B5EF4-FFF2-40B4-BE49-F238E27FC236}">
                <a16:creationId xmlns:a16="http://schemas.microsoft.com/office/drawing/2014/main" id="{62AC2A5B-C0B0-4A81-BBED-0CF8E11ABB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92959" y="94805"/>
            <a:ext cx="3863648" cy="6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dirty="0">
                <a:solidFill>
                  <a:schemeClr val="accent3">
                    <a:lumMod val="50000"/>
                  </a:schemeClr>
                </a:solidFill>
              </a:rPr>
              <a:t>Projet immobilier non-défini</a:t>
            </a:r>
            <a:br>
              <a:rPr lang="fr-FR" sz="19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sz="1600" i="1" dirty="0">
                <a:solidFill>
                  <a:schemeClr val="accent3">
                    <a:lumMod val="50000"/>
                  </a:schemeClr>
                </a:solidFill>
              </a:rPr>
              <a:t>Les mails de relance automatiques</a:t>
            </a:r>
            <a:endParaRPr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36FC2EE-E907-41A6-9786-A90FF6780C2D}"/>
              </a:ext>
            </a:extLst>
          </p:cNvPr>
          <p:cNvSpPr/>
          <p:nvPr/>
        </p:nvSpPr>
        <p:spPr>
          <a:xfrm>
            <a:off x="1874520" y="806905"/>
            <a:ext cx="880163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tx2">
                    <a:lumMod val="25000"/>
                  </a:schemeClr>
                </a:solidFill>
              </a:rPr>
              <a:t>J+3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031A5EE-DACB-4480-AC65-16DC4BBA9B8E}"/>
              </a:ext>
            </a:extLst>
          </p:cNvPr>
          <p:cNvSpPr/>
          <p:nvPr/>
        </p:nvSpPr>
        <p:spPr>
          <a:xfrm>
            <a:off x="6187440" y="799285"/>
            <a:ext cx="880163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tx2">
                    <a:lumMod val="25000"/>
                  </a:schemeClr>
                </a:solidFill>
              </a:rPr>
              <a:t>J+15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C2DE91-1D7B-489F-A192-9B8D249E8666}"/>
              </a:ext>
            </a:extLst>
          </p:cNvPr>
          <p:cNvSpPr/>
          <p:nvPr/>
        </p:nvSpPr>
        <p:spPr>
          <a:xfrm>
            <a:off x="4724783" y="1121505"/>
            <a:ext cx="3852000" cy="3477875"/>
          </a:xfrm>
          <a:prstGeom prst="rect">
            <a:avLst/>
          </a:prstGeom>
          <a:solidFill>
            <a:srgbClr val="F3C5D8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base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Bonjour Melle XXXXXXX,</a:t>
            </a:r>
          </a:p>
          <a:p>
            <a:pPr fontAlgn="base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fontAlgn="base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Nous nous sommes rencontré(e)s le 02 août 2022 dans le cadre de votre projet immobilier et je vous remercie de la confiance que vous m'avez accordée.</a:t>
            </a:r>
          </a:p>
          <a:p>
            <a:pPr fontAlgn="base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Lors de ce rendez-vous, nous avons échangé sur vos possibilités d'emprunts actuelles et je vous ai exposé les avantages de notre accompagnement pour mener à bien votre projet.</a:t>
            </a:r>
          </a:p>
          <a:p>
            <a:pPr fontAlgn="base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fontAlgn="base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 je m'y étais engagé(e), je reviens vers vous pour faire un point sur l'avancée de vos recherches et pour répondre à vos éventuelles questions.</a:t>
            </a:r>
          </a:p>
          <a:p>
            <a:pPr fontAlgn="base"/>
            <a:r>
              <a:rPr lang="fr-FR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Créserfi</a:t>
            </a:r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établissement financier du CSF, sélectionne pour vous le meilleur financement pour votre projet et c'est ensemble que nous déterminerons le plan de financement le plus adapté.</a:t>
            </a:r>
          </a:p>
          <a:p>
            <a:pPr fontAlgn="base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N'hésitez pas à me faire part de vos interrogations  et à me solliciter pour un rendez-vous.</a:t>
            </a:r>
          </a:p>
          <a:p>
            <a:pPr fontAlgn="base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fontAlgn="base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très bientôt.</a:t>
            </a:r>
          </a:p>
          <a:p>
            <a:pPr fontAlgn="base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fontAlgn="base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Votre conseiller(ère)</a:t>
            </a:r>
          </a:p>
          <a:p>
            <a:pPr fontAlgn="base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XXXXXXX</a:t>
            </a:r>
          </a:p>
        </p:txBody>
      </p:sp>
    </p:spTree>
    <p:extLst>
      <p:ext uri="{BB962C8B-B14F-4D97-AF65-F5344CB8AC3E}">
        <p14:creationId xmlns:p14="http://schemas.microsoft.com/office/powerpoint/2010/main" val="11058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7" name="Google Shape;1307;p56"/>
          <p:cNvGrpSpPr/>
          <p:nvPr/>
        </p:nvGrpSpPr>
        <p:grpSpPr>
          <a:xfrm>
            <a:off x="12725" y="60960"/>
            <a:ext cx="5832000" cy="5076000"/>
            <a:chOff x="998238" y="1199450"/>
            <a:chExt cx="3620400" cy="2744674"/>
          </a:xfrm>
        </p:grpSpPr>
        <p:sp>
          <p:nvSpPr>
            <p:cNvPr id="1308" name="Google Shape;1308;p56"/>
            <p:cNvSpPr/>
            <p:nvPr/>
          </p:nvSpPr>
          <p:spPr>
            <a:xfrm>
              <a:off x="2221995" y="3507024"/>
              <a:ext cx="1173000" cy="437100"/>
            </a:xfrm>
            <a:prstGeom prst="trapezoid">
              <a:avLst>
                <a:gd name="adj" fmla="val 3248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6"/>
            <p:cNvSpPr/>
            <p:nvPr/>
          </p:nvSpPr>
          <p:spPr>
            <a:xfrm>
              <a:off x="2342450" y="3379625"/>
              <a:ext cx="932100" cy="219000"/>
            </a:xfrm>
            <a:prstGeom prst="trapezoid">
              <a:avLst>
                <a:gd name="adj" fmla="val 32489"/>
              </a:avLst>
            </a:prstGeom>
            <a:solidFill>
              <a:srgbClr val="2B2B2B">
                <a:alpha val="13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6"/>
            <p:cNvSpPr/>
            <p:nvPr/>
          </p:nvSpPr>
          <p:spPr>
            <a:xfrm>
              <a:off x="998238" y="1199450"/>
              <a:ext cx="3620400" cy="2307600"/>
            </a:xfrm>
            <a:prstGeom prst="frame">
              <a:avLst>
                <a:gd name="adj1" fmla="val 776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6"/>
            <p:cNvSpPr/>
            <p:nvPr/>
          </p:nvSpPr>
          <p:spPr>
            <a:xfrm>
              <a:off x="2661325" y="3379618"/>
              <a:ext cx="294300" cy="63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3" name="Google Shape;1313;p56"/>
          <p:cNvSpPr/>
          <p:nvPr/>
        </p:nvSpPr>
        <p:spPr>
          <a:xfrm rot="10800000" flipH="1">
            <a:off x="4838551" y="-1403038"/>
            <a:ext cx="4300158" cy="3387308"/>
          </a:xfrm>
          <a:custGeom>
            <a:avLst/>
            <a:gdLst/>
            <a:ahLst/>
            <a:cxnLst/>
            <a:rect l="l" t="t" r="r" b="b"/>
            <a:pathLst>
              <a:path w="38714" h="30495" extrusionOk="0">
                <a:moveTo>
                  <a:pt x="36498" y="1"/>
                </a:moveTo>
                <a:cubicBezTo>
                  <a:pt x="35706" y="1"/>
                  <a:pt x="34913" y="29"/>
                  <a:pt x="34119" y="86"/>
                </a:cubicBezTo>
                <a:cubicBezTo>
                  <a:pt x="29164" y="460"/>
                  <a:pt x="24125" y="2273"/>
                  <a:pt x="20845" y="6010"/>
                </a:cubicBezTo>
                <a:cubicBezTo>
                  <a:pt x="17911" y="9346"/>
                  <a:pt x="16457" y="14093"/>
                  <a:pt x="12623" y="16363"/>
                </a:cubicBezTo>
                <a:cubicBezTo>
                  <a:pt x="10690" y="17512"/>
                  <a:pt x="8519" y="17820"/>
                  <a:pt x="6256" y="17820"/>
                </a:cubicBezTo>
                <a:cubicBezTo>
                  <a:pt x="4211" y="17820"/>
                  <a:pt x="2090" y="17568"/>
                  <a:pt x="0" y="17456"/>
                </a:cubicBezTo>
                <a:lnTo>
                  <a:pt x="0" y="30495"/>
                </a:lnTo>
                <a:lnTo>
                  <a:pt x="38714" y="30495"/>
                </a:lnTo>
                <a:lnTo>
                  <a:pt x="38714" y="72"/>
                </a:lnTo>
                <a:cubicBezTo>
                  <a:pt x="37978" y="25"/>
                  <a:pt x="37239" y="1"/>
                  <a:pt x="364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14" name="Google Shape;1314;p56"/>
          <p:cNvGrpSpPr/>
          <p:nvPr/>
        </p:nvGrpSpPr>
        <p:grpSpPr>
          <a:xfrm rot="10800000">
            <a:off x="8022475" y="1199450"/>
            <a:ext cx="510050" cy="919425"/>
            <a:chOff x="257500" y="825775"/>
            <a:chExt cx="510050" cy="919425"/>
          </a:xfrm>
        </p:grpSpPr>
        <p:sp>
          <p:nvSpPr>
            <p:cNvPr id="1315" name="Google Shape;1315;p56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6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6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6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6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6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6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6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6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6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6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6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6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6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6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6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6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6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845C6F80-C8F8-4DA2-8362-6B73AD9EF8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" t="19851" r="52972" b="62153"/>
          <a:stretch/>
        </p:blipFill>
        <p:spPr>
          <a:xfrm>
            <a:off x="364275" y="359525"/>
            <a:ext cx="5148000" cy="1127450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6327C563-6A71-4EE8-BCEC-BDC0598E2641}"/>
              </a:ext>
            </a:extLst>
          </p:cNvPr>
          <p:cNvCxnSpPr>
            <a:cxnSpLocks/>
          </p:cNvCxnSpPr>
          <p:nvPr/>
        </p:nvCxnSpPr>
        <p:spPr>
          <a:xfrm flipH="1" flipV="1">
            <a:off x="737984" y="1331383"/>
            <a:ext cx="1118588" cy="77867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AC6C25A-23E4-4CA6-B505-9D6F9819E68E}"/>
              </a:ext>
            </a:extLst>
          </p:cNvPr>
          <p:cNvSpPr txBox="1"/>
          <p:nvPr/>
        </p:nvSpPr>
        <p:spPr>
          <a:xfrm>
            <a:off x="1797100" y="1511927"/>
            <a:ext cx="277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Saisie des commentaires à chaque contact avec l’adhérent: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Sur la page du particulier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Sur la page du projet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8035898E-8C09-4BA8-9948-93AA624CF459}"/>
              </a:ext>
            </a:extLst>
          </p:cNvPr>
          <p:cNvCxnSpPr>
            <a:cxnSpLocks/>
          </p:cNvCxnSpPr>
          <p:nvPr/>
        </p:nvCxnSpPr>
        <p:spPr>
          <a:xfrm flipV="1">
            <a:off x="3813834" y="1318958"/>
            <a:ext cx="1262390" cy="102778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7500BEB3-E1B0-479F-A721-D5CE0A642A32}"/>
              </a:ext>
            </a:extLst>
          </p:cNvPr>
          <p:cNvSpPr txBox="1"/>
          <p:nvPr/>
        </p:nvSpPr>
        <p:spPr>
          <a:xfrm>
            <a:off x="1400898" y="2139708"/>
            <a:ext cx="39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</a:p>
        </p:txBody>
      </p:sp>
      <p:sp>
        <p:nvSpPr>
          <p:cNvPr id="1305" name="Google Shape;1305;p56"/>
          <p:cNvSpPr txBox="1">
            <a:spLocks noGrp="1"/>
          </p:cNvSpPr>
          <p:nvPr>
            <p:ph type="title"/>
          </p:nvPr>
        </p:nvSpPr>
        <p:spPr>
          <a:xfrm>
            <a:off x="5983917" y="114446"/>
            <a:ext cx="2879244" cy="684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outils pour un suivi facilité</a:t>
            </a:r>
            <a:endParaRPr sz="2200" dirty="0">
              <a:solidFill>
                <a:schemeClr val="accent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6" name="Google Shape;1306;p56"/>
          <p:cNvSpPr txBox="1">
            <a:spLocks noGrp="1"/>
          </p:cNvSpPr>
          <p:nvPr>
            <p:ph type="subTitle" idx="1"/>
          </p:nvPr>
        </p:nvSpPr>
        <p:spPr>
          <a:xfrm>
            <a:off x="5945632" y="1216090"/>
            <a:ext cx="3096322" cy="1526643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Un nursing efficace nécessite la saisie des informations recueillies au fil des échanges avec les adhérents.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HORIZON permet, par l’enregistrement de notes, de renseigner chaque avancée, jusqu’à la concrétisation.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63298DF-D98C-4B32-BF08-7DD954C504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1" t="29926" r="44383" b="50865"/>
          <a:stretch/>
        </p:blipFill>
        <p:spPr>
          <a:xfrm>
            <a:off x="365180" y="2533419"/>
            <a:ext cx="5148000" cy="103656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3771F33-BC53-49A1-B06B-3BA9B75F1404}"/>
              </a:ext>
            </a:extLst>
          </p:cNvPr>
          <p:cNvSpPr txBox="1"/>
          <p:nvPr/>
        </p:nvSpPr>
        <p:spPr>
          <a:xfrm>
            <a:off x="1085757" y="3552708"/>
            <a:ext cx="3590692" cy="523220"/>
          </a:xfrm>
          <a:prstGeom prst="rect">
            <a:avLst/>
          </a:prstGeom>
          <a:solidFill>
            <a:schemeClr val="bg2"/>
          </a:solidFill>
          <a:effectLst>
            <a:softEdge rad="3175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 fichier des PIND instruits, transmis aux DA 30 jours après le transfert SURF </a:t>
            </a:r>
          </a:p>
        </p:txBody>
      </p:sp>
      <p:sp>
        <p:nvSpPr>
          <p:cNvPr id="49" name="Google Shape;1306;p56">
            <a:extLst>
              <a:ext uri="{FF2B5EF4-FFF2-40B4-BE49-F238E27FC236}">
                <a16:creationId xmlns:a16="http://schemas.microsoft.com/office/drawing/2014/main" id="{BDE58553-4647-4B63-89BB-20129DBCC9EA}"/>
              </a:ext>
            </a:extLst>
          </p:cNvPr>
          <p:cNvSpPr txBox="1">
            <a:spLocks/>
          </p:cNvSpPr>
          <p:nvPr/>
        </p:nvSpPr>
        <p:spPr>
          <a:xfrm>
            <a:off x="6001099" y="2807911"/>
            <a:ext cx="2981664" cy="1444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L’instruction des PIND permet de « donner l’alerte » sur les relances à réaliser.</a:t>
            </a:r>
          </a:p>
          <a:p>
            <a:pPr marL="0" indent="0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dossiers sont également présents dans les listes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Proaction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des conseillers.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05;p56">
            <a:extLst>
              <a:ext uri="{FF2B5EF4-FFF2-40B4-BE49-F238E27FC236}">
                <a16:creationId xmlns:a16="http://schemas.microsoft.com/office/drawing/2014/main" id="{D9C65648-67CF-4294-9F29-A321F4FA365D}"/>
              </a:ext>
            </a:extLst>
          </p:cNvPr>
          <p:cNvSpPr txBox="1">
            <a:spLocks/>
          </p:cNvSpPr>
          <p:nvPr/>
        </p:nvSpPr>
        <p:spPr>
          <a:xfrm>
            <a:off x="1852010" y="197047"/>
            <a:ext cx="5439979" cy="5538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2200" b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Suivi Nursing: Echanges DA/CC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271F11-408B-4924-A30C-8374905192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56" t="39747" r="41870" b="41464"/>
          <a:stretch/>
        </p:blipFill>
        <p:spPr>
          <a:xfrm>
            <a:off x="1189463" y="1048213"/>
            <a:ext cx="2268000" cy="13046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B35023F-1673-48A2-AF49-254C785C01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93" t="23559" r="35041" b="37705"/>
          <a:stretch/>
        </p:blipFill>
        <p:spPr>
          <a:xfrm>
            <a:off x="4073911" y="732977"/>
            <a:ext cx="4267201" cy="1992353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66B163F1-DF62-402B-88AE-ABB328CA5BFB}"/>
              </a:ext>
            </a:extLst>
          </p:cNvPr>
          <p:cNvSpPr/>
          <p:nvPr/>
        </p:nvSpPr>
        <p:spPr>
          <a:xfrm>
            <a:off x="3590692" y="1520981"/>
            <a:ext cx="334537" cy="322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00A638-1FCB-443F-86A1-7D07C3B57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259" r="27724" b="51522"/>
          <a:stretch/>
        </p:blipFill>
        <p:spPr>
          <a:xfrm>
            <a:off x="3070893" y="3779007"/>
            <a:ext cx="6048000" cy="12341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FC01B6-DB77-4568-A43F-869713D587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548" r="62189" b="26865"/>
          <a:stretch/>
        </p:blipFill>
        <p:spPr>
          <a:xfrm>
            <a:off x="74344" y="2970653"/>
            <a:ext cx="2844000" cy="214028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5FF330-A57E-48C8-A977-ED22870081F0}"/>
              </a:ext>
            </a:extLst>
          </p:cNvPr>
          <p:cNvSpPr txBox="1"/>
          <p:nvPr/>
        </p:nvSpPr>
        <p:spPr>
          <a:xfrm>
            <a:off x="959008" y="2307606"/>
            <a:ext cx="28249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BILAT hebdo, le point sur les captés et les instruits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C4FECF3C-EC41-4DE3-9225-0FDC7C0A919A}"/>
              </a:ext>
            </a:extLst>
          </p:cNvPr>
          <p:cNvSpPr/>
          <p:nvPr/>
        </p:nvSpPr>
        <p:spPr>
          <a:xfrm>
            <a:off x="2697251" y="4030820"/>
            <a:ext cx="334537" cy="322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195257F-386E-411D-96CE-773D63D2EBB6}"/>
              </a:ext>
            </a:extLst>
          </p:cNvPr>
          <p:cNvSpPr txBox="1"/>
          <p:nvPr/>
        </p:nvSpPr>
        <p:spPr>
          <a:xfrm>
            <a:off x="4073911" y="3150291"/>
            <a:ext cx="34470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Sans oublier la concordance avec le fichier des ADE initiées dans J’@</a:t>
            </a:r>
            <a:r>
              <a:rPr lang="fr-FR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ssure</a:t>
            </a:r>
            <a:endParaRPr lang="fr-FR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3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2"/>
          <p:cNvSpPr txBox="1"/>
          <p:nvPr/>
        </p:nvSpPr>
        <p:spPr>
          <a:xfrm>
            <a:off x="426632" y="4004917"/>
            <a:ext cx="1222924" cy="634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/>
            <a:r>
              <a:rPr lang="fr-FR" sz="1100" dirty="0">
                <a:solidFill>
                  <a:srgbClr val="2B2B2B"/>
                </a:solidFill>
                <a:latin typeface="Livvic"/>
                <a:ea typeface="Livvic"/>
                <a:cs typeface="Livvic"/>
                <a:sym typeface="Livvic"/>
              </a:rPr>
              <a:t>Echange hebdo</a:t>
            </a:r>
          </a:p>
          <a:p>
            <a:pPr algn="ctr" defTabSz="914378"/>
            <a:r>
              <a:rPr lang="fr-FR" sz="1100" dirty="0">
                <a:solidFill>
                  <a:srgbClr val="2B2B2B"/>
                </a:solidFill>
                <a:latin typeface="Livvic"/>
                <a:ea typeface="Livvic"/>
                <a:cs typeface="Livvic"/>
                <a:sym typeface="Livvic"/>
              </a:rPr>
              <a:t>Sur les rdv de la semaine</a:t>
            </a:r>
            <a:endParaRPr sz="1100" dirty="0">
              <a:solidFill>
                <a:srgbClr val="2B2B2B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64" name="Google Shape;864;p42"/>
          <p:cNvSpPr txBox="1"/>
          <p:nvPr/>
        </p:nvSpPr>
        <p:spPr>
          <a:xfrm>
            <a:off x="715100" y="3147516"/>
            <a:ext cx="41187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defTabSz="914378"/>
            <a:r>
              <a:rPr lang="fr-FR" sz="2000" dirty="0">
                <a:solidFill>
                  <a:srgbClr val="F3C5D8">
                    <a:lumMod val="50000"/>
                  </a:srgb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SUIVI EN BILAT</a:t>
            </a:r>
            <a:endParaRPr sz="2000" dirty="0">
              <a:solidFill>
                <a:srgbClr val="F3C5D8">
                  <a:lumMod val="50000"/>
                </a:srgbClr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65" name="Google Shape;865;p42"/>
          <p:cNvSpPr txBox="1"/>
          <p:nvPr/>
        </p:nvSpPr>
        <p:spPr>
          <a:xfrm>
            <a:off x="5200050" y="1045672"/>
            <a:ext cx="3731608" cy="51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defTabSz="914378"/>
            <a:r>
              <a:rPr lang="fr-FR" sz="1800" dirty="0">
                <a:solidFill>
                  <a:srgbClr val="D2BCE6">
                    <a:lumMod val="50000"/>
                  </a:srgb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Tableau de bord avec indicateurs</a:t>
            </a:r>
            <a:endParaRPr sz="1800" dirty="0">
              <a:solidFill>
                <a:srgbClr val="D2BCE6">
                  <a:lumMod val="50000"/>
                </a:srgbClr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67" name="Google Shape;867;p42"/>
          <p:cNvSpPr txBox="1">
            <a:spLocks noGrp="1"/>
          </p:cNvSpPr>
          <p:nvPr>
            <p:ph type="title"/>
          </p:nvPr>
        </p:nvSpPr>
        <p:spPr>
          <a:xfrm>
            <a:off x="702054" y="248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SUIVI DU NURSING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69" name="Google Shape;869;p42"/>
          <p:cNvSpPr/>
          <p:nvPr/>
        </p:nvSpPr>
        <p:spPr>
          <a:xfrm>
            <a:off x="807450" y="3551375"/>
            <a:ext cx="465600" cy="46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870" name="Google Shape;870;p42"/>
          <p:cNvSpPr txBox="1"/>
          <p:nvPr/>
        </p:nvSpPr>
        <p:spPr>
          <a:xfrm>
            <a:off x="2090209" y="3977497"/>
            <a:ext cx="1823400" cy="87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/>
            <a:r>
              <a:rPr lang="fr-FR" sz="1100" dirty="0">
                <a:solidFill>
                  <a:srgbClr val="2B2B2B"/>
                </a:solidFill>
                <a:latin typeface="Livvic"/>
                <a:sym typeface="Livvic"/>
              </a:rPr>
              <a:t>Vérification du positionnement R+</a:t>
            </a:r>
          </a:p>
          <a:p>
            <a:pPr algn="ctr" defTabSz="914378"/>
            <a:r>
              <a:rPr lang="fr-FR" sz="1100" dirty="0">
                <a:solidFill>
                  <a:srgbClr val="2B2B2B"/>
                </a:solidFill>
                <a:latin typeface="Livvic"/>
                <a:sym typeface="Livvic"/>
              </a:rPr>
              <a:t>et des étapes / actions à effectuer avant ce R+</a:t>
            </a:r>
            <a:endParaRPr sz="1100" dirty="0">
              <a:solidFill>
                <a:srgbClr val="2B2B2B"/>
              </a:solidFill>
              <a:latin typeface="Livvic"/>
              <a:sym typeface="Livvic"/>
            </a:endParaRPr>
          </a:p>
        </p:txBody>
      </p:sp>
      <p:sp>
        <p:nvSpPr>
          <p:cNvPr id="871" name="Google Shape;871;p42"/>
          <p:cNvSpPr/>
          <p:nvPr/>
        </p:nvSpPr>
        <p:spPr>
          <a:xfrm>
            <a:off x="2770950" y="3551375"/>
            <a:ext cx="465600" cy="46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872" name="Google Shape;872;p42"/>
          <p:cNvSpPr txBox="1"/>
          <p:nvPr/>
        </p:nvSpPr>
        <p:spPr>
          <a:xfrm>
            <a:off x="4290591" y="3951119"/>
            <a:ext cx="1823400" cy="81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/>
            <a:r>
              <a:rPr lang="fr-FR" sz="1100" dirty="0">
                <a:solidFill>
                  <a:srgbClr val="2B2B2B"/>
                </a:solidFill>
                <a:latin typeface="Livvic"/>
                <a:sym typeface="Livvic"/>
              </a:rPr>
              <a:t>Visualisation de l’état d’avancement de l’ADE et relance des </a:t>
            </a:r>
            <a:r>
              <a:rPr lang="fr-FR" sz="1100" dirty="0" err="1">
                <a:solidFill>
                  <a:srgbClr val="2B2B2B"/>
                </a:solidFill>
                <a:latin typeface="Livvic"/>
                <a:sym typeface="Livvic"/>
              </a:rPr>
              <a:t>adh</a:t>
            </a:r>
            <a:r>
              <a:rPr lang="fr-FR" sz="1100" dirty="0">
                <a:solidFill>
                  <a:srgbClr val="2B2B2B"/>
                </a:solidFill>
                <a:latin typeface="Livvic"/>
                <a:sym typeface="Livvic"/>
              </a:rPr>
              <a:t> n’ayant pas signé leur liasse R1 </a:t>
            </a:r>
            <a:endParaRPr sz="1100" dirty="0">
              <a:solidFill>
                <a:srgbClr val="2B2B2B"/>
              </a:solidFill>
              <a:latin typeface="Livvic"/>
              <a:sym typeface="Livvic"/>
            </a:endParaRPr>
          </a:p>
        </p:txBody>
      </p:sp>
      <p:sp>
        <p:nvSpPr>
          <p:cNvPr id="874" name="Google Shape;874;p42"/>
          <p:cNvSpPr txBox="1"/>
          <p:nvPr/>
        </p:nvSpPr>
        <p:spPr>
          <a:xfrm>
            <a:off x="6543314" y="4023512"/>
            <a:ext cx="2055180" cy="69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/>
            <a:r>
              <a:rPr lang="en" sz="1200" dirty="0">
                <a:solidFill>
                  <a:schemeClr val="bg2">
                    <a:lumMod val="50000"/>
                  </a:schemeClr>
                </a:solidFill>
                <a:latin typeface="Livvic"/>
                <a:ea typeface="Livvic"/>
                <a:cs typeface="Livvic"/>
                <a:sym typeface="Livvic"/>
              </a:rPr>
              <a:t>Meilleure transfo 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  <a:latin typeface="Livvic"/>
                <a:ea typeface="Livvic"/>
                <a:cs typeface="Livvic"/>
                <a:sym typeface="Livvic"/>
              </a:rPr>
              <a:t>PI</a:t>
            </a:r>
            <a:endParaRPr lang="en" sz="1200" dirty="0">
              <a:solidFill>
                <a:schemeClr val="bg2">
                  <a:lumMod val="50000"/>
                </a:schemeClr>
              </a:solidFill>
              <a:latin typeface="Livvic"/>
              <a:ea typeface="Livvic"/>
              <a:cs typeface="Livvic"/>
              <a:sym typeface="Livvic"/>
            </a:endParaRPr>
          </a:p>
          <a:p>
            <a:pPr algn="ctr" defTabSz="914378"/>
            <a:r>
              <a:rPr lang="en" sz="1200" dirty="0">
                <a:solidFill>
                  <a:schemeClr val="bg2">
                    <a:lumMod val="50000"/>
                  </a:schemeClr>
                </a:solidFill>
                <a:latin typeface="Livvic"/>
                <a:ea typeface="Livvic"/>
                <a:cs typeface="Livvic"/>
                <a:sym typeface="Livvic"/>
              </a:rPr>
              <a:t>Rebond commercial 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  <a:latin typeface="Livvic"/>
                <a:ea typeface="Livvic"/>
                <a:cs typeface="Livvic"/>
                <a:sym typeface="Livvic"/>
              </a:rPr>
              <a:t>ADE+</a:t>
            </a:r>
            <a:endParaRPr lang="en" sz="1200" dirty="0">
              <a:solidFill>
                <a:schemeClr val="bg2">
                  <a:lumMod val="50000"/>
                </a:schemeClr>
              </a:solidFill>
              <a:latin typeface="Livvic"/>
              <a:ea typeface="Livvic"/>
              <a:cs typeface="Livvic"/>
              <a:sym typeface="Livvic"/>
            </a:endParaRPr>
          </a:p>
          <a:p>
            <a:pPr algn="ctr" defTabSz="914378"/>
            <a:r>
              <a:rPr lang="fr-FR" sz="1200" dirty="0">
                <a:solidFill>
                  <a:schemeClr val="bg2">
                    <a:lumMod val="50000"/>
                  </a:schemeClr>
                </a:solidFill>
                <a:latin typeface="Livvic"/>
                <a:ea typeface="Livvic"/>
                <a:cs typeface="Livvic"/>
                <a:sym typeface="Livvic"/>
              </a:rPr>
              <a:t>Hausse des </a:t>
            </a:r>
            <a:r>
              <a:rPr lang="en" sz="1200" dirty="0">
                <a:solidFill>
                  <a:schemeClr val="bg2">
                    <a:lumMod val="50000"/>
                  </a:schemeClr>
                </a:solidFill>
                <a:latin typeface="Livvic"/>
                <a:ea typeface="Livvic"/>
                <a:cs typeface="Livvic"/>
                <a:sym typeface="Livvic"/>
              </a:rPr>
              <a:t>revenus </a:t>
            </a:r>
            <a:endParaRPr sz="1200" dirty="0">
              <a:solidFill>
                <a:schemeClr val="bg2">
                  <a:lumMod val="50000"/>
                </a:schemeClr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75" name="Google Shape;875;p42"/>
          <p:cNvSpPr/>
          <p:nvPr/>
        </p:nvSpPr>
        <p:spPr>
          <a:xfrm>
            <a:off x="7308161" y="3549047"/>
            <a:ext cx="465600" cy="46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grpSp>
        <p:nvGrpSpPr>
          <p:cNvPr id="891" name="Google Shape;891;p42"/>
          <p:cNvGrpSpPr/>
          <p:nvPr/>
        </p:nvGrpSpPr>
        <p:grpSpPr>
          <a:xfrm>
            <a:off x="7409347" y="3632012"/>
            <a:ext cx="263228" cy="291858"/>
            <a:chOff x="3300325" y="249875"/>
            <a:chExt cx="433725" cy="480900"/>
          </a:xfrm>
          <a:solidFill>
            <a:schemeClr val="bg2">
              <a:lumMod val="50000"/>
            </a:schemeClr>
          </a:solidFill>
        </p:grpSpPr>
        <p:sp>
          <p:nvSpPr>
            <p:cNvPr id="892" name="Google Shape;892;p42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 dirty="0">
                <a:solidFill>
                  <a:srgbClr val="435D74"/>
                </a:solidFill>
              </a:endParaRPr>
            </a:p>
          </p:txBody>
        </p:sp>
      </p:grpSp>
      <p:cxnSp>
        <p:nvCxnSpPr>
          <p:cNvPr id="899" name="Google Shape;899;p42"/>
          <p:cNvCxnSpPr>
            <a:stCxn id="869" idx="3"/>
            <a:endCxn id="871" idx="1"/>
          </p:cNvCxnSpPr>
          <p:nvPr/>
        </p:nvCxnSpPr>
        <p:spPr>
          <a:xfrm>
            <a:off x="1273050" y="3784175"/>
            <a:ext cx="149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0" name="Google Shape;900;p42"/>
          <p:cNvCxnSpPr>
            <a:stCxn id="871" idx="3"/>
            <a:endCxn id="873" idx="1"/>
          </p:cNvCxnSpPr>
          <p:nvPr/>
        </p:nvCxnSpPr>
        <p:spPr>
          <a:xfrm>
            <a:off x="3236550" y="3784175"/>
            <a:ext cx="1727719" cy="65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1" name="Google Shape;901;p42"/>
          <p:cNvCxnSpPr>
            <a:cxnSpLocks/>
            <a:endCxn id="875" idx="1"/>
          </p:cNvCxnSpPr>
          <p:nvPr/>
        </p:nvCxnSpPr>
        <p:spPr>
          <a:xfrm>
            <a:off x="5113168" y="3769657"/>
            <a:ext cx="2194994" cy="1219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2" name="Google Shape;902;p42"/>
          <p:cNvSpPr txBox="1"/>
          <p:nvPr/>
        </p:nvSpPr>
        <p:spPr>
          <a:xfrm>
            <a:off x="5010531" y="1623378"/>
            <a:ext cx="631984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r>
              <a:rPr lang="fr-FR" dirty="0">
                <a:solidFill>
                  <a:srgbClr val="2B2B2B"/>
                </a:solidFill>
                <a:latin typeface="Livvic"/>
                <a:ea typeface="Livvic"/>
                <a:cs typeface="Livvic"/>
                <a:sym typeface="Livvic"/>
              </a:rPr>
              <a:t>I/RDV</a:t>
            </a:r>
            <a:endParaRPr dirty="0">
              <a:solidFill>
                <a:srgbClr val="2B2B2B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903" name="Google Shape;903;p42"/>
          <p:cNvSpPr txBox="1"/>
          <p:nvPr/>
        </p:nvSpPr>
        <p:spPr>
          <a:xfrm>
            <a:off x="7864725" y="1620350"/>
            <a:ext cx="5643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defTabSz="914378"/>
            <a:r>
              <a:rPr lang="en" sz="1200" dirty="0">
                <a:solidFill>
                  <a:srgbClr val="2B2B2B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35%</a:t>
            </a:r>
            <a:endParaRPr sz="1200" dirty="0">
              <a:solidFill>
                <a:srgbClr val="2B2B2B"/>
              </a:solidFill>
              <a:latin typeface="Livvic SemiBold"/>
              <a:ea typeface="Livvic SemiBold"/>
              <a:cs typeface="Livvic SemiBold"/>
              <a:sym typeface="Livvic SemiBold"/>
            </a:endParaRPr>
          </a:p>
        </p:txBody>
      </p:sp>
      <p:cxnSp>
        <p:nvCxnSpPr>
          <p:cNvPr id="904" name="Google Shape;904;p42"/>
          <p:cNvCxnSpPr>
            <a:cxnSpLocks/>
          </p:cNvCxnSpPr>
          <p:nvPr/>
        </p:nvCxnSpPr>
        <p:spPr>
          <a:xfrm flipV="1">
            <a:off x="5916800" y="1766300"/>
            <a:ext cx="1944000" cy="104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5" name="Google Shape;905;p42"/>
          <p:cNvCxnSpPr>
            <a:cxnSpLocks/>
          </p:cNvCxnSpPr>
          <p:nvPr/>
        </p:nvCxnSpPr>
        <p:spPr>
          <a:xfrm>
            <a:off x="5927921" y="1776230"/>
            <a:ext cx="699506" cy="1"/>
          </a:xfrm>
          <a:prstGeom prst="straightConnector1">
            <a:avLst/>
          </a:prstGeom>
          <a:noFill/>
          <a:ln w="114300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6" name="Google Shape;906;p42"/>
          <p:cNvSpPr txBox="1"/>
          <p:nvPr/>
        </p:nvSpPr>
        <p:spPr>
          <a:xfrm>
            <a:off x="4986703" y="1914706"/>
            <a:ext cx="769958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r>
              <a:rPr lang="fr-FR" dirty="0">
                <a:solidFill>
                  <a:srgbClr val="2B2B2B"/>
                </a:solidFill>
                <a:latin typeface="Livvic"/>
                <a:ea typeface="Livvic"/>
                <a:cs typeface="Livvic"/>
                <a:sym typeface="Livvic"/>
              </a:rPr>
              <a:t>R+ PID</a:t>
            </a:r>
            <a:endParaRPr dirty="0">
              <a:solidFill>
                <a:srgbClr val="2B2B2B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907" name="Google Shape;907;p42"/>
          <p:cNvSpPr txBox="1"/>
          <p:nvPr/>
        </p:nvSpPr>
        <p:spPr>
          <a:xfrm>
            <a:off x="7864056" y="1897593"/>
            <a:ext cx="5643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defTabSz="914378"/>
            <a:r>
              <a:rPr lang="en" sz="1200" dirty="0">
                <a:solidFill>
                  <a:srgbClr val="2B2B2B"/>
                </a:solidFill>
                <a:latin typeface="Livvic SemiBold"/>
                <a:sym typeface="Livvic SemiBold"/>
              </a:rPr>
              <a:t>30%</a:t>
            </a:r>
            <a:endParaRPr sz="1200" dirty="0">
              <a:solidFill>
                <a:srgbClr val="2B2B2B"/>
              </a:solidFill>
              <a:latin typeface="Livvic SemiBold"/>
              <a:sym typeface="Livvic SemiBold"/>
            </a:endParaRPr>
          </a:p>
        </p:txBody>
      </p:sp>
      <p:cxnSp>
        <p:nvCxnSpPr>
          <p:cNvPr id="908" name="Google Shape;908;p42"/>
          <p:cNvCxnSpPr>
            <a:cxnSpLocks/>
          </p:cNvCxnSpPr>
          <p:nvPr/>
        </p:nvCxnSpPr>
        <p:spPr>
          <a:xfrm flipV="1">
            <a:off x="5894501" y="2051899"/>
            <a:ext cx="1980000" cy="4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9" name="Google Shape;909;p42"/>
          <p:cNvCxnSpPr>
            <a:cxnSpLocks/>
          </p:cNvCxnSpPr>
          <p:nvPr/>
        </p:nvCxnSpPr>
        <p:spPr>
          <a:xfrm flipV="1">
            <a:off x="5918645" y="2043543"/>
            <a:ext cx="711099" cy="4230"/>
          </a:xfrm>
          <a:prstGeom prst="straightConnector1">
            <a:avLst/>
          </a:prstGeom>
          <a:noFill/>
          <a:ln w="1143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0" name="Google Shape;910;p42"/>
          <p:cNvSpPr txBox="1"/>
          <p:nvPr/>
        </p:nvSpPr>
        <p:spPr>
          <a:xfrm>
            <a:off x="4990395" y="2189272"/>
            <a:ext cx="888904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r>
              <a:rPr lang="fr-FR" dirty="0">
                <a:solidFill>
                  <a:srgbClr val="2B2B2B"/>
                </a:solidFill>
                <a:latin typeface="Livvic"/>
                <a:ea typeface="Livvic"/>
                <a:cs typeface="Livvic"/>
                <a:sym typeface="Livvic"/>
              </a:rPr>
              <a:t>R+ PIND</a:t>
            </a:r>
            <a:endParaRPr dirty="0">
              <a:solidFill>
                <a:srgbClr val="2B2B2B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911" name="Google Shape;911;p42"/>
          <p:cNvSpPr txBox="1"/>
          <p:nvPr/>
        </p:nvSpPr>
        <p:spPr>
          <a:xfrm>
            <a:off x="7864725" y="2170032"/>
            <a:ext cx="5643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defTabSz="914378"/>
            <a:r>
              <a:rPr lang="en" sz="1200" dirty="0">
                <a:solidFill>
                  <a:srgbClr val="2B2B2B"/>
                </a:solidFill>
                <a:latin typeface="Livvic SemiBold"/>
                <a:sym typeface="Livvic SemiBold"/>
              </a:rPr>
              <a:t>30%</a:t>
            </a:r>
            <a:endParaRPr sz="1200" dirty="0">
              <a:solidFill>
                <a:srgbClr val="2B2B2B"/>
              </a:solidFill>
              <a:latin typeface="Livvic SemiBold"/>
              <a:sym typeface="Livvic SemiBold"/>
            </a:endParaRPr>
          </a:p>
        </p:txBody>
      </p:sp>
      <p:cxnSp>
        <p:nvCxnSpPr>
          <p:cNvPr id="912" name="Google Shape;912;p42"/>
          <p:cNvCxnSpPr>
            <a:cxnSpLocks/>
          </p:cNvCxnSpPr>
          <p:nvPr/>
        </p:nvCxnSpPr>
        <p:spPr>
          <a:xfrm>
            <a:off x="5894501" y="2341162"/>
            <a:ext cx="1970225" cy="455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3" name="Google Shape;913;p42"/>
          <p:cNvCxnSpPr>
            <a:cxnSpLocks/>
          </p:cNvCxnSpPr>
          <p:nvPr/>
        </p:nvCxnSpPr>
        <p:spPr>
          <a:xfrm>
            <a:off x="5935830" y="2343439"/>
            <a:ext cx="711099" cy="1"/>
          </a:xfrm>
          <a:prstGeom prst="straightConnector1">
            <a:avLst/>
          </a:prstGeom>
          <a:noFill/>
          <a:ln w="1143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4" name="Google Shape;914;p42"/>
          <p:cNvSpPr txBox="1"/>
          <p:nvPr/>
        </p:nvSpPr>
        <p:spPr>
          <a:xfrm>
            <a:off x="4438625" y="2478774"/>
            <a:ext cx="1336636" cy="49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defTabSz="914378"/>
            <a:r>
              <a:rPr lang="fr-FR" dirty="0">
                <a:solidFill>
                  <a:srgbClr val="2B2B2B"/>
                </a:solidFill>
                <a:latin typeface="Livvic"/>
                <a:ea typeface="Livvic"/>
                <a:cs typeface="Livvic"/>
                <a:sym typeface="Livvic"/>
              </a:rPr>
              <a:t>Liasses signées</a:t>
            </a:r>
            <a:endParaRPr dirty="0">
              <a:solidFill>
                <a:srgbClr val="2B2B2B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915" name="Google Shape;915;p42"/>
          <p:cNvSpPr txBox="1"/>
          <p:nvPr/>
        </p:nvSpPr>
        <p:spPr>
          <a:xfrm>
            <a:off x="7864725" y="2436362"/>
            <a:ext cx="5643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defTabSz="914378"/>
            <a:r>
              <a:rPr lang="en" sz="1200" dirty="0">
                <a:solidFill>
                  <a:srgbClr val="2B2B2B"/>
                </a:solidFill>
                <a:latin typeface="Livvic SemiBold"/>
                <a:sym typeface="Livvic SemiBold"/>
              </a:rPr>
              <a:t>80%</a:t>
            </a:r>
            <a:endParaRPr sz="1200" dirty="0">
              <a:solidFill>
                <a:srgbClr val="2B2B2B"/>
              </a:solidFill>
              <a:latin typeface="Livvic SemiBold"/>
              <a:sym typeface="Livvic SemiBold"/>
            </a:endParaRPr>
          </a:p>
        </p:txBody>
      </p:sp>
      <p:cxnSp>
        <p:nvCxnSpPr>
          <p:cNvPr id="916" name="Google Shape;916;p42"/>
          <p:cNvCxnSpPr>
            <a:cxnSpLocks/>
          </p:cNvCxnSpPr>
          <p:nvPr/>
        </p:nvCxnSpPr>
        <p:spPr>
          <a:xfrm flipV="1">
            <a:off x="5978736" y="2605177"/>
            <a:ext cx="1892754" cy="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7" name="Google Shape;917;p42"/>
          <p:cNvCxnSpPr>
            <a:cxnSpLocks/>
          </p:cNvCxnSpPr>
          <p:nvPr/>
        </p:nvCxnSpPr>
        <p:spPr>
          <a:xfrm flipV="1">
            <a:off x="5940369" y="2602697"/>
            <a:ext cx="1691726" cy="8854"/>
          </a:xfrm>
          <a:prstGeom prst="straightConnector1">
            <a:avLst/>
          </a:prstGeom>
          <a:noFill/>
          <a:ln w="1143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" name="Google Shape;6419;p72">
            <a:extLst>
              <a:ext uri="{FF2B5EF4-FFF2-40B4-BE49-F238E27FC236}">
                <a16:creationId xmlns:a16="http://schemas.microsoft.com/office/drawing/2014/main" id="{3A90F845-DC71-496A-979F-D0173705AFEB}"/>
              </a:ext>
            </a:extLst>
          </p:cNvPr>
          <p:cNvGrpSpPr/>
          <p:nvPr/>
        </p:nvGrpSpPr>
        <p:grpSpPr>
          <a:xfrm>
            <a:off x="878768" y="3632084"/>
            <a:ext cx="353802" cy="351497"/>
            <a:chOff x="580725" y="3617925"/>
            <a:chExt cx="299325" cy="297375"/>
          </a:xfrm>
          <a:solidFill>
            <a:schemeClr val="accent3">
              <a:lumMod val="50000"/>
            </a:schemeClr>
          </a:solidFill>
        </p:grpSpPr>
        <p:sp>
          <p:nvSpPr>
            <p:cNvPr id="80" name="Google Shape;6420;p72">
              <a:extLst>
                <a:ext uri="{FF2B5EF4-FFF2-40B4-BE49-F238E27FC236}">
                  <a16:creationId xmlns:a16="http://schemas.microsoft.com/office/drawing/2014/main" id="{F069999F-C11F-45FB-8C45-B68D30DC00DA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81" name="Google Shape;6421;p72">
              <a:extLst>
                <a:ext uri="{FF2B5EF4-FFF2-40B4-BE49-F238E27FC236}">
                  <a16:creationId xmlns:a16="http://schemas.microsoft.com/office/drawing/2014/main" id="{C6C76EE2-F13E-4090-A3DC-8FF144FF53C9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 dirty="0"/>
            </a:p>
          </p:txBody>
        </p:sp>
        <p:sp>
          <p:nvSpPr>
            <p:cNvPr id="82" name="Google Shape;6422;p72">
              <a:extLst>
                <a:ext uri="{FF2B5EF4-FFF2-40B4-BE49-F238E27FC236}">
                  <a16:creationId xmlns:a16="http://schemas.microsoft.com/office/drawing/2014/main" id="{7DE77BF8-15BF-460A-8144-17D9E7045C6E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83" name="Google Shape;6423;p72">
              <a:extLst>
                <a:ext uri="{FF2B5EF4-FFF2-40B4-BE49-F238E27FC236}">
                  <a16:creationId xmlns:a16="http://schemas.microsoft.com/office/drawing/2014/main" id="{D7B405A3-A540-4107-9199-C35E141A2B25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84" name="Google Shape;6424;p72">
              <a:extLst>
                <a:ext uri="{FF2B5EF4-FFF2-40B4-BE49-F238E27FC236}">
                  <a16:creationId xmlns:a16="http://schemas.microsoft.com/office/drawing/2014/main" id="{4F3C5CDC-37F1-474F-993E-7E8864CC8811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grpSp>
        <p:nvGrpSpPr>
          <p:cNvPr id="86" name="Google Shape;6378;p72">
            <a:extLst>
              <a:ext uri="{FF2B5EF4-FFF2-40B4-BE49-F238E27FC236}">
                <a16:creationId xmlns:a16="http://schemas.microsoft.com/office/drawing/2014/main" id="{7EBA8F1F-AD50-404B-9BB8-88798112A99B}"/>
              </a:ext>
            </a:extLst>
          </p:cNvPr>
          <p:cNvGrpSpPr/>
          <p:nvPr/>
        </p:nvGrpSpPr>
        <p:grpSpPr>
          <a:xfrm>
            <a:off x="2811430" y="3626984"/>
            <a:ext cx="368186" cy="366364"/>
            <a:chOff x="-63679950" y="3360375"/>
            <a:chExt cx="318225" cy="316650"/>
          </a:xfrm>
          <a:solidFill>
            <a:schemeClr val="accent3">
              <a:lumMod val="50000"/>
            </a:schemeClr>
          </a:solidFill>
        </p:grpSpPr>
        <p:sp>
          <p:nvSpPr>
            <p:cNvPr id="87" name="Google Shape;6379;p72">
              <a:extLst>
                <a:ext uri="{FF2B5EF4-FFF2-40B4-BE49-F238E27FC236}">
                  <a16:creationId xmlns:a16="http://schemas.microsoft.com/office/drawing/2014/main" id="{889ED99B-88AB-4CD7-984A-A9704E68DAD3}"/>
                </a:ext>
              </a:extLst>
            </p:cNvPr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88" name="Google Shape;6380;p72">
              <a:extLst>
                <a:ext uri="{FF2B5EF4-FFF2-40B4-BE49-F238E27FC236}">
                  <a16:creationId xmlns:a16="http://schemas.microsoft.com/office/drawing/2014/main" id="{0A849433-4B61-4934-8BFE-C4D52360DD0B}"/>
                </a:ext>
              </a:extLst>
            </p:cNvPr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89" name="Google Shape;6381;p72">
              <a:extLst>
                <a:ext uri="{FF2B5EF4-FFF2-40B4-BE49-F238E27FC236}">
                  <a16:creationId xmlns:a16="http://schemas.microsoft.com/office/drawing/2014/main" id="{9FC67543-3504-4B5D-A334-2F0EE03E57DB}"/>
                </a:ext>
              </a:extLst>
            </p:cNvPr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 dirty="0"/>
            </a:p>
          </p:txBody>
        </p:sp>
        <p:sp>
          <p:nvSpPr>
            <p:cNvPr id="90" name="Google Shape;6382;p72">
              <a:extLst>
                <a:ext uri="{FF2B5EF4-FFF2-40B4-BE49-F238E27FC236}">
                  <a16:creationId xmlns:a16="http://schemas.microsoft.com/office/drawing/2014/main" id="{1D4EC99C-EBB7-4287-B69C-559E413A2910}"/>
                </a:ext>
              </a:extLst>
            </p:cNvPr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pic>
        <p:nvPicPr>
          <p:cNvPr id="3" name="Image 2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52BB6FA3-CCF0-4AF8-8C1F-BD7FAF25B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5" y="1409670"/>
            <a:ext cx="4286250" cy="1343025"/>
          </a:xfrm>
          <a:prstGeom prst="rect">
            <a:avLst/>
          </a:prstGeom>
        </p:spPr>
      </p:pic>
      <p:sp>
        <p:nvSpPr>
          <p:cNvPr id="873" name="Google Shape;873;p42"/>
          <p:cNvSpPr/>
          <p:nvPr/>
        </p:nvSpPr>
        <p:spPr>
          <a:xfrm>
            <a:off x="4964269" y="3557912"/>
            <a:ext cx="465600" cy="46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grpSp>
        <p:nvGrpSpPr>
          <p:cNvPr id="888" name="Google Shape;888;p42"/>
          <p:cNvGrpSpPr/>
          <p:nvPr/>
        </p:nvGrpSpPr>
        <p:grpSpPr>
          <a:xfrm>
            <a:off x="5075779" y="3638227"/>
            <a:ext cx="291935" cy="291841"/>
            <a:chOff x="2685825" y="840375"/>
            <a:chExt cx="481900" cy="481825"/>
          </a:xfrm>
          <a:solidFill>
            <a:schemeClr val="accent3">
              <a:lumMod val="50000"/>
            </a:schemeClr>
          </a:solidFill>
        </p:grpSpPr>
        <p:sp>
          <p:nvSpPr>
            <p:cNvPr id="889" name="Google Shape;889;p42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90" name="Google Shape;890;p42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86D1FC4-8048-42C0-BF2B-D5C27139E552}"/>
              </a:ext>
            </a:extLst>
          </p:cNvPr>
          <p:cNvSpPr/>
          <p:nvPr/>
        </p:nvSpPr>
        <p:spPr>
          <a:xfrm>
            <a:off x="1717287" y="1737136"/>
            <a:ext cx="5709425" cy="17792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Annexes</a:t>
            </a:r>
          </a:p>
          <a:p>
            <a:pPr algn="ctr"/>
            <a:endParaRPr lang="fr-FR" sz="1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Dépliant Mon Compte à remettre aux adhérents</a:t>
            </a:r>
          </a:p>
          <a:p>
            <a:pPr algn="just"/>
            <a:endParaRPr lang="fr-FR" sz="18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instruction VIC/SURF avec barème générique</a:t>
            </a:r>
          </a:p>
        </p:txBody>
      </p:sp>
    </p:spTree>
    <p:extLst>
      <p:ext uri="{BB962C8B-B14F-4D97-AF65-F5344CB8AC3E}">
        <p14:creationId xmlns:p14="http://schemas.microsoft.com/office/powerpoint/2010/main" val="2126143031"/>
      </p:ext>
    </p:extLst>
  </p:cSld>
  <p:clrMapOvr>
    <a:masterClrMapping/>
  </p:clrMapOvr>
</p:sld>
</file>

<file path=ppt/theme/theme1.xml><?xml version="1.0" encoding="utf-8"?>
<a:theme xmlns:a="http://schemas.openxmlformats.org/drawingml/2006/main" name="Candy Pastel Style MK Plan by Slidesgo">
  <a:themeElements>
    <a:clrScheme name="Simple Light">
      <a:dk1>
        <a:srgbClr val="2B2B2B"/>
      </a:dk1>
      <a:lt1>
        <a:srgbClr val="FFFFFF"/>
      </a:lt1>
      <a:dk2>
        <a:srgbClr val="B5EBE7"/>
      </a:dk2>
      <a:lt2>
        <a:srgbClr val="D2BCE6"/>
      </a:lt2>
      <a:accent1>
        <a:srgbClr val="FAECB6"/>
      </a:accent1>
      <a:accent2>
        <a:srgbClr val="F7CFB0"/>
      </a:accent2>
      <a:accent3>
        <a:srgbClr val="F3C5D8"/>
      </a:accent3>
      <a:accent4>
        <a:srgbClr val="FFFFFF"/>
      </a:accent4>
      <a:accent5>
        <a:srgbClr val="FFFFFF"/>
      </a:accent5>
      <a:accent6>
        <a:srgbClr val="FFFFFF"/>
      </a:accent6>
      <a:hlink>
        <a:srgbClr val="5BC9C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1316</Words>
  <Application>Microsoft Office PowerPoint</Application>
  <PresentationFormat>Affichage à l'écran (16:9)</PresentationFormat>
  <Paragraphs>155</Paragraphs>
  <Slides>15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Calibri</vt:lpstr>
      <vt:lpstr>Livvic</vt:lpstr>
      <vt:lpstr>Poppins Medium</vt:lpstr>
      <vt:lpstr>Poppins</vt:lpstr>
      <vt:lpstr>Livvic SemiBold</vt:lpstr>
      <vt:lpstr>Arial</vt:lpstr>
      <vt:lpstr>Wingdings</vt:lpstr>
      <vt:lpstr>Candy Pastel Style MK Plan by Slidesgo</vt:lpstr>
      <vt:lpstr>Réussir son nursing</vt:lpstr>
      <vt:lpstr>Projet immobilier défini</vt:lpstr>
      <vt:lpstr>Projet immobilier défini  Option envisageable si impossibilité de fixer un R+ </vt:lpstr>
      <vt:lpstr>Projet immobilier non-défini</vt:lpstr>
      <vt:lpstr>Projet immobilier non-défini Les mails de relance automatiques</vt:lpstr>
      <vt:lpstr>Des outils pour un suivi facilité</vt:lpstr>
      <vt:lpstr>Présentation PowerPoint</vt:lpstr>
      <vt:lpstr>SUIVI DU NURSING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Candy Pastel Style Mk Plan</dc:title>
  <dc:creator>Coulon Emilie</dc:creator>
  <cp:lastModifiedBy>Boulaud Quentin</cp:lastModifiedBy>
  <cp:revision>115</cp:revision>
  <dcterms:modified xsi:type="dcterms:W3CDTF">2023-04-20T12:33:43Z</dcterms:modified>
</cp:coreProperties>
</file>