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120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-fic\dop\Management%20DOP\Sara%20ISMAIEL\CONDUITE%20DU%20CHANGEMENT\HORIZON\FORMATIONS%20LOT%202\Questionnaire%20r&#233;seau%20REX%20HZ%20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-fic\dop\Management%20DOP\Sara%20ISMAIEL\CONDUITE%20DU%20CHANGEMENT\HORIZON\FORMATIONS%20LOT%202\Questionnaire%20r&#233;seau%20REX%20HZ%20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-fic\dop\Management%20DOP\Sara%20ISMAIEL\CONDUITE%20DU%20CHANGEMENT\HORIZON\FORMATIONS%20LOT%202\Questionnaire%20r&#233;seau%20REX%20HZ%20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-fic\dop\Management%20DOP\Sara%20ISMAIEL\CONDUITE%20DU%20CHANGEMENT\HORIZON\FORMATIONS%20LOT%202\Questionnaire%20r&#233;seau%20REX%20HZ%20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-fic\dop\Management%20DOP\Sara%20ISMAIEL\CONDUITE%20DU%20CHANGEMENT\HORIZON\FORMATIONS%20LOT%202\Questionnaire%20r&#233;seau%20REX%20HZ%20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-fic\dop\Management%20DOP\Sara%20ISMAIEL\CONDUITE%20DU%20CHANGEMENT\HORIZON\FORMATIONS%20LOT%202\Questionnaire%20r&#233;seau%20REX%20HZ%20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résultats!$J$1</c:f>
              <c:strCache>
                <c:ptCount val="1"/>
                <c:pt idx="0">
                  <c:v>Comment trouvez-vous l’utilisation d’Horizon ?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résultats!$I$2:$I$6</c:f>
              <c:strCache>
                <c:ptCount val="5"/>
                <c:pt idx="0">
                  <c:v>Très simple</c:v>
                </c:pt>
                <c:pt idx="1">
                  <c:v>Simple</c:v>
                </c:pt>
                <c:pt idx="2">
                  <c:v>Compliqué</c:v>
                </c:pt>
                <c:pt idx="3">
                  <c:v>Très compliqué</c:v>
                </c:pt>
                <c:pt idx="4">
                  <c:v>non répondu</c:v>
                </c:pt>
              </c:strCache>
            </c:strRef>
          </c:cat>
          <c:val>
            <c:numRef>
              <c:f>résultats!$J$2:$J$6</c:f>
              <c:numCache>
                <c:formatCode>General</c:formatCode>
                <c:ptCount val="5"/>
                <c:pt idx="0">
                  <c:v>3</c:v>
                </c:pt>
                <c:pt idx="1">
                  <c:v>17</c:v>
                </c:pt>
                <c:pt idx="2">
                  <c:v>13</c:v>
                </c:pt>
                <c:pt idx="3">
                  <c:v>5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1C-4598-9222-5C95309A4F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07168768"/>
        <c:axId val="1280893040"/>
      </c:barChart>
      <c:catAx>
        <c:axId val="1107168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80893040"/>
        <c:crosses val="autoZero"/>
        <c:auto val="1"/>
        <c:lblAlgn val="ctr"/>
        <c:lblOffset val="100"/>
        <c:noMultiLvlLbl val="0"/>
      </c:catAx>
      <c:valAx>
        <c:axId val="1280893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07168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résultats!$G$1</c:f>
              <c:strCache>
                <c:ptCount val="1"/>
                <c:pt idx="0">
                  <c:v>A quelle fréquence utilisez-vous Horizon ?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80-4E61-B267-7185981615E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80-4E61-B267-7185981615E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A80-4E61-B267-7185981615E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A80-4E61-B267-7185981615E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A80-4E61-B267-7185981615E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résultats!$F$2:$F$6</c:f>
              <c:strCache>
                <c:ptCount val="5"/>
                <c:pt idx="0">
                  <c:v>Tous les jours</c:v>
                </c:pt>
                <c:pt idx="1">
                  <c:v>1 à 3 fois par semaine</c:v>
                </c:pt>
                <c:pt idx="2">
                  <c:v>1 à 3 fois par mois</c:v>
                </c:pt>
                <c:pt idx="3">
                  <c:v>Plus rarement</c:v>
                </c:pt>
                <c:pt idx="4">
                  <c:v>non répondu</c:v>
                </c:pt>
              </c:strCache>
            </c:strRef>
          </c:cat>
          <c:val>
            <c:numRef>
              <c:f>résultats!$G$2:$G$6</c:f>
              <c:numCache>
                <c:formatCode>General</c:formatCode>
                <c:ptCount val="5"/>
                <c:pt idx="0">
                  <c:v>29</c:v>
                </c:pt>
                <c:pt idx="1">
                  <c:v>9</c:v>
                </c:pt>
                <c:pt idx="2">
                  <c:v>0</c:v>
                </c:pt>
                <c:pt idx="3">
                  <c:v>0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A80-4E61-B267-7185981615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Quelles fonctionnalités/écrans utilisez-vous 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3.4871641044869395E-2"/>
          <c:y val="0.1142109314857583"/>
          <c:w val="0.94449343832020993"/>
          <c:h val="0.7128764100792250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résultats!$D$2:$D$10</c:f>
              <c:strCache>
                <c:ptCount val="9"/>
                <c:pt idx="0">
                  <c:v>Création de dispo</c:v>
                </c:pt>
                <c:pt idx="1">
                  <c:v>Acquittement des RDV + conversion silhouette</c:v>
                </c:pt>
                <c:pt idx="2">
                  <c:v>Saisie des activités de prescription</c:v>
                </c:pt>
                <c:pt idx="3">
                  <c:v>Saisie des activités de prospection</c:v>
                </c:pt>
                <c:pt idx="4">
                  <c:v>Tableaux de bord et indicateurs</c:v>
                </c:pt>
                <c:pt idx="5">
                  <c:v>Création de RDV depuis l'agenda</c:v>
                </c:pt>
                <c:pt idx="6">
                  <c:v>Consigner un appel - Relances silhouettes ou particulier</c:v>
                </c:pt>
                <c:pt idx="7">
                  <c:v>Modification de RDV</c:v>
                </c:pt>
                <c:pt idx="8">
                  <c:v>Rechercher un particulier</c:v>
                </c:pt>
              </c:strCache>
            </c:strRef>
          </c:cat>
          <c:val>
            <c:numRef>
              <c:f>résultats!$E$2:$E$10</c:f>
              <c:numCache>
                <c:formatCode>General</c:formatCode>
                <c:ptCount val="9"/>
                <c:pt idx="0">
                  <c:v>28</c:v>
                </c:pt>
                <c:pt idx="1">
                  <c:v>17</c:v>
                </c:pt>
                <c:pt idx="2">
                  <c:v>15</c:v>
                </c:pt>
                <c:pt idx="3">
                  <c:v>12</c:v>
                </c:pt>
                <c:pt idx="4">
                  <c:v>8</c:v>
                </c:pt>
                <c:pt idx="5">
                  <c:v>7</c:v>
                </c:pt>
                <c:pt idx="6">
                  <c:v>5</c:v>
                </c:pt>
                <c:pt idx="7">
                  <c:v>2</c:v>
                </c:pt>
                <c:pt idx="8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B1-4988-81B7-EB21FD44E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9093456"/>
        <c:axId val="211998544"/>
      </c:barChart>
      <c:catAx>
        <c:axId val="429093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1998544"/>
        <c:crosses val="autoZero"/>
        <c:auto val="1"/>
        <c:lblAlgn val="ctr"/>
        <c:lblOffset val="100"/>
        <c:noMultiLvlLbl val="0"/>
      </c:catAx>
      <c:valAx>
        <c:axId val="211998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9093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Quelles difficultés rencontrez-vous dans l’utilisation d’Horizon  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4.8238202589821498E-2"/>
          <c:y val="8.11375374473257E-2"/>
          <c:w val="0.89108885766872514"/>
          <c:h val="0.6865774246712765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résultats!$L$2:$L$10</c:f>
              <c:strCache>
                <c:ptCount val="9"/>
                <c:pt idx="0">
                  <c:v>Pas intuitif, manque de fluidité</c:v>
                </c:pt>
                <c:pt idx="1">
                  <c:v>Conversion silhouette trop long et obligatoire</c:v>
                </c:pt>
                <c:pt idx="2">
                  <c:v>Recherche d'informations (comptes de prospection, établissements de travail, particulier)</c:v>
                </c:pt>
                <c:pt idx="3">
                  <c:v>Manque de visibilité des RDV sur l'agenda</c:v>
                </c:pt>
                <c:pt idx="4">
                  <c:v>Double agenda GRC/ Horizon</c:v>
                </c:pt>
                <c:pt idx="5">
                  <c:v>Manque de popup de rappel pour les tâches</c:v>
                </c:pt>
                <c:pt idx="6">
                  <c:v>Désynchronisation Horizon GRC pour certains champs</c:v>
                </c:pt>
                <c:pt idx="7">
                  <c:v>Utilisation des vues de liste</c:v>
                </c:pt>
                <c:pt idx="8">
                  <c:v>Multi-outils : Horizon, GRC, SURF, J@ssure, etc</c:v>
                </c:pt>
              </c:strCache>
            </c:strRef>
          </c:cat>
          <c:val>
            <c:numRef>
              <c:f>résultats!$M$2:$M$10</c:f>
              <c:numCache>
                <c:formatCode>General</c:formatCode>
                <c:ptCount val="9"/>
                <c:pt idx="0">
                  <c:v>11</c:v>
                </c:pt>
                <c:pt idx="1">
                  <c:v>7</c:v>
                </c:pt>
                <c:pt idx="2">
                  <c:v>7</c:v>
                </c:pt>
                <c:pt idx="3">
                  <c:v>5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2C-4CDE-828B-2DEDB9F586A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29079056"/>
        <c:axId val="427714480"/>
      </c:barChart>
      <c:catAx>
        <c:axId val="429079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7714480"/>
        <c:crosses val="autoZero"/>
        <c:auto val="1"/>
        <c:lblAlgn val="ctr"/>
        <c:lblOffset val="100"/>
        <c:noMultiLvlLbl val="0"/>
      </c:catAx>
      <c:valAx>
        <c:axId val="427714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9079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Qu’est-ce qui vous paraît simple et efficace  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résultats!$N$2:$N$12</c:f>
              <c:strCache>
                <c:ptCount val="11"/>
                <c:pt idx="0">
                  <c:v>Outil fluide, simple</c:v>
                </c:pt>
                <c:pt idx="1">
                  <c:v>Gestion de l'agenda</c:v>
                </c:pt>
                <c:pt idx="2">
                  <c:v>Rechercher des info</c:v>
                </c:pt>
                <c:pt idx="3">
                  <c:v>Consigner des tâches et appels</c:v>
                </c:pt>
                <c:pt idx="4">
                  <c:v>Vue 360°</c:v>
                </c:pt>
                <c:pt idx="5">
                  <c:v>Utilisation des vues de liste</c:v>
                </c:pt>
                <c:pt idx="6">
                  <c:v>Prise de RDV</c:v>
                </c:pt>
                <c:pt idx="7">
                  <c:v>RIEN</c:v>
                </c:pt>
                <c:pt idx="8">
                  <c:v>Acquitter un RDV</c:v>
                </c:pt>
                <c:pt idx="9">
                  <c:v>Gestion des permanences conseil</c:v>
                </c:pt>
                <c:pt idx="10">
                  <c:v>Créer une silhouette</c:v>
                </c:pt>
              </c:strCache>
            </c:strRef>
          </c:cat>
          <c:val>
            <c:numRef>
              <c:f>résultats!$O$2:$O$12</c:f>
              <c:numCache>
                <c:formatCode>General</c:formatCode>
                <c:ptCount val="11"/>
                <c:pt idx="0">
                  <c:v>7</c:v>
                </c:pt>
                <c:pt idx="1">
                  <c:v>5</c:v>
                </c:pt>
                <c:pt idx="2">
                  <c:v>5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CA-46DA-A95A-37500EF091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8380208"/>
        <c:axId val="431542656"/>
      </c:barChart>
      <c:catAx>
        <c:axId val="348380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1542656"/>
        <c:crosses val="autoZero"/>
        <c:auto val="1"/>
        <c:lblAlgn val="ctr"/>
        <c:lblOffset val="100"/>
        <c:noMultiLvlLbl val="0"/>
      </c:catAx>
      <c:valAx>
        <c:axId val="431542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48380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Qu’attendez-vous d’Horizon pour le lot 2 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résultats!$P$2:$P$8</c:f>
              <c:strCache>
                <c:ptCount val="7"/>
                <c:pt idx="0">
                  <c:v>Fin du double agenda GRC/Horizon </c:v>
                </c:pt>
                <c:pt idx="1">
                  <c:v>Un outil plus simple, fluide, ergonomique</c:v>
                </c:pt>
                <c:pt idx="2">
                  <c:v>Outil unique pour l'instruction</c:v>
                </c:pt>
                <c:pt idx="3">
                  <c:v>Acquittement de RDV simplifié</c:v>
                </c:pt>
                <c:pt idx="4">
                  <c:v>Besoin de rappeler l'intérêt de la silhouette</c:v>
                </c:pt>
                <c:pt idx="5">
                  <c:v>Résoudre le pb des doublons de silhouettes</c:v>
                </c:pt>
                <c:pt idx="6">
                  <c:v>une formation plus complète</c:v>
                </c:pt>
              </c:strCache>
            </c:strRef>
          </c:cat>
          <c:val>
            <c:numRef>
              <c:f>résultats!$Q$2:$Q$8</c:f>
              <c:numCache>
                <c:formatCode>General</c:formatCode>
                <c:ptCount val="7"/>
                <c:pt idx="0">
                  <c:v>11</c:v>
                </c:pt>
                <c:pt idx="1">
                  <c:v>9</c:v>
                </c:pt>
                <c:pt idx="2">
                  <c:v>5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86-4026-BA0D-8E8CC49BED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6968960"/>
        <c:axId val="315780032"/>
      </c:barChart>
      <c:catAx>
        <c:axId val="406968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5780032"/>
        <c:crosses val="autoZero"/>
        <c:auto val="1"/>
        <c:lblAlgn val="ctr"/>
        <c:lblOffset val="100"/>
        <c:noMultiLvlLbl val="0"/>
      </c:catAx>
      <c:valAx>
        <c:axId val="315780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06968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B84541-EC91-4BD4-ABD1-F211A1CEE8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352F0DB-511B-43EE-A2F3-48263826C1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4A6D0A-EEF7-4F85-AAA8-1D159D798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3BEA-42C3-40F4-9301-EB0AE841EC42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8C041D-9DF5-4846-B361-CF8BD941C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549460-B80F-4023-B74F-E532CC70D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286C9-9D4B-4663-A007-9469A4A253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20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FA0034-40F9-4801-91A1-E80C2D392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98B646D-407C-494B-AF55-79473C966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E03335-D109-4C47-9ABE-D5B894A17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3BEA-42C3-40F4-9301-EB0AE841EC42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95613F-8AFA-4DA6-A629-B830FDDEE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323269-4006-4C35-AA9E-DE2F9D6A2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286C9-9D4B-4663-A007-9469A4A253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1687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44E2355-45B6-40F9-B873-80A108F8F5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A57DA94-6E27-4DA2-92FC-3F15934C27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8ACF18-F5A6-47A4-9E24-F7F1C5D2E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3BEA-42C3-40F4-9301-EB0AE841EC42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156E39-7D63-4671-B228-3652FED6C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61097D-D1B3-4C50-A14E-2254CD7CB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286C9-9D4B-4663-A007-9469A4A253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980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F0305B-B014-4962-8357-8174E441E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1D0294-019C-4E59-ABB1-0B59470A7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88C466-78FB-4A9F-8570-9FE804C59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3BEA-42C3-40F4-9301-EB0AE841EC42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215D-33DD-48EF-8156-B6E369C3E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391F3B-7649-48B6-81BC-567EA9F2C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286C9-9D4B-4663-A007-9469A4A253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0255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358882-60FC-4852-AA50-F1733B9A6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16AE020-02E4-43CE-99C6-4783DF36A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9012CB-77E7-41C0-AAF1-94D8931DC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3BEA-42C3-40F4-9301-EB0AE841EC42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042118-09BE-4904-A44A-64DD4ED94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D440C1-EEC7-43AD-BD3B-6CAD19F6E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286C9-9D4B-4663-A007-9469A4A253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0215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A9A533-E5F6-4D07-9D83-5EBBC4B02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B74031-F15F-4177-9B86-23E6A673C8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C435118-0406-41DA-A463-603F9A28D0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2DF69F2-6495-477C-B868-0C8A49B9E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3BEA-42C3-40F4-9301-EB0AE841EC42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7A2A2CF-8497-4350-96D5-81769BC1D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C3F27EE-6C98-40D1-8675-A4CBB246C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286C9-9D4B-4663-A007-9469A4A253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823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50BEF4-F546-4259-A274-0F984040B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70D1ED-7A2A-4C4C-9624-38DC950F4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0146ABB-2A88-4CC6-A725-4D2D29FC56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0984BD9-929D-4D1F-8CBB-CD6E4B7B4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A0E3959-F95F-4A76-8D0F-58FC9B8DB2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7684F39-8C7B-4409-B6EB-109C04980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3BEA-42C3-40F4-9301-EB0AE841EC42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326F06C-FF29-4582-95DF-C31C312DC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9B41A81-BAC5-46DD-8F3E-6D2244EE1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286C9-9D4B-4663-A007-9469A4A253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9467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0BABB3-799E-47B5-A7CB-5707E4942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2A2F452-65AF-4D1A-83AA-BE81AF4DC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3BEA-42C3-40F4-9301-EB0AE841EC42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16F577C-F1AC-4EA0-8AD3-77D5E24F9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5B34319-593D-457B-B69E-00859A77C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286C9-9D4B-4663-A007-9469A4A253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5965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A8B47CE-F14D-4F1C-80F1-76036CA5D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3BEA-42C3-40F4-9301-EB0AE841EC42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4139FAA-A074-4011-8519-A2BA63B2C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D815527-5D3F-441B-8671-3A16D634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286C9-9D4B-4663-A007-9469A4A253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9994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3CBC8D-0525-418F-A7DE-87D784E43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16270E-EA46-4092-86F8-BE9017021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C7A3749-021E-4B2A-B5E3-17E802F0C6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E4C5F56-79DC-488B-A615-C84B19159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3BEA-42C3-40F4-9301-EB0AE841EC42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2C5102C-340D-473D-8E12-F2AABEFE8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ACCF7C6-2D32-4AC5-8534-B8BC523E5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286C9-9D4B-4663-A007-9469A4A253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6333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ED939A-E08F-4B42-933D-90BC597E9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95FFAF6-376F-452D-B429-084950C21D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E4343A9-429F-4C58-90FA-10E83C358D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098B0D-15FA-43FE-A441-39F02D770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3BEA-42C3-40F4-9301-EB0AE841EC42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08BE1A-E6C8-497F-BD70-C72CAC10F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83CA53B-1E2D-4300-B0FD-30DDA610B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286C9-9D4B-4663-A007-9469A4A253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7952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FC5B5A2-1670-4AEF-8D35-B5115E14D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0C0AEF0-4A90-4861-8F25-DA10CB2109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E9E446-CE0D-4DA5-B0E3-34F85BCB0B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93BEA-42C3-40F4-9301-EB0AE841EC42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822381-C7AB-42E1-82E5-C67CF91166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02D4CF-6CB0-47E7-B8AF-C8CD025DEE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286C9-9D4B-4663-A007-9469A4A253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8428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CAC0C3-901C-4B5A-B18A-D410D598C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8650" y="2318870"/>
            <a:ext cx="10515600" cy="36632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2000" b="1" dirty="0"/>
              <a:t>Horizon lot 2 : résultats de l’enquête « Pour mieux répondre à vos attentes »</a:t>
            </a:r>
          </a:p>
          <a:p>
            <a:pPr marL="0" indent="0" algn="ctr">
              <a:buNone/>
            </a:pPr>
            <a:endParaRPr lang="fr-FR" sz="2000" b="1" dirty="0"/>
          </a:p>
          <a:p>
            <a:pPr marL="0" indent="0">
              <a:buNone/>
            </a:pPr>
            <a:r>
              <a:rPr lang="fr-FR" sz="2400" dirty="0"/>
              <a:t>Vous avez reçu le 28 mars dernier un mail contenant un questionnaire. Son objectif ? Bien préparer la formation du lot 2 et mieux répondre à vos attentes.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sz="2400" dirty="0"/>
              <a:t> Vous êtes </a:t>
            </a:r>
            <a:r>
              <a:rPr lang="fr-FR" sz="2400" b="1" dirty="0"/>
              <a:t>41</a:t>
            </a:r>
            <a:r>
              <a:rPr lang="fr-FR" sz="2400" dirty="0"/>
              <a:t> conseillers du réseau commercial, directeurs d’agence, chargés de développement et conseillers Télévente à nous avoir répondu. </a:t>
            </a:r>
          </a:p>
          <a:p>
            <a:pPr marL="0" indent="0">
              <a:buNone/>
            </a:pPr>
            <a:r>
              <a:rPr lang="fr-FR" sz="2400" dirty="0"/>
              <a:t>Merci !</a:t>
            </a:r>
            <a:r>
              <a:rPr lang="fr-FR" sz="1400" dirty="0"/>
              <a:t> </a:t>
            </a:r>
          </a:p>
          <a:p>
            <a:pPr marL="0" indent="0">
              <a:buNone/>
            </a:pPr>
            <a:endParaRPr lang="fr-FR" sz="1100" dirty="0"/>
          </a:p>
        </p:txBody>
      </p:sp>
      <p:pic>
        <p:nvPicPr>
          <p:cNvPr id="4" name="Image 2">
            <a:extLst>
              <a:ext uri="{FF2B5EF4-FFF2-40B4-BE49-F238E27FC236}">
                <a16:creationId xmlns:a16="http://schemas.microsoft.com/office/drawing/2014/main" id="{C0A23C3F-A823-45B7-A489-8628F6BACE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292" y="95203"/>
            <a:ext cx="2271534" cy="171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3526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23183E89-5E50-4CDA-9FEB-D30DF462E2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3407799"/>
              </p:ext>
            </p:extLst>
          </p:nvPr>
        </p:nvGraphicFramePr>
        <p:xfrm>
          <a:off x="5677214" y="2074375"/>
          <a:ext cx="5395173" cy="4208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DC9AF107-8700-4C59-9947-657A9595BC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7076056"/>
              </p:ext>
            </p:extLst>
          </p:nvPr>
        </p:nvGraphicFramePr>
        <p:xfrm>
          <a:off x="100758" y="372324"/>
          <a:ext cx="5014450" cy="3056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Image 2">
            <a:extLst>
              <a:ext uri="{FF2B5EF4-FFF2-40B4-BE49-F238E27FC236}">
                <a16:creationId xmlns:a16="http://schemas.microsoft.com/office/drawing/2014/main" id="{29E47748-E961-4CFD-A226-3640AAB1B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292" y="95203"/>
            <a:ext cx="2271534" cy="171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6014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CD30CFFC-943B-45FE-93DB-13B91477B6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9718152"/>
              </p:ext>
            </p:extLst>
          </p:nvPr>
        </p:nvGraphicFramePr>
        <p:xfrm>
          <a:off x="439234" y="724041"/>
          <a:ext cx="10732742" cy="4789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Image 2">
            <a:extLst>
              <a:ext uri="{FF2B5EF4-FFF2-40B4-BE49-F238E27FC236}">
                <a16:creationId xmlns:a16="http://schemas.microsoft.com/office/drawing/2014/main" id="{CF50275C-97CF-4B3F-8537-8FFBB0ED71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292" y="95203"/>
            <a:ext cx="2271534" cy="171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4383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0DFB3797-EA4B-475A-BE14-2600712BCC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9880868"/>
              </p:ext>
            </p:extLst>
          </p:nvPr>
        </p:nvGraphicFramePr>
        <p:xfrm>
          <a:off x="472099" y="381400"/>
          <a:ext cx="10482593" cy="6118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 2">
            <a:extLst>
              <a:ext uri="{FF2B5EF4-FFF2-40B4-BE49-F238E27FC236}">
                <a16:creationId xmlns:a16="http://schemas.microsoft.com/office/drawing/2014/main" id="{97FBEA61-18F2-4E4A-8913-15EC3D96AA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292" y="95203"/>
            <a:ext cx="2271534" cy="171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1845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4E175058-14A9-427B-99E3-6F0B03D389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617321"/>
              </p:ext>
            </p:extLst>
          </p:nvPr>
        </p:nvGraphicFramePr>
        <p:xfrm>
          <a:off x="523544" y="615093"/>
          <a:ext cx="10630325" cy="5287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 2">
            <a:extLst>
              <a:ext uri="{FF2B5EF4-FFF2-40B4-BE49-F238E27FC236}">
                <a16:creationId xmlns:a16="http://schemas.microsoft.com/office/drawing/2014/main" id="{7888ACD2-A32E-4AFB-A9ED-65D8C2D5C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292" y="95203"/>
            <a:ext cx="2271534" cy="171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203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B2E7824F-E016-49A4-88CE-5D8240F4F8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2878938"/>
              </p:ext>
            </p:extLst>
          </p:nvPr>
        </p:nvGraphicFramePr>
        <p:xfrm>
          <a:off x="632281" y="838695"/>
          <a:ext cx="9878792" cy="50007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 2">
            <a:extLst>
              <a:ext uri="{FF2B5EF4-FFF2-40B4-BE49-F238E27FC236}">
                <a16:creationId xmlns:a16="http://schemas.microsoft.com/office/drawing/2014/main" id="{2745E958-7574-4BA6-9F04-AC485D03F8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4185" y="158577"/>
            <a:ext cx="2271534" cy="171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317586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109</Words>
  <Application>Microsoft Office PowerPoint</Application>
  <PresentationFormat>Grand écran</PresentationFormat>
  <Paragraphs>12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Ismaiel Sara</dc:creator>
  <cp:lastModifiedBy>Ismaiel Sara</cp:lastModifiedBy>
  <cp:revision>3</cp:revision>
  <dcterms:created xsi:type="dcterms:W3CDTF">2023-04-11T13:36:44Z</dcterms:created>
  <dcterms:modified xsi:type="dcterms:W3CDTF">2023-04-11T14:48:01Z</dcterms:modified>
</cp:coreProperties>
</file>