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1884" r:id="rId2"/>
    <p:sldId id="281" r:id="rId3"/>
    <p:sldId id="282" r:id="rId4"/>
    <p:sldId id="283" r:id="rId5"/>
    <p:sldId id="284" r:id="rId6"/>
    <p:sldId id="285" r:id="rId7"/>
    <p:sldId id="286" r:id="rId8"/>
    <p:sldId id="288" r:id="rId9"/>
    <p:sldId id="1876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 Andrade Emilie" initials="DAE" lastIdx="1" clrIdx="0">
    <p:extLst>
      <p:ext uri="{19B8F6BF-5375-455C-9EA6-DF929625EA0E}">
        <p15:presenceInfo xmlns:p15="http://schemas.microsoft.com/office/powerpoint/2012/main" userId="S::deandrade@csf.asso.fr::34a291ac-be70-4096-b88f-caed0eb6829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0A8"/>
    <a:srgbClr val="0062A9"/>
    <a:srgbClr val="0F6E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563" autoAdjust="0"/>
    <p:restoredTop sz="95226" autoAdjust="0"/>
  </p:normalViewPr>
  <p:slideViewPr>
    <p:cSldViewPr snapToGrid="0">
      <p:cViewPr varScale="1">
        <p:scale>
          <a:sx n="82" d="100"/>
          <a:sy n="82" d="100"/>
        </p:scale>
        <p:origin x="32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A13E06-C3A0-4128-B40B-CB59CC6FEC2A}" type="datetimeFigureOut">
              <a:rPr lang="fr-FR" smtClean="0"/>
              <a:t>31/03/2023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4FFFC1-E4D5-4CED-B94F-298119018D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8773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EF864B-D700-46E2-A36B-14283C397C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1514021-5862-4950-BE1E-6BA424C8F6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210AED0-2E10-46BF-AF20-B6F185F3C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2FFF-DBF5-4076-B34B-F80D3E8C6861}" type="datetimeFigureOut">
              <a:rPr lang="fr-FR" smtClean="0"/>
              <a:t>31/03/2023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AB1DE6E-4FF8-4700-AC5C-E25143480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1DF968F-DCBF-45F9-9A37-E0E53B323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9847A-7331-448A-A9CA-5F4AD609CA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2753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CE2D1A-5061-4AE0-854A-E8E777EFF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CB7A365-DB2A-4A31-8D77-041B9A471F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42F3F7-9019-4ADB-B6A0-2B71E071F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2FFF-DBF5-4076-B34B-F80D3E8C6861}" type="datetimeFigureOut">
              <a:rPr lang="fr-FR" smtClean="0"/>
              <a:t>31/03/2023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A4F6313-BDB2-4B49-AEB3-7C5622C42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51978A-9097-4B0A-8CB1-902F3C8C4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9847A-7331-448A-A9CA-5F4AD609CA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0705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B3DB11E-9BC2-42BC-A277-43DCD8396D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5D917D2-3D0C-4A1D-B580-E5719EFC6C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BF81FB3-371D-4780-997E-AD52A9418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2FFF-DBF5-4076-B34B-F80D3E8C6861}" type="datetimeFigureOut">
              <a:rPr lang="fr-FR" smtClean="0"/>
              <a:t>31/03/2023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304E2F-6D70-4063-A9DA-B65B9FCF8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EA95A38-6655-4040-B355-32FB7875D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9847A-7331-448A-A9CA-5F4AD609CA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4797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E245D6-BCFD-4E40-A3E2-E35FC3849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A88ACBD-C226-4F06-ABF6-1190809016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B35B1FC-A163-4882-9FAD-B30CAB5AB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2FFF-DBF5-4076-B34B-F80D3E8C6861}" type="datetimeFigureOut">
              <a:rPr lang="fr-FR" smtClean="0"/>
              <a:t>31/03/2023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24D1485-8BA5-496F-8026-898EE1989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B436ED0-4DF0-4935-8583-80204C8C6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9847A-7331-448A-A9CA-5F4AD609CA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7745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EE7CF8-39A3-4BC9-8F99-089F784C9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8283276-0A33-4148-8CAC-2C0EE28278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03ADFF3-523F-45E4-96D1-971D8CFB6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2FFF-DBF5-4076-B34B-F80D3E8C6861}" type="datetimeFigureOut">
              <a:rPr lang="fr-FR" smtClean="0"/>
              <a:t>31/03/2023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3BE2627-47BD-4D2A-AE24-9DDD797F5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E37BD09-5961-4CDE-BD40-BDDFCCDDB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9847A-7331-448A-A9CA-5F4AD609CA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9689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DDAC53-AB70-474F-ABB7-2AF161E71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13C1DF1-63D1-415B-84D1-77E9C60F6F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84CEEC6-841A-48CD-A0AF-003B6136FE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B452074-0621-440D-8D2E-AD51E9980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2FFF-DBF5-4076-B34B-F80D3E8C6861}" type="datetimeFigureOut">
              <a:rPr lang="fr-FR" smtClean="0"/>
              <a:t>31/03/2023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F8B40FE-9BB8-4D33-943A-974B179F1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E7EA075-01A7-4962-AE5D-85A50C64F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9847A-7331-448A-A9CA-5F4AD609CA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0409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7ADE9C-DAEC-43E0-A66B-11B64584F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5B21994-9041-4E86-9095-350414D706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D11F666-96AB-437D-8693-B5CFA7F00C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3F4E6A6-BB01-40E0-867A-6E13F5C358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1A7ECAB-6426-44DC-9F3F-8C1AD9DB43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F7074E2-1C86-4CD6-A112-F79C92134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2FFF-DBF5-4076-B34B-F80D3E8C6861}" type="datetimeFigureOut">
              <a:rPr lang="fr-FR" smtClean="0"/>
              <a:t>31/03/2023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79FA817-75ED-4597-81B8-121013FA5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83FDD68-26D0-46A3-8CA8-B911F0B12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9847A-7331-448A-A9CA-5F4AD609CA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7079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CFA7CD-4110-46B7-8266-E3253EDE9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8F198F7-4FBA-4223-A60B-305275D2F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2FFF-DBF5-4076-B34B-F80D3E8C6861}" type="datetimeFigureOut">
              <a:rPr lang="fr-FR" smtClean="0"/>
              <a:t>31/03/2023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F9FEE5B-9270-4874-A159-F21D26790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5D9F67F-3370-4E7B-A934-3CFF594EF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9847A-7331-448A-A9CA-5F4AD609CA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3011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2A452B2-EB73-459B-BBAF-487B7D3F4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2FFF-DBF5-4076-B34B-F80D3E8C6861}" type="datetimeFigureOut">
              <a:rPr lang="fr-FR" smtClean="0"/>
              <a:t>31/03/2023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9ADE599-89A6-4A6F-8B4F-CE8906C1F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38821A8-F98C-4E10-81F2-88FC791A1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9847A-7331-448A-A9CA-5F4AD609CA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291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859129-4F99-45DC-8D11-C24C73FA6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E5F4104-4EF6-46B3-8352-089C87B78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A615A8B-9C7C-4709-A35C-60F6F1E6F5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22E1724-641A-4BBD-96DF-BC2FBC28E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2FFF-DBF5-4076-B34B-F80D3E8C6861}" type="datetimeFigureOut">
              <a:rPr lang="fr-FR" smtClean="0"/>
              <a:t>31/03/2023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28E6A48-9821-483D-9DF2-17BC2C48D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70E0A60-D105-4F01-B82E-3F971F2F8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9847A-7331-448A-A9CA-5F4AD609CA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9649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D041DC-3663-4DA7-B37D-1ED119ABB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0524FBB-C315-420F-B457-3739B10FB6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004E21C-ABC2-4C3E-B514-D063DBDDB6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17EF430-9FDE-4B2A-B391-EBF78FC18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2FFF-DBF5-4076-B34B-F80D3E8C6861}" type="datetimeFigureOut">
              <a:rPr lang="fr-FR" smtClean="0"/>
              <a:t>31/03/2023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B80C67A-1882-454C-A19A-8BC42FE88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F3E8C0A-EEDF-489A-948F-1E2F50252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9847A-7331-448A-A9CA-5F4AD609CA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2607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0620C2F-2CA2-44AE-AF4A-BCF323DB6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BDAC3E7-37A6-4319-9B39-64D7E39563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0D75B07-5AFE-458B-BE76-645B2DBA75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D2FFF-DBF5-4076-B34B-F80D3E8C6861}" type="datetimeFigureOut">
              <a:rPr lang="fr-FR" smtClean="0"/>
              <a:t>31/03/2023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577F7F8-4E01-4DC2-9126-A19AA4EBB5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0BDA520-3586-470A-B840-FB55D1CFEB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9847A-7331-448A-A9CA-5F4AD609CA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2708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10" Type="http://schemas.openxmlformats.org/officeDocument/2006/relationships/image" Target="../media/image8.png"/><Relationship Id="rId4" Type="http://schemas.openxmlformats.org/officeDocument/2006/relationships/hyperlink" Target="https://nosrezo.com/" TargetMode="External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Prescripteur@csf.fr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intranet.csf.asso.fr/IntranetProd/jcms/t2_343931/emilie-de-andrad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Bulle narrative : rectangle à coins arrondis 24">
            <a:extLst>
              <a:ext uri="{FF2B5EF4-FFF2-40B4-BE49-F238E27FC236}">
                <a16:creationId xmlns:a16="http://schemas.microsoft.com/office/drawing/2014/main" id="{5F31F074-62EA-42B8-AC5A-C00D56A22752}"/>
              </a:ext>
            </a:extLst>
          </p:cNvPr>
          <p:cNvSpPr/>
          <p:nvPr/>
        </p:nvSpPr>
        <p:spPr>
          <a:xfrm>
            <a:off x="303899" y="5023317"/>
            <a:ext cx="4606456" cy="1711913"/>
          </a:xfrm>
          <a:prstGeom prst="wedgeRoundRectCallout">
            <a:avLst>
              <a:gd name="adj1" fmla="val 56468"/>
              <a:gd name="adj2" fmla="val 31691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5067678-470A-4BE5-B41D-06C7C460E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0823" y="59191"/>
            <a:ext cx="7538550" cy="2700986"/>
          </a:xfrm>
        </p:spPr>
        <p:txBody>
          <a:bodyPr>
            <a:noAutofit/>
          </a:bodyPr>
          <a:lstStyle/>
          <a:p>
            <a:r>
              <a:rPr lang="fr-FR" sz="2400" dirty="0"/>
              <a:t>Pour la transmission de contacts, I@D possède une plateforme externe appelée PROPERTIPS (ancien </a:t>
            </a:r>
            <a:r>
              <a:rPr lang="fr-FR" sz="2400" dirty="0" err="1"/>
              <a:t>Nosrezo</a:t>
            </a:r>
            <a:r>
              <a:rPr lang="fr-FR" sz="2400" dirty="0"/>
              <a:t>). Ci-dessous lien et identifiants :   </a:t>
            </a:r>
            <a:br>
              <a:rPr lang="fr-FR" sz="2400" dirty="0"/>
            </a:br>
            <a:br>
              <a:rPr lang="fr-FR" sz="2400" dirty="0"/>
            </a:br>
            <a:br>
              <a:rPr lang="fr-FR" sz="2400" dirty="0"/>
            </a:br>
            <a:br>
              <a:rPr lang="fr-FR" sz="2400" b="1" u="sng" dirty="0"/>
            </a:br>
            <a:endParaRPr lang="fr-FR" sz="2400" b="1" u="sng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E9D4037-B331-4EFC-B2F2-884B6BEB96B7}"/>
              </a:ext>
            </a:extLst>
          </p:cNvPr>
          <p:cNvSpPr txBox="1"/>
          <p:nvPr/>
        </p:nvSpPr>
        <p:spPr>
          <a:xfrm>
            <a:off x="-143095" y="1053223"/>
            <a:ext cx="3204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0F6E94"/>
                </a:solidFill>
              </a:rPr>
              <a:t>Transmettre au partenaire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7321D75A-F5A4-421C-BC41-61928E695043}"/>
              </a:ext>
            </a:extLst>
          </p:cNvPr>
          <p:cNvSpPr/>
          <p:nvPr/>
        </p:nvSpPr>
        <p:spPr>
          <a:xfrm>
            <a:off x="968989" y="256061"/>
            <a:ext cx="834501" cy="762177"/>
          </a:xfrm>
          <a:prstGeom prst="ellipse">
            <a:avLst/>
          </a:prstGeom>
          <a:solidFill>
            <a:srgbClr val="0F6E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/>
              <a:t>1</a:t>
            </a:r>
          </a:p>
        </p:txBody>
      </p:sp>
      <p:pic>
        <p:nvPicPr>
          <p:cNvPr id="6" name="Picture 4" descr="Rejoindre iad - Devenir conseiller immobilier iad France">
            <a:extLst>
              <a:ext uri="{FF2B5EF4-FFF2-40B4-BE49-F238E27FC236}">
                <a16:creationId xmlns:a16="http://schemas.microsoft.com/office/drawing/2014/main" id="{2B4815EE-E863-4103-B343-24DF278B6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09" y="1457540"/>
            <a:ext cx="1498146" cy="127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57F6A1A-234C-45AA-9644-5986A06C69DF}"/>
              </a:ext>
            </a:extLst>
          </p:cNvPr>
          <p:cNvSpPr/>
          <p:nvPr/>
        </p:nvSpPr>
        <p:spPr>
          <a:xfrm>
            <a:off x="176508" y="135021"/>
            <a:ext cx="3854315" cy="2866725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8854195-F89D-4CAB-99EC-8140A4DD110E}"/>
              </a:ext>
            </a:extLst>
          </p:cNvPr>
          <p:cNvSpPr txBox="1"/>
          <p:nvPr/>
        </p:nvSpPr>
        <p:spPr>
          <a:xfrm>
            <a:off x="1475065" y="1658152"/>
            <a:ext cx="958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>
                <a:solidFill>
                  <a:srgbClr val="0F6E94"/>
                </a:solidFill>
              </a:rPr>
              <a:t>VIA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D72F5B4D-9025-4179-8705-43A866EC3A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7240" y="3151166"/>
            <a:ext cx="555668" cy="555668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5C48BDD5-2EE3-434B-BBF4-9B9A1EA6E964}"/>
              </a:ext>
            </a:extLst>
          </p:cNvPr>
          <p:cNvSpPr txBox="1"/>
          <p:nvPr/>
        </p:nvSpPr>
        <p:spPr>
          <a:xfrm>
            <a:off x="9394988" y="3673737"/>
            <a:ext cx="1469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Attention MAJUSCULES</a:t>
            </a:r>
          </a:p>
        </p:txBody>
      </p:sp>
      <p:sp>
        <p:nvSpPr>
          <p:cNvPr id="23" name="Rectangle : coins arrondis 22">
            <a:hlinkClick r:id="rId4"/>
            <a:extLst>
              <a:ext uri="{FF2B5EF4-FFF2-40B4-BE49-F238E27FC236}">
                <a16:creationId xmlns:a16="http://schemas.microsoft.com/office/drawing/2014/main" id="{D7576CB2-D05F-4EB6-AD46-0FC2CBE03CE2}"/>
              </a:ext>
            </a:extLst>
          </p:cNvPr>
          <p:cNvSpPr/>
          <p:nvPr/>
        </p:nvSpPr>
        <p:spPr>
          <a:xfrm>
            <a:off x="6764208" y="1784184"/>
            <a:ext cx="2027646" cy="3667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/>
              <a:t>LIEN INTERNET </a:t>
            </a:r>
            <a:endParaRPr lang="fr-FR" sz="1400" b="1" dirty="0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A497F880-1D79-4159-962E-C6ECCEBF0C2A}"/>
              </a:ext>
            </a:extLst>
          </p:cNvPr>
          <p:cNvSpPr txBox="1"/>
          <p:nvPr/>
        </p:nvSpPr>
        <p:spPr>
          <a:xfrm>
            <a:off x="278912" y="5119011"/>
            <a:ext cx="46064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>
                <a:solidFill>
                  <a:srgbClr val="0F6E94"/>
                </a:solidFill>
              </a:rPr>
              <a:t>Objectif de cette saisie: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 dirty="0"/>
              <a:t>Qu’I@D puisse prendre attache avec le Prospect pour la vente de son bien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 dirty="0"/>
              <a:t>Comptabiliser cette indication d’affaires dans nos chiffres &amp; ceux d’IAD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 dirty="0"/>
              <a:t>Suivre l’aboutissement</a:t>
            </a: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FC0A3B61-8F5D-44ED-9896-7B8A0AAAF4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687" y="5486400"/>
            <a:ext cx="556891" cy="885624"/>
          </a:xfrm>
          <a:prstGeom prst="rect">
            <a:avLst/>
          </a:prstGeom>
        </p:spPr>
      </p:pic>
      <p:pic>
        <p:nvPicPr>
          <p:cNvPr id="29" name="Picture 2" descr="Cliquez sur - Icônes flèches gratuites">
            <a:extLst>
              <a:ext uri="{FF2B5EF4-FFF2-40B4-BE49-F238E27FC236}">
                <a16:creationId xmlns:a16="http://schemas.microsoft.com/office/drawing/2014/main" id="{E89E9C06-66D8-43F3-8D7A-7BAE6F585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465" y="1828657"/>
            <a:ext cx="585395" cy="585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objectifs icone - Tour du Valat">
            <a:extLst>
              <a:ext uri="{FF2B5EF4-FFF2-40B4-BE49-F238E27FC236}">
                <a16:creationId xmlns:a16="http://schemas.microsoft.com/office/drawing/2014/main" id="{81203F13-BE35-4C0D-862A-B79B6218B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950" y="6232314"/>
            <a:ext cx="428941" cy="428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15B002B-9B6F-4738-BEC8-8C37F4AF2215}"/>
              </a:ext>
            </a:extLst>
          </p:cNvPr>
          <p:cNvSpPr/>
          <p:nvPr/>
        </p:nvSpPr>
        <p:spPr>
          <a:xfrm>
            <a:off x="9751525" y="5929212"/>
            <a:ext cx="2226418" cy="8520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dirty="0">
                <a:solidFill>
                  <a:schemeClr val="accent1"/>
                </a:solidFill>
              </a:rPr>
              <a:t>TUTOS</a:t>
            </a:r>
          </a:p>
          <a:p>
            <a:pPr algn="r"/>
            <a:r>
              <a:rPr lang="fr-FR" b="1" u="sng" dirty="0">
                <a:solidFill>
                  <a:schemeClr val="accent1"/>
                </a:solidFill>
              </a:rPr>
              <a:t>Cliquez ici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D945CC3A-9EB9-4120-8239-C286CE2678A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074" y="5995760"/>
            <a:ext cx="1009234" cy="785489"/>
          </a:xfrm>
          <a:prstGeom prst="rect">
            <a:avLst/>
          </a:prstGeom>
        </p:spPr>
      </p:pic>
      <p:grpSp>
        <p:nvGrpSpPr>
          <p:cNvPr id="11" name="Groupe 10">
            <a:extLst>
              <a:ext uri="{FF2B5EF4-FFF2-40B4-BE49-F238E27FC236}">
                <a16:creationId xmlns:a16="http://schemas.microsoft.com/office/drawing/2014/main" id="{A6F1E66E-7932-A37E-AF85-EF291393CDE6}"/>
              </a:ext>
            </a:extLst>
          </p:cNvPr>
          <p:cNvGrpSpPr/>
          <p:nvPr/>
        </p:nvGrpSpPr>
        <p:grpSpPr>
          <a:xfrm>
            <a:off x="6357292" y="2347662"/>
            <a:ext cx="2973936" cy="3982488"/>
            <a:chOff x="6116016" y="2493161"/>
            <a:chExt cx="2973936" cy="3982488"/>
          </a:xfrm>
        </p:grpSpPr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7FF97B4D-49D7-B1DB-FE03-20053801550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116016" y="2493161"/>
              <a:ext cx="2973936" cy="3982488"/>
            </a:xfrm>
            <a:prstGeom prst="rect">
              <a:avLst/>
            </a:prstGeom>
          </p:spPr>
        </p:pic>
        <p:pic>
          <p:nvPicPr>
            <p:cNvPr id="15" name="Picture 2" descr="Cliquez sur - Icônes flèches gratuites">
              <a:extLst>
                <a:ext uri="{FF2B5EF4-FFF2-40B4-BE49-F238E27FC236}">
                  <a16:creationId xmlns:a16="http://schemas.microsoft.com/office/drawing/2014/main" id="{340836AC-7BBA-9538-FB5B-7DFA1A4E46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9536" y="5010290"/>
              <a:ext cx="585395" cy="5853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53E679A9-0419-0F02-1B68-348810ACFEB7}"/>
                </a:ext>
              </a:extLst>
            </p:cNvPr>
            <p:cNvSpPr txBox="1"/>
            <p:nvPr/>
          </p:nvSpPr>
          <p:spPr>
            <a:xfrm>
              <a:off x="6986725" y="3845715"/>
              <a:ext cx="100583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481844</a:t>
              </a: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5A71E0F5-54C4-0918-64F8-6CB68246352A}"/>
                </a:ext>
              </a:extLst>
            </p:cNvPr>
            <p:cNvSpPr txBox="1"/>
            <p:nvPr/>
          </p:nvSpPr>
          <p:spPr>
            <a:xfrm>
              <a:off x="6947321" y="4385246"/>
              <a:ext cx="131132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  <a:r>
                <a:rPr kumimoji="0" lang="fr-FR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sf</a:t>
              </a:r>
              <a:r>
                <a:rPr kumimoji="0" lang="fr-F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</a:t>
              </a:r>
              <a:r>
                <a:rPr kumimoji="0" lang="fr-FR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ad2022</a:t>
              </a:r>
            </a:p>
          </p:txBody>
        </p:sp>
      </p:grpSp>
      <p:pic>
        <p:nvPicPr>
          <p:cNvPr id="38" name="Image 37">
            <a:extLst>
              <a:ext uri="{FF2B5EF4-FFF2-40B4-BE49-F238E27FC236}">
                <a16:creationId xmlns:a16="http://schemas.microsoft.com/office/drawing/2014/main" id="{DF37F4FC-A089-8E46-20D9-EF720577F91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08868" y="1869188"/>
            <a:ext cx="1498146" cy="56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004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E58603-7DE6-4868-9745-582CD50CD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92956E7-D9BB-4924-B3B2-FC47DFB229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Légende : encadrée sans bordure 4">
            <a:extLst>
              <a:ext uri="{FF2B5EF4-FFF2-40B4-BE49-F238E27FC236}">
                <a16:creationId xmlns:a16="http://schemas.microsoft.com/office/drawing/2014/main" id="{EF6002ED-8408-4CAA-BBA1-5A21AE009C6B}"/>
              </a:ext>
            </a:extLst>
          </p:cNvPr>
          <p:cNvSpPr/>
          <p:nvPr/>
        </p:nvSpPr>
        <p:spPr>
          <a:xfrm>
            <a:off x="270092" y="2352990"/>
            <a:ext cx="1628384" cy="576197"/>
          </a:xfrm>
          <a:prstGeom prst="callout1">
            <a:avLst>
              <a:gd name="adj1" fmla="val 7178"/>
              <a:gd name="adj2" fmla="val 110409"/>
              <a:gd name="adj3" fmla="val 92663"/>
              <a:gd name="adj4" fmla="val 196811"/>
            </a:avLst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92CB864-F66D-4F24-830B-B0A1D858F0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7625"/>
            <a:ext cx="12192000" cy="6540500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89E0A838-99D0-4F7B-AE0F-C0A2811EEFCA}"/>
              </a:ext>
            </a:extLst>
          </p:cNvPr>
          <p:cNvSpPr/>
          <p:nvPr/>
        </p:nvSpPr>
        <p:spPr>
          <a:xfrm>
            <a:off x="270092" y="2246050"/>
            <a:ext cx="1301256" cy="46163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solidFill>
                  <a:srgbClr val="FF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F93B8A50-96E4-4D16-BC55-951AE5EB6ED2}"/>
              </a:ext>
            </a:extLst>
          </p:cNvPr>
          <p:cNvSpPr/>
          <p:nvPr/>
        </p:nvSpPr>
        <p:spPr>
          <a:xfrm>
            <a:off x="3888419" y="2636668"/>
            <a:ext cx="1562470" cy="6569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0322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273612-48C9-4613-8296-BB34D1EC6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9D31564-28D5-4E56-88B6-7EA721BE42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9085DC8-EF22-4263-A363-437BE8BC1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750"/>
            <a:ext cx="12192000" cy="654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846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9FAF71-F1CA-45B6-BC4A-AA7A6ABE6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46A13F9-3E8F-45C9-86B2-CDDC9C874F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5B00190-5B04-404A-870C-F6B8A9F1A0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750"/>
            <a:ext cx="12192000" cy="6540500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DCD0D240-79E3-4676-AF6E-8B694863630C}"/>
              </a:ext>
            </a:extLst>
          </p:cNvPr>
          <p:cNvSpPr/>
          <p:nvPr/>
        </p:nvSpPr>
        <p:spPr>
          <a:xfrm>
            <a:off x="3710866" y="2902998"/>
            <a:ext cx="2237173" cy="43500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615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A4FBF9-DB50-4149-82AA-79C67F4E8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7F75156-E457-4A91-9222-77572D5BA9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3727282-E42F-4DD9-AFC8-EFB75D782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750"/>
            <a:ext cx="12192000" cy="65405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68CE77C-D379-4559-BAF3-4CB56C03B9AD}"/>
              </a:ext>
            </a:extLst>
          </p:cNvPr>
          <p:cNvSpPr txBox="1"/>
          <p:nvPr/>
        </p:nvSpPr>
        <p:spPr>
          <a:xfrm>
            <a:off x="2911876" y="3568823"/>
            <a:ext cx="61388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Choisissez l’un des mandataires proposé ou bien saisissez le </a:t>
            </a:r>
            <a:r>
              <a:rPr lang="fr-FR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</a:rPr>
              <a:t>nom d’un mandataire de votre choix.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Si </a:t>
            </a:r>
            <a:r>
              <a:rPr lang="fr-FR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</a:rPr>
              <a:t>vous ne retrouvez pas le mandataire de votre choix,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merci d’envoyer votre demande à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Prescripteur@csf.fr</a:t>
            </a:r>
            <a:r>
              <a:rPr lang="fr-FR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</a:rPr>
              <a:t> n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ous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 ferons la demande à IAD.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5567B12-234C-3A37-3F0E-D0F423B50427}"/>
              </a:ext>
            </a:extLst>
          </p:cNvPr>
          <p:cNvSpPr/>
          <p:nvPr/>
        </p:nvSpPr>
        <p:spPr>
          <a:xfrm>
            <a:off x="3788229" y="2715208"/>
            <a:ext cx="1455575" cy="177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1531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FF0DF1-FB27-4266-86B3-8FB481106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795BBF5-2ABC-41C5-B220-C4B560C645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6D89D1C-A1CA-4A87-A4D1-86A7A63F0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750"/>
            <a:ext cx="12192000" cy="6540500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EC926C06-E6C3-465C-9373-89DFEBE58E02}"/>
              </a:ext>
            </a:extLst>
          </p:cNvPr>
          <p:cNvSpPr/>
          <p:nvPr/>
        </p:nvSpPr>
        <p:spPr>
          <a:xfrm>
            <a:off x="3080552" y="3440097"/>
            <a:ext cx="2583402" cy="80564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9AC36A-049E-D801-04FF-ABA9D6642EDD}"/>
              </a:ext>
            </a:extLst>
          </p:cNvPr>
          <p:cNvSpPr/>
          <p:nvPr/>
        </p:nvSpPr>
        <p:spPr>
          <a:xfrm>
            <a:off x="4002833" y="3665639"/>
            <a:ext cx="989046" cy="1785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0682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4DC92A-814E-47DA-B22C-D96117913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DD36566-65B1-4538-BB60-948A202247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C0A9AF3-382A-45E7-A951-77AC2DB700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750"/>
            <a:ext cx="12192000" cy="654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669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7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artes colorées avec des points d’interrogation dans un bocal en verre sur fond orange. Espace pour le texte - Photo">
            <a:extLst>
              <a:ext uri="{FF2B5EF4-FFF2-40B4-BE49-F238E27FC236}">
                <a16:creationId xmlns:a16="http://schemas.microsoft.com/office/drawing/2014/main" id="{859A0AEB-4F6A-4298-A135-0FD62071C01E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2190607-F691-4C83-BC46-51318571F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rgbClr val="FFFFFF"/>
                </a:solidFill>
              </a:rPr>
              <a:t>Avez-vous des questions ? </a:t>
            </a:r>
          </a:p>
        </p:txBody>
      </p:sp>
    </p:spTree>
    <p:extLst>
      <p:ext uri="{BB962C8B-B14F-4D97-AF65-F5344CB8AC3E}">
        <p14:creationId xmlns:p14="http://schemas.microsoft.com/office/powerpoint/2010/main" val="32024610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9943FE20-1608-40D4-AC31-448E34B58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9865" y="823123"/>
            <a:ext cx="8792270" cy="780484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Coordonnées du Pôle Prescription  </a:t>
            </a:r>
          </a:p>
        </p:txBody>
      </p:sp>
      <p:pic>
        <p:nvPicPr>
          <p:cNvPr id="11" name="Picture 4" descr="Emilie De Andrade">
            <a:hlinkClick r:id="rId2"/>
            <a:extLst>
              <a:ext uri="{FF2B5EF4-FFF2-40B4-BE49-F238E27FC236}">
                <a16:creationId xmlns:a16="http://schemas.microsoft.com/office/drawing/2014/main" id="{0C1DECF0-9B09-42F5-B388-251A072C6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377" y="2204864"/>
            <a:ext cx="1601667" cy="16016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328A9623-5A9B-4EC1-BEE2-D5A614AD20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724" y="2204864"/>
            <a:ext cx="1368153" cy="16016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CB8A8BBE-1B9A-4D31-B917-14A14D8B8C67}"/>
              </a:ext>
            </a:extLst>
          </p:cNvPr>
          <p:cNvSpPr txBox="1"/>
          <p:nvPr/>
        </p:nvSpPr>
        <p:spPr>
          <a:xfrm>
            <a:off x="2507531" y="3900176"/>
            <a:ext cx="223415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Elisabeth Mariotti</a:t>
            </a:r>
          </a:p>
          <a:p>
            <a:r>
              <a:rPr lang="fr-FR" sz="1600" dirty="0"/>
              <a:t>Directrice Adjointe en charge de la Prescription </a:t>
            </a:r>
          </a:p>
          <a:p>
            <a:r>
              <a:rPr lang="fr-FR" sz="1600" dirty="0"/>
              <a:t>06.87.70.70.12</a:t>
            </a:r>
          </a:p>
          <a:p>
            <a:r>
              <a:rPr lang="fr-FR" sz="1600" dirty="0"/>
              <a:t>mariotti@csf.asso.fr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18F150A-26F0-4BDB-956D-E3BC358B30BB}"/>
              </a:ext>
            </a:extLst>
          </p:cNvPr>
          <p:cNvSpPr txBox="1"/>
          <p:nvPr/>
        </p:nvSpPr>
        <p:spPr>
          <a:xfrm>
            <a:off x="5598377" y="3900176"/>
            <a:ext cx="233899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Emilie De Andrade</a:t>
            </a:r>
          </a:p>
          <a:p>
            <a:r>
              <a:rPr lang="fr-FR" sz="1600" dirty="0"/>
              <a:t>Responsable Pôle Prescription</a:t>
            </a:r>
          </a:p>
          <a:p>
            <a:r>
              <a:rPr lang="fr-FR" sz="1600" dirty="0"/>
              <a:t>06 85 78  98 81</a:t>
            </a:r>
          </a:p>
          <a:p>
            <a:r>
              <a:rPr lang="fr-FR" sz="1600" dirty="0"/>
              <a:t>deandrade@csf.asso.fr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E446C47-0400-40E1-B3C6-7A674FF6A4D2}"/>
              </a:ext>
            </a:extLst>
          </p:cNvPr>
          <p:cNvSpPr txBox="1"/>
          <p:nvPr/>
        </p:nvSpPr>
        <p:spPr>
          <a:xfrm>
            <a:off x="2696307" y="5711711"/>
            <a:ext cx="7916408" cy="646331"/>
          </a:xfrm>
          <a:prstGeom prst="rect">
            <a:avLst/>
          </a:prstGeom>
          <a:noFill/>
          <a:ln w="19050">
            <a:solidFill>
              <a:srgbClr val="0060A8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1"/>
                </a:solidFill>
              </a:rPr>
              <a:t>En cas de questions, d’idées ou de problématiques, n’hésitez pas à nous contacter directement nous restons à votre disposition.</a:t>
            </a:r>
          </a:p>
        </p:txBody>
      </p:sp>
      <p:pic>
        <p:nvPicPr>
          <p:cNvPr id="1026" name="Picture 2" descr="information-icon - appartSejour">
            <a:extLst>
              <a:ext uri="{FF2B5EF4-FFF2-40B4-BE49-F238E27FC236}">
                <a16:creationId xmlns:a16="http://schemas.microsoft.com/office/drawing/2014/main" id="{9232F23D-8DA5-4FD4-AE57-6F1662233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240" y="5395075"/>
            <a:ext cx="1279604" cy="127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48711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9724</TotalTime>
  <Words>183</Words>
  <Application>Microsoft Office PowerPoint</Application>
  <PresentationFormat>Grand écran</PresentationFormat>
  <Paragraphs>27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Thème Office</vt:lpstr>
      <vt:lpstr>Pour la transmission de contacts, I@D possède une plateforme externe appelée PROPERTIPS (ancien Nosrezo). Ci-dessous lien et identifiants :     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Avez-vous des questions ? </vt:lpstr>
      <vt:lpstr>Coordonnées du Pôle Prescription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Formation télévente</dc:title>
  <dc:creator>OUREZIFI Amina</dc:creator>
  <cp:lastModifiedBy>De Andrade Emilie</cp:lastModifiedBy>
  <cp:revision>108</cp:revision>
  <dcterms:created xsi:type="dcterms:W3CDTF">2022-04-28T09:49:36Z</dcterms:created>
  <dcterms:modified xsi:type="dcterms:W3CDTF">2023-03-31T16:07:02Z</dcterms:modified>
</cp:coreProperties>
</file>