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3" r:id="rId5"/>
    <p:sldId id="271" r:id="rId6"/>
    <p:sldId id="261" r:id="rId7"/>
    <p:sldId id="272" r:id="rId8"/>
    <p:sldId id="262" r:id="rId9"/>
    <p:sldId id="273" r:id="rId10"/>
    <p:sldId id="260" r:id="rId11"/>
    <p:sldId id="274" r:id="rId12"/>
    <p:sldId id="25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DFD"/>
    <a:srgbClr val="ADE5F9"/>
    <a:srgbClr val="54C9F2"/>
    <a:srgbClr val="4CFAF6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D112-5BF6-4D3B-A9B1-EAD32B926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0E921F-374F-4F49-AF9F-80DE0B2DD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676F18-8B35-4EB3-B639-C6C2D68D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F5D90-27CD-4A00-9196-77BBE949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EE4FB-B32D-4A7D-83BE-6149BA21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DC910-E43A-4EFB-BF22-899EBF09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45E951-4F36-46FC-8338-844C3F3FA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64AB3-95AA-4129-9D5A-A8529F78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9E23F-F070-4021-8C2D-076FD0AA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3FCF4-DB6C-437A-80AD-D004A493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9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1487AE-AA6A-4C07-91E1-6C3D1470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0CE13A-40E5-44E5-A5EA-3769C823A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AE242-5507-430E-AC89-68E26733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BD73B9-46CC-4E10-8059-8E067E9E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655A8B-2BFF-4075-BED1-B7AA5B4F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2D1FD-9038-4FBD-8FAF-CEB2C198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5A024-BB50-4A06-98F7-0269B5AE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0BE37-E842-4644-B08A-BBDFBB67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BC0A3F-1C50-41AD-9ED8-E5BFA7B2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74219-5E92-42D2-8AB2-EA14FB41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5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0F922-B8D5-47E9-B35A-936363EB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7BE069-2C19-45D9-A96A-C307CDB4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F9E76E-D294-4271-AC42-716811D2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8B37C-9229-498A-961E-C09A756D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284567-7820-4931-BB9E-6F4EBB78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157E7-FA6B-490D-9AF4-98D8D5F1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32387-9FF7-4E33-8B88-58E9AF95C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242DE7-6641-436C-AC51-8F9D4EB00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88994-DAD0-481D-B7EE-AFAFD169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2FF4C-1CB8-4996-8438-98A3CA65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F48EAC-3729-4594-B80D-86F4D4A2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0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57CF6-8AA8-4659-8465-99A97163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DAE163-0F43-454F-89AF-CF96575C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64EE0D-EDBC-4D75-B0DE-B7D76F6B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D76BA4-B396-4617-95D5-95F31FF05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ABBC9D-26B8-4A83-8E9F-33D2C74E6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B27129-8274-444C-BD9C-FFB8ACC1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C5591E-F7EB-41A5-ACB8-0945F26E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B998BE-E102-4165-A5BB-F1C13565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2E8C4-3503-49D4-96D8-7FE8D5AA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14D132-B423-4552-AAE4-35AF9F93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4D5E4F-3F05-4D5F-8DD2-9305043F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9BD91-DC78-411B-A5A3-B79ED1E8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0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75241C-9A2C-4765-9DA0-A03737C7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EF22DF-7A05-4579-83F2-774F18EC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F3955-D23B-4837-9D81-81EA14F3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A3B0D-6784-4C8D-9D1E-01C4DD3F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5A745-ECD6-4291-9E23-54077E8F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4465A6-2E0E-4730-BA50-2167E379B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9C8DC0-C85E-4B3F-8367-3CBF378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ECE02D-2649-4884-8D4D-EC6F84E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F2ACC8-2694-43D4-B1D6-85A3FE6A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69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C5F8A-1F4E-4970-8B1F-9B60FCDD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550541-D676-498C-9759-105DDBBFF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355A5D-6C0A-469B-9D1C-7432F886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ED0B1-4CFF-498E-A213-C5FA753A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8B69C1-A0E8-4A6E-A3F5-9AD7CD69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75EFFF-B9F4-4868-8B63-A0D5901D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2931E-DCF5-4A8D-AA3C-0A45F293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CF02EE-7D5B-45A4-936C-BFBEBF29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F55A2D-64B9-4C9B-AB7F-DC0FCB232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A741-EE9A-4897-9215-8646DC3915D5}" type="datetimeFigureOut">
              <a:rPr lang="fr-FR" smtClean="0"/>
              <a:t>11/02/2022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52CF0-3CC3-45DC-9DE4-5F0812FD0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0FE97-C80E-4FD3-9CB5-125D7B65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1D7D-205D-4017-B85E-B06D7B4F2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6FB88BA-5BE5-460E-89CD-D96C70A1A1DB}"/>
              </a:ext>
            </a:extLst>
          </p:cNvPr>
          <p:cNvSpPr/>
          <p:nvPr/>
        </p:nvSpPr>
        <p:spPr>
          <a:xfrm>
            <a:off x="1794616" y="1208376"/>
            <a:ext cx="8602462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r-FR" sz="28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instruire une </a:t>
            </a:r>
            <a:r>
              <a:rPr lang="fr-FR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ADE+ </a:t>
            </a:r>
            <a:br>
              <a:rPr lang="fr-FR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fr-FR" sz="3200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Depuis VIC &amp; J’@</a:t>
            </a:r>
            <a:r>
              <a:rPr lang="fr-FR" sz="3200" u="sng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ssure</a:t>
            </a:r>
            <a:endParaRPr lang="fr-FR" sz="3200" u="sng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6283BCC-2AA0-45CF-AEB6-75A13A65D9F4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3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61B79D91-D530-4E9E-ADC6-60BDEDDD6CC8}"/>
              </a:ext>
            </a:extLst>
          </p:cNvPr>
          <p:cNvGrpSpPr/>
          <p:nvPr/>
        </p:nvGrpSpPr>
        <p:grpSpPr>
          <a:xfrm>
            <a:off x="159799" y="2475111"/>
            <a:ext cx="4552872" cy="2742279"/>
            <a:chOff x="183001" y="3053739"/>
            <a:chExt cx="5643710" cy="361783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7E13F24-F5B8-40CE-93B7-D8E1CC5E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491" y="3489150"/>
              <a:ext cx="5572220" cy="318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122C010-D80D-4002-8F15-C9066979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01" y="3053739"/>
              <a:ext cx="5572220" cy="4488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30A8198A-4BCA-4616-AC2E-8ECE93F0F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17" y="2436281"/>
            <a:ext cx="5353970" cy="179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AE521-E973-4AE3-AEDD-99F2750691F7}"/>
              </a:ext>
            </a:extLst>
          </p:cNvPr>
          <p:cNvSpPr/>
          <p:nvPr/>
        </p:nvSpPr>
        <p:spPr>
          <a:xfrm>
            <a:off x="5704269" y="5598477"/>
            <a:ext cx="424944" cy="18845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FAB23EC-998D-4C9E-80A2-87B29147A4F4}"/>
              </a:ext>
            </a:extLst>
          </p:cNvPr>
          <p:cNvSpPr txBox="1"/>
          <p:nvPr/>
        </p:nvSpPr>
        <p:spPr>
          <a:xfrm>
            <a:off x="284086" y="1792562"/>
            <a:ext cx="4495199" cy="276999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Etape 1 </a:t>
            </a:r>
            <a:r>
              <a:rPr lang="fr-FR" sz="1200" b="1" dirty="0"/>
              <a:t>: renseigner les informations indiquées (process inchangé)</a:t>
            </a:r>
            <a:r>
              <a:rPr lang="fr-FR" sz="1200" dirty="0"/>
              <a:t>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D62C224-FCE7-443D-84C7-07B06D727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252" y="4873798"/>
            <a:ext cx="3141888" cy="185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B20F25B-499B-4A60-B2AA-2ECAAE5E895C}"/>
              </a:ext>
            </a:extLst>
          </p:cNvPr>
          <p:cNvSpPr txBox="1"/>
          <p:nvPr/>
        </p:nvSpPr>
        <p:spPr>
          <a:xfrm>
            <a:off x="5207252" y="4613207"/>
            <a:ext cx="3141888" cy="276999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/>
              <a:t>Ancien CA</a:t>
            </a:r>
            <a:endParaRPr lang="fr-FR" sz="1200" b="1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31C64613-A942-473C-BB23-AB924AD5B64B}"/>
              </a:ext>
            </a:extLst>
          </p:cNvPr>
          <p:cNvSpPr/>
          <p:nvPr/>
        </p:nvSpPr>
        <p:spPr>
          <a:xfrm>
            <a:off x="8394696" y="5557850"/>
            <a:ext cx="656948" cy="4172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DAAB373-10BB-4189-B3D1-15FE604A2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142" y="4876172"/>
            <a:ext cx="2998203" cy="1857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D9D8A5D-816A-40CC-986C-F32B372EB58D}"/>
              </a:ext>
            </a:extLst>
          </p:cNvPr>
          <p:cNvSpPr txBox="1"/>
          <p:nvPr/>
        </p:nvSpPr>
        <p:spPr>
          <a:xfrm>
            <a:off x="9111429" y="4601605"/>
            <a:ext cx="2982916" cy="276999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/>
              <a:t>Nouveau CA</a:t>
            </a:r>
            <a:endParaRPr lang="fr-FR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A55C5-27BD-4AD6-AF38-1F8CD5E5FA6F}"/>
              </a:ext>
            </a:extLst>
          </p:cNvPr>
          <p:cNvSpPr/>
          <p:nvPr/>
        </p:nvSpPr>
        <p:spPr>
          <a:xfrm>
            <a:off x="7129350" y="5464173"/>
            <a:ext cx="1219790" cy="41725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CBCC17-908E-4A20-83A4-E34366C61B40}"/>
              </a:ext>
            </a:extLst>
          </p:cNvPr>
          <p:cNvSpPr/>
          <p:nvPr/>
        </p:nvSpPr>
        <p:spPr>
          <a:xfrm>
            <a:off x="10806185" y="5464172"/>
            <a:ext cx="1219790" cy="41725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95AB6D21-D97D-41C3-A3CC-4DD025EFA8A1}"/>
              </a:ext>
            </a:extLst>
          </p:cNvPr>
          <p:cNvSpPr/>
          <p:nvPr/>
        </p:nvSpPr>
        <p:spPr>
          <a:xfrm>
            <a:off x="4811111" y="3124379"/>
            <a:ext cx="824765" cy="4172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455183B-9817-4167-BD99-6C2E049E1DE8}"/>
              </a:ext>
            </a:extLst>
          </p:cNvPr>
          <p:cNvSpPr txBox="1"/>
          <p:nvPr/>
        </p:nvSpPr>
        <p:spPr>
          <a:xfrm>
            <a:off x="5750924" y="1839799"/>
            <a:ext cx="5320757" cy="461665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Etape 2 </a:t>
            </a:r>
            <a:r>
              <a:rPr lang="fr-FR" sz="1200" dirty="0"/>
              <a:t>: </a:t>
            </a:r>
            <a:r>
              <a:rPr lang="fr-FR" sz="1200" b="1" dirty="0"/>
              <a:t>Finalisez le processus de contractualisation en cliquant sur « Terminer » pour fermer la session (process inchangé)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B98211-2B75-44E6-B4E4-535857A60179}"/>
              </a:ext>
            </a:extLst>
          </p:cNvPr>
          <p:cNvSpPr txBox="1"/>
          <p:nvPr/>
        </p:nvSpPr>
        <p:spPr>
          <a:xfrm>
            <a:off x="284086" y="617790"/>
            <a:ext cx="1065320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chemeClr val="tx2"/>
                </a:solidFill>
              </a:rPr>
              <a:t>Important : </a:t>
            </a:r>
            <a:r>
              <a:rPr lang="fr-FR" sz="1200" b="1" dirty="0">
                <a:solidFill>
                  <a:schemeClr val="tx2"/>
                </a:solidFill>
              </a:rPr>
              <a:t>Le processus de contractualisation ne change pas. De plus, on ne réinitialise  pas la liasse  s’il y a eu précédemment un accord direct médical </a:t>
            </a:r>
            <a:r>
              <a:rPr lang="fr-FR" sz="1200" b="1" u="sng" dirty="0">
                <a:solidFill>
                  <a:schemeClr val="tx2"/>
                </a:solidFill>
              </a:rPr>
              <a:t>sans étude de risque </a:t>
            </a:r>
            <a:r>
              <a:rPr lang="fr-FR" sz="1200" b="1" dirty="0">
                <a:solidFill>
                  <a:schemeClr val="tx2"/>
                </a:solidFill>
              </a:rPr>
              <a:t>(sur l’ancien projet avec partenaire défini). </a:t>
            </a:r>
            <a:r>
              <a:rPr lang="fr-FR" sz="1200" dirty="0">
                <a:solidFill>
                  <a:schemeClr val="tx2"/>
                </a:solidFill>
              </a:rPr>
              <a:t>Le conseiller pourra en revanche informer l’adhèrent et  lui indiquer que ce dernier recevra  un nouvel NPA qu’il devra signer. 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Une fois la NPA signée, </a:t>
            </a:r>
            <a:r>
              <a:rPr lang="fr-FR" sz="1200" b="1" dirty="0">
                <a:solidFill>
                  <a:srgbClr val="FF0000"/>
                </a:solidFill>
              </a:rPr>
              <a:t>un nouveau CA </a:t>
            </a:r>
            <a:r>
              <a:rPr lang="fr-FR" sz="1200" dirty="0">
                <a:solidFill>
                  <a:srgbClr val="FF0000"/>
                </a:solidFill>
              </a:rPr>
              <a:t>avec le </a:t>
            </a:r>
            <a:r>
              <a:rPr lang="fr-FR" sz="1200" b="1" dirty="0">
                <a:solidFill>
                  <a:srgbClr val="FF0000"/>
                </a:solidFill>
              </a:rPr>
              <a:t>nouveau partenaire bancaire</a:t>
            </a:r>
            <a:r>
              <a:rPr lang="fr-FR" sz="1200" dirty="0">
                <a:solidFill>
                  <a:srgbClr val="FF0000"/>
                </a:solidFill>
              </a:rPr>
              <a:t>, sera disponible.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FAACF1-BCE1-41A9-B094-42200C4FD55F}"/>
              </a:ext>
            </a:extLst>
          </p:cNvPr>
          <p:cNvSpPr/>
          <p:nvPr/>
        </p:nvSpPr>
        <p:spPr>
          <a:xfrm>
            <a:off x="1047565" y="18267"/>
            <a:ext cx="9758620" cy="355107"/>
          </a:xfrm>
          <a:prstGeom prst="rect">
            <a:avLst/>
          </a:prstGeom>
          <a:solidFill>
            <a:srgbClr val="D9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Evolution ADE+ </a:t>
            </a:r>
            <a:r>
              <a:rPr lang="fr-FR" dirty="0">
                <a:solidFill>
                  <a:srgbClr val="002060"/>
                </a:solidFill>
              </a:rPr>
              <a:t>: Rebasculer un dossier avec banque partenaire définie  en ADE+ </a:t>
            </a:r>
            <a:r>
              <a:rPr lang="fr-FR" u="sng" dirty="0">
                <a:solidFill>
                  <a:schemeClr val="accent2"/>
                </a:solidFill>
              </a:rPr>
              <a:t>Contractualisation</a:t>
            </a:r>
          </a:p>
        </p:txBody>
      </p:sp>
    </p:spTree>
    <p:extLst>
      <p:ext uri="{BB962C8B-B14F-4D97-AF65-F5344CB8AC3E}">
        <p14:creationId xmlns:p14="http://schemas.microsoft.com/office/powerpoint/2010/main" val="46912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1AFBC6B-FDAC-433F-BAFC-5D1ACFF13B2E}"/>
              </a:ext>
            </a:extLst>
          </p:cNvPr>
          <p:cNvSpPr/>
          <p:nvPr/>
        </p:nvSpPr>
        <p:spPr>
          <a:xfrm>
            <a:off x="1615735" y="1047565"/>
            <a:ext cx="9490230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FAQ</a:t>
            </a:r>
            <a:endParaRPr lang="fr-FR" sz="4400" u="sng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92CF49C-243F-4BAF-97F5-E495DEF5954A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42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A944CA4-6C80-4872-BFDB-737C25775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60365"/>
              </p:ext>
            </p:extLst>
          </p:nvPr>
        </p:nvGraphicFramePr>
        <p:xfrm>
          <a:off x="1136073" y="684974"/>
          <a:ext cx="9919854" cy="60931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55869">
                  <a:extLst>
                    <a:ext uri="{9D8B030D-6E8A-4147-A177-3AD203B41FA5}">
                      <a16:colId xmlns:a16="http://schemas.microsoft.com/office/drawing/2014/main" val="2901703673"/>
                    </a:ext>
                  </a:extLst>
                </a:gridCol>
                <a:gridCol w="6663985">
                  <a:extLst>
                    <a:ext uri="{9D8B030D-6E8A-4147-A177-3AD203B41FA5}">
                      <a16:colId xmlns:a16="http://schemas.microsoft.com/office/drawing/2014/main" val="861670164"/>
                    </a:ext>
                  </a:extLst>
                </a:gridCol>
              </a:tblGrid>
              <a:tr h="37047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Questions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Réponses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48585"/>
                  </a:ext>
                </a:extLst>
              </a:tr>
              <a:tr h="1279833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instruit mon dossier immobilier avec partenaire avant le 14/02 et je souhaite le basculer en ADE+ est-ce possible 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c’est possible 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VIC, je retire les prêts dans la rubrique « prêts retenus » et je sélectionne « prêt extérieur » dans la rubrique « prêts possibles »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sélectionne la banque partenaire « 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avec prêt externe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j@ssure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niveau du détail du prêt je modifie la banque en cliquant sur « 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modifier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 puis « 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valider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Ensuite retour dans VIC, pour le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transfert surf,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le barème « 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 des emprunteurs seule </a:t>
                      </a:r>
                      <a:r>
                        <a:rPr lang="fr-FR" sz="1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j@ssure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à la contractualisation + choix du parcours et je finalise le processus en cliquant sur « Terminer »</a:t>
                      </a:r>
                    </a:p>
                  </a:txBody>
                  <a:tcPr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57061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souhaite instruire un projet avec 2 prêts interne et 1 externe comment faire 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la liste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prêts possibles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dans VIC, sélectionner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 extérieur pour le choix du prêt externe et appliquer le process ci-dessus.</a:t>
                      </a:r>
                      <a:endParaRPr lang="fr-FR" sz="1000" b="1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7355"/>
                  </a:ext>
                </a:extLst>
              </a:tr>
              <a:tr h="606237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documents reçoit l’adhèrent quand on bascule un projet en ADE+ 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L’adhérent reçoit un sms et un mail pour  re signer un NPA. 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fois le NPA signé, les nouveaux CA seront présents dans l’espace « Mon compte » et transférés par mail à l’adhèrent  </a:t>
                      </a:r>
                    </a:p>
                    <a:p>
                      <a:pPr algn="just"/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documents pré contractuels car ADE+</a:t>
                      </a:r>
                    </a:p>
                  </a:txBody>
                  <a:tcPr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114979"/>
                  </a:ext>
                </a:extLst>
              </a:tr>
              <a:tr h="2017894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J’instruit un prêt, celui-ci est refusé et je souhaite le basculer en ADE+ comment faire 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Depuis VIC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retire les prêts retenus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sélectionne « 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prêt extérieur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sélectionne la banque « 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Assurance avec prêt externe 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Depuis </a:t>
                      </a:r>
                      <a:r>
                        <a:rPr lang="fr-FR" sz="1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j@ssure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sélectionne la banque partenaire (à gauche via le bouton modifier) et je n’oublie pas de cliquer sur « 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valider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Retour dans VIC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Lors du transfert surf je sélectionne « 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Assurance des emprunteurs seule </a:t>
                      </a:r>
                      <a:r>
                        <a:rPr lang="fr-FR" sz="1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j@ssure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Depuis contractualisation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 choisis le parcours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L’adhèrent reçoit un 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Sms et un mail pour aller signer son nouvel NPA depuis son espace  « mon compte »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13090"/>
                  </a:ext>
                </a:extLst>
              </a:tr>
              <a:tr h="606237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eu un accord automatique assurances sur le dossier mais finalement on passe en ADE+ quels documents doit compléter l’adhèrent 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L’adhèrent va devoir resigner un NPA avec les nouvelles informations. 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le conseiller au moment de la contractualisation il ne faudra pas réinitialiser la liasse. 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09271"/>
                  </a:ext>
                </a:extLst>
              </a:tr>
              <a:tr h="774636"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eu un accord assurances à la suite de l’étude de risque médicale (QS avec pathos) mais, finalement on passe en ADE+ quels documents doit compléter l’adhèrent ?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dossier repasse en analyse risque à la DOP pour nouvel accord par le service ADE.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Côté conseiller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ne réinitialise pas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liasse en contractualisant.</a:t>
                      </a:r>
                    </a:p>
                    <a:p>
                      <a:pPr algn="just"/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L’adhèrent recevra un sms </a:t>
                      </a:r>
                      <a:r>
                        <a:rPr lang="fr-FR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un mail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re signer un </a:t>
                      </a:r>
                      <a:r>
                        <a:rPr lang="fr-FR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nouvel NPA.</a:t>
                      </a:r>
                      <a:endParaRPr lang="fr-FR" sz="1000" dirty="0"/>
                    </a:p>
                  </a:txBody>
                  <a:tcPr>
                    <a:solidFill>
                      <a:srgbClr val="71C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5007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B8C742C-B0A6-499E-9CB5-689DDE02F5C5}"/>
              </a:ext>
            </a:extLst>
          </p:cNvPr>
          <p:cNvSpPr txBox="1"/>
          <p:nvPr/>
        </p:nvSpPr>
        <p:spPr>
          <a:xfrm>
            <a:off x="1136073" y="58458"/>
            <a:ext cx="99198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F.A.Q.</a:t>
            </a:r>
          </a:p>
        </p:txBody>
      </p:sp>
    </p:spTree>
    <p:extLst>
      <p:ext uri="{BB962C8B-B14F-4D97-AF65-F5344CB8AC3E}">
        <p14:creationId xmlns:p14="http://schemas.microsoft.com/office/powerpoint/2010/main" val="236263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2E6B6C-C38D-4DE7-97A1-1FBCFAD6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7" t="12467"/>
          <a:stretch/>
        </p:blipFill>
        <p:spPr>
          <a:xfrm>
            <a:off x="266294" y="742216"/>
            <a:ext cx="3851563" cy="16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0326E4-B9BD-40C1-917B-891175784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85"/>
          <a:stretch/>
        </p:blipFill>
        <p:spPr>
          <a:xfrm>
            <a:off x="4958063" y="1039074"/>
            <a:ext cx="5164992" cy="17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AC8377-A9E2-4987-AD51-553A1C63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010"/>
          <a:stretch/>
        </p:blipFill>
        <p:spPr>
          <a:xfrm>
            <a:off x="248871" y="3261892"/>
            <a:ext cx="2393731" cy="294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679C-920F-4451-9631-3B9FBF727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" r="72790" b="36556"/>
          <a:stretch/>
        </p:blipFill>
        <p:spPr>
          <a:xfrm>
            <a:off x="3071562" y="3343365"/>
            <a:ext cx="2286803" cy="250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F102CE-11E0-4A86-9525-EBF1C049B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449" y="3418768"/>
            <a:ext cx="5386901" cy="199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FBB9B3-4D8D-4950-B834-0019F33A15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19" t="41149" r="30905"/>
          <a:stretch/>
        </p:blipFill>
        <p:spPr>
          <a:xfrm>
            <a:off x="6926495" y="5582957"/>
            <a:ext cx="2795187" cy="132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FD1756-F7E9-4C1F-8B48-4452EEF2D3B7}"/>
              </a:ext>
            </a:extLst>
          </p:cNvPr>
          <p:cNvSpPr txBox="1"/>
          <p:nvPr/>
        </p:nvSpPr>
        <p:spPr>
          <a:xfrm>
            <a:off x="231450" y="577409"/>
            <a:ext cx="38864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Etape 1 </a:t>
            </a:r>
            <a:r>
              <a:rPr lang="fr-FR" sz="1200" b="1" dirty="0">
                <a:solidFill>
                  <a:schemeClr val="tx2"/>
                </a:solidFill>
              </a:rPr>
              <a:t>Dans VIC </a:t>
            </a:r>
            <a:r>
              <a:rPr lang="fr-FR" sz="1200" dirty="0">
                <a:solidFill>
                  <a:schemeClr val="tx2"/>
                </a:solidFill>
              </a:rPr>
              <a:t>: </a:t>
            </a:r>
            <a:br>
              <a:rPr lang="fr-FR" sz="1200" dirty="0"/>
            </a:br>
            <a:r>
              <a:rPr lang="fr-FR" sz="1200" dirty="0"/>
              <a:t>On sélectionne dans la liste des « </a:t>
            </a:r>
            <a:r>
              <a:rPr lang="fr-FR" sz="1200" b="1" dirty="0"/>
              <a:t>Prêts Possibles », </a:t>
            </a:r>
            <a:r>
              <a:rPr lang="fr-FR" sz="1200" dirty="0"/>
              <a:t> « </a:t>
            </a:r>
            <a:r>
              <a:rPr lang="fr-FR" sz="1200" b="1" dirty="0">
                <a:solidFill>
                  <a:srgbClr val="FF0000"/>
                </a:solidFill>
              </a:rPr>
              <a:t>Prêt extérieur ».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BD71D1-6B19-4865-BC20-54C3CBDEC17A}"/>
              </a:ext>
            </a:extLst>
          </p:cNvPr>
          <p:cNvSpPr txBox="1"/>
          <p:nvPr/>
        </p:nvSpPr>
        <p:spPr>
          <a:xfrm>
            <a:off x="4958062" y="558937"/>
            <a:ext cx="516499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Etape 2 </a:t>
            </a:r>
            <a:r>
              <a:rPr lang="fr-FR" sz="1200" b="1" dirty="0">
                <a:solidFill>
                  <a:schemeClr val="tx2"/>
                </a:solidFill>
              </a:rPr>
              <a:t>Dans Vic </a:t>
            </a:r>
            <a:r>
              <a:rPr lang="fr-FR" sz="1200" dirty="0">
                <a:solidFill>
                  <a:schemeClr val="tx2"/>
                </a:solidFill>
              </a:rPr>
              <a:t>: </a:t>
            </a:r>
            <a:br>
              <a:rPr lang="fr-FR" sz="1200" dirty="0"/>
            </a:br>
            <a:r>
              <a:rPr lang="fr-FR" sz="1200" dirty="0"/>
              <a:t>On sélectionne, comme banque partenaire, « </a:t>
            </a:r>
            <a:r>
              <a:rPr lang="fr-FR" sz="1200" b="1" dirty="0">
                <a:solidFill>
                  <a:srgbClr val="FF0000"/>
                </a:solidFill>
              </a:rPr>
              <a:t>Assurance avec prêt externe </a:t>
            </a:r>
            <a:r>
              <a:rPr lang="fr-FR" sz="1200" b="1" dirty="0"/>
              <a:t>».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F60160-41A7-4175-BE55-7194AEEB16DD}"/>
              </a:ext>
            </a:extLst>
          </p:cNvPr>
          <p:cNvSpPr txBox="1"/>
          <p:nvPr/>
        </p:nvSpPr>
        <p:spPr>
          <a:xfrm>
            <a:off x="248871" y="2615561"/>
            <a:ext cx="239373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Etape 3  </a:t>
            </a:r>
            <a:r>
              <a:rPr lang="fr-FR" sz="1200" b="1" u="sng" dirty="0">
                <a:solidFill>
                  <a:schemeClr val="tx2"/>
                </a:solidFill>
              </a:rPr>
              <a:t>dans j’@</a:t>
            </a:r>
            <a:r>
              <a:rPr lang="fr-FR" sz="1200" b="1" u="sng" dirty="0" err="1">
                <a:solidFill>
                  <a:schemeClr val="tx2"/>
                </a:solidFill>
              </a:rPr>
              <a:t>ssure</a:t>
            </a:r>
            <a:r>
              <a:rPr lang="fr-FR" sz="1200" b="1" u="sng" dirty="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: </a:t>
            </a:r>
            <a:br>
              <a:rPr lang="fr-FR" sz="1200" dirty="0"/>
            </a:br>
            <a:r>
              <a:rPr lang="fr-FR" sz="1200" dirty="0"/>
              <a:t>On modifie la </a:t>
            </a:r>
            <a:r>
              <a:rPr lang="fr-FR" sz="1200" b="1" dirty="0"/>
              <a:t>banque partenaire </a:t>
            </a:r>
            <a:r>
              <a:rPr lang="fr-FR" sz="1200" dirty="0"/>
              <a:t>depuis le menu déroulant et on clique « </a:t>
            </a:r>
            <a:r>
              <a:rPr lang="fr-FR" sz="1200" b="1" dirty="0"/>
              <a:t>Valider</a:t>
            </a:r>
            <a:r>
              <a:rPr lang="fr-FR" sz="1200" dirty="0"/>
              <a:t> »</a:t>
            </a:r>
            <a:endParaRPr lang="fr-FR" sz="1200" b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672B80E-D903-4902-845A-567339281F6B}"/>
              </a:ext>
            </a:extLst>
          </p:cNvPr>
          <p:cNvSpPr/>
          <p:nvPr/>
        </p:nvSpPr>
        <p:spPr>
          <a:xfrm>
            <a:off x="2727773" y="5524853"/>
            <a:ext cx="258618" cy="157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3E05E-105B-4C42-BB27-98EE7473A8A6}"/>
              </a:ext>
            </a:extLst>
          </p:cNvPr>
          <p:cNvSpPr/>
          <p:nvPr/>
        </p:nvSpPr>
        <p:spPr>
          <a:xfrm>
            <a:off x="639466" y="5484044"/>
            <a:ext cx="1977584" cy="238637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025AF-EB40-4EA2-9312-9A03A4638D3E}"/>
              </a:ext>
            </a:extLst>
          </p:cNvPr>
          <p:cNvSpPr/>
          <p:nvPr/>
        </p:nvSpPr>
        <p:spPr>
          <a:xfrm>
            <a:off x="3969270" y="5484044"/>
            <a:ext cx="1230803" cy="197827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757401-3E3E-4B15-B546-B1A241757A8E}"/>
              </a:ext>
            </a:extLst>
          </p:cNvPr>
          <p:cNvSpPr txBox="1"/>
          <p:nvPr/>
        </p:nvSpPr>
        <p:spPr>
          <a:xfrm>
            <a:off x="5853137" y="2985766"/>
            <a:ext cx="53869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Etape 3 </a:t>
            </a:r>
            <a:r>
              <a:rPr lang="fr-FR" sz="1200" b="1" u="sng" dirty="0">
                <a:solidFill>
                  <a:schemeClr val="tx2"/>
                </a:solidFill>
              </a:rPr>
              <a:t>dans j’@</a:t>
            </a:r>
            <a:r>
              <a:rPr lang="fr-FR" sz="1200" b="1" u="sng" dirty="0" err="1">
                <a:solidFill>
                  <a:schemeClr val="tx2"/>
                </a:solidFill>
              </a:rPr>
              <a:t>ssure</a:t>
            </a:r>
            <a:r>
              <a:rPr lang="fr-FR" sz="1200" b="1" u="sng" dirty="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chemeClr val="tx2"/>
                </a:solidFill>
              </a:rPr>
              <a:t>: </a:t>
            </a:r>
            <a:br>
              <a:rPr lang="fr-FR" sz="1200" dirty="0"/>
            </a:br>
            <a:r>
              <a:rPr lang="fr-FR" sz="1200" dirty="0"/>
              <a:t>On clique </a:t>
            </a:r>
            <a:r>
              <a:rPr lang="fr-FR" sz="1200" b="1" dirty="0"/>
              <a:t>Enregistrer</a:t>
            </a:r>
            <a:r>
              <a:rPr lang="fr-FR" sz="1200" dirty="0"/>
              <a:t> pour sauvegarder la session </a:t>
            </a:r>
            <a:endParaRPr lang="fr-FR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6A60E-F411-4FDE-BCD5-F5B423ABC80D}"/>
              </a:ext>
            </a:extLst>
          </p:cNvPr>
          <p:cNvSpPr/>
          <p:nvPr/>
        </p:nvSpPr>
        <p:spPr>
          <a:xfrm>
            <a:off x="10825020" y="5299154"/>
            <a:ext cx="476135" cy="141150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BFE6543F-0EA5-4590-B79E-9757F2AC2522}"/>
              </a:ext>
            </a:extLst>
          </p:cNvPr>
          <p:cNvSpPr/>
          <p:nvPr/>
        </p:nvSpPr>
        <p:spPr>
          <a:xfrm>
            <a:off x="3871739" y="5829358"/>
            <a:ext cx="3127299" cy="1176128"/>
          </a:xfrm>
          <a:prstGeom prst="rightArrow">
            <a:avLst>
              <a:gd name="adj1" fmla="val 63515"/>
              <a:gd name="adj2" fmla="val 50000"/>
            </a:avLst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u="sng" dirty="0">
              <a:solidFill>
                <a:srgbClr val="FF0000"/>
              </a:solidFill>
            </a:endParaRPr>
          </a:p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Etape 4 </a:t>
            </a:r>
            <a:r>
              <a:rPr lang="fr-FR" sz="1200" dirty="0">
                <a:solidFill>
                  <a:srgbClr val="FF0000"/>
                </a:solidFill>
              </a:rPr>
              <a:t>: </a:t>
            </a:r>
            <a:r>
              <a:rPr lang="fr-FR" sz="1200" b="1" dirty="0">
                <a:solidFill>
                  <a:schemeClr val="tx2"/>
                </a:solidFill>
              </a:rPr>
              <a:t>dans Vic lors du transfert Surf </a:t>
            </a:r>
            <a:r>
              <a:rPr lang="fr-FR" sz="1200" dirty="0">
                <a:solidFill>
                  <a:schemeClr val="tx2"/>
                </a:solidFill>
              </a:rPr>
              <a:t>:</a:t>
            </a:r>
            <a:br>
              <a:rPr lang="fr-FR" sz="1200" dirty="0">
                <a:solidFill>
                  <a:srgbClr val="002060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On sélectionne  le barème « </a:t>
            </a:r>
            <a:r>
              <a:rPr lang="fr-FR" sz="1200" b="1" dirty="0">
                <a:solidFill>
                  <a:srgbClr val="FF0000"/>
                </a:solidFill>
              </a:rPr>
              <a:t>Assurance des emprunteurs </a:t>
            </a:r>
            <a:r>
              <a:rPr lang="fr-FR" sz="1200" dirty="0">
                <a:solidFill>
                  <a:srgbClr val="FF0000"/>
                </a:solidFill>
              </a:rPr>
              <a:t>seule </a:t>
            </a:r>
            <a:r>
              <a:rPr lang="fr-FR" sz="1200" dirty="0" err="1">
                <a:solidFill>
                  <a:srgbClr val="FF0000"/>
                </a:solidFill>
              </a:rPr>
              <a:t>J@ssure</a:t>
            </a:r>
            <a:r>
              <a:rPr lang="fr-FR" sz="1200" dirty="0">
                <a:solidFill>
                  <a:schemeClr val="tx1"/>
                </a:solidFill>
              </a:rPr>
              <a:t> »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1E61CF-7C23-41E8-9A1B-5BC7680899C7}"/>
              </a:ext>
            </a:extLst>
          </p:cNvPr>
          <p:cNvSpPr/>
          <p:nvPr/>
        </p:nvSpPr>
        <p:spPr>
          <a:xfrm>
            <a:off x="1429304" y="18267"/>
            <a:ext cx="8602462" cy="355107"/>
          </a:xfrm>
          <a:prstGeom prst="rect">
            <a:avLst/>
          </a:prstGeom>
          <a:solidFill>
            <a:srgbClr val="D9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Evolution ADE+ </a:t>
            </a:r>
            <a:r>
              <a:rPr lang="fr-FR" dirty="0">
                <a:solidFill>
                  <a:srgbClr val="002060"/>
                </a:solidFill>
              </a:rPr>
              <a:t>: Instruction d’un dossier ADE+ </a:t>
            </a:r>
            <a:r>
              <a:rPr lang="fr-FR" u="sng" dirty="0">
                <a:solidFill>
                  <a:schemeClr val="accent2"/>
                </a:solidFill>
              </a:rPr>
              <a:t>Depuis VIC &amp; J’assure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159B40-AEDD-4A4B-A3DD-091421D408D8}"/>
              </a:ext>
            </a:extLst>
          </p:cNvPr>
          <p:cNvSpPr txBox="1"/>
          <p:nvPr/>
        </p:nvSpPr>
        <p:spPr>
          <a:xfrm>
            <a:off x="10123054" y="5722681"/>
            <a:ext cx="204879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Dernière étape :  </a:t>
            </a:r>
            <a:r>
              <a:rPr lang="fr-FR" sz="1200" b="1" u="sng" dirty="0">
                <a:solidFill>
                  <a:schemeClr val="tx2"/>
                </a:solidFill>
              </a:rPr>
              <a:t>d</a:t>
            </a:r>
            <a:r>
              <a:rPr lang="fr-FR" sz="1200" b="1" dirty="0">
                <a:solidFill>
                  <a:schemeClr val="tx2"/>
                </a:solidFill>
              </a:rPr>
              <a:t>ans J’@</a:t>
            </a:r>
            <a:r>
              <a:rPr lang="fr-FR" sz="1200" b="1" dirty="0" err="1">
                <a:solidFill>
                  <a:schemeClr val="tx2"/>
                </a:solidFill>
              </a:rPr>
              <a:t>ssure</a:t>
            </a:r>
            <a:r>
              <a:rPr lang="fr-FR" sz="1200" b="1" dirty="0">
                <a:solidFill>
                  <a:schemeClr val="tx2"/>
                </a:solidFill>
              </a:rPr>
              <a:t> : </a:t>
            </a:r>
            <a:r>
              <a:rPr lang="fr-FR" sz="1200" dirty="0"/>
              <a:t>On démarre et on finalise le processus de contractualisation (Process inchangé)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27569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F05AC0E-3B6E-485F-AE8D-8ABD1903E174}"/>
              </a:ext>
            </a:extLst>
          </p:cNvPr>
          <p:cNvSpPr/>
          <p:nvPr/>
        </p:nvSpPr>
        <p:spPr>
          <a:xfrm>
            <a:off x="1615735" y="1047565"/>
            <a:ext cx="8602462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rebasculer un dossier avec banque partenaire en ADE+</a:t>
            </a:r>
            <a:r>
              <a:rPr lang="fr-FR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fr-FR" sz="3200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Depuis VIC ?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9C37A22-D7F0-4CB8-81A0-BC07E9DB8500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03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097FC96-3A19-4113-BDA7-FE0E0778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861" y="4312033"/>
            <a:ext cx="3033517" cy="2162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FB88BA-5BE5-460E-89CD-D96C70A1A1DB}"/>
              </a:ext>
            </a:extLst>
          </p:cNvPr>
          <p:cNvSpPr/>
          <p:nvPr/>
        </p:nvSpPr>
        <p:spPr>
          <a:xfrm>
            <a:off x="1047565" y="18267"/>
            <a:ext cx="8984201" cy="355107"/>
          </a:xfrm>
          <a:prstGeom prst="rect">
            <a:avLst/>
          </a:prstGeom>
          <a:solidFill>
            <a:srgbClr val="D9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Evolution ADE+ </a:t>
            </a:r>
            <a:r>
              <a:rPr lang="fr-FR" dirty="0">
                <a:solidFill>
                  <a:srgbClr val="002060"/>
                </a:solidFill>
              </a:rPr>
              <a:t>: Rebasculer un dossier avec banque partenaire définie  en ADE+ </a:t>
            </a:r>
            <a:r>
              <a:rPr lang="fr-FR" u="sng" dirty="0">
                <a:solidFill>
                  <a:schemeClr val="accent2"/>
                </a:solidFill>
              </a:rPr>
              <a:t>Depuis VIC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F16CFA-6838-423A-8533-89E5AE44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" y="1333510"/>
            <a:ext cx="4857151" cy="19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BE811A-B70F-4D93-B8D5-DC1DED4E2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6372" b="-3638"/>
          <a:stretch/>
        </p:blipFill>
        <p:spPr>
          <a:xfrm>
            <a:off x="3573426" y="4730080"/>
            <a:ext cx="3854185" cy="20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9C941A6-E0E4-44F9-890A-2A76811CCE8C}"/>
              </a:ext>
            </a:extLst>
          </p:cNvPr>
          <p:cNvSpPr txBox="1"/>
          <p:nvPr/>
        </p:nvSpPr>
        <p:spPr>
          <a:xfrm>
            <a:off x="123755" y="564124"/>
            <a:ext cx="4857151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Etape 1 : </a:t>
            </a:r>
            <a:br>
              <a:rPr lang="fr-FR" sz="1400" dirty="0"/>
            </a:br>
            <a:r>
              <a:rPr lang="fr-FR" sz="1400" dirty="0"/>
              <a:t>On reprend le dossier et on retire  les lignes de prêts de la rubrique « </a:t>
            </a:r>
            <a:r>
              <a:rPr lang="fr-FR" sz="1400" b="1" dirty="0"/>
              <a:t>prêts retenus ».</a:t>
            </a:r>
            <a:r>
              <a:rPr lang="fr-FR" sz="1400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69C5CA-6B3C-4933-8B65-FF20A913A5D7}"/>
              </a:ext>
            </a:extLst>
          </p:cNvPr>
          <p:cNvSpPr txBox="1"/>
          <p:nvPr/>
        </p:nvSpPr>
        <p:spPr>
          <a:xfrm>
            <a:off x="4995117" y="980988"/>
            <a:ext cx="3462496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Etape 2 :</a:t>
            </a:r>
            <a:br>
              <a:rPr lang="fr-FR" sz="1400" dirty="0"/>
            </a:br>
            <a:r>
              <a:rPr lang="fr-FR" sz="1400" dirty="0"/>
              <a:t>On sélectionne  prêt extérieur dans la rubrique</a:t>
            </a:r>
            <a:r>
              <a:rPr lang="fr-FR" sz="1400" b="1" dirty="0"/>
              <a:t> « Prêts possibles » et les rajoute dans la rubrique « prêts retenus </a:t>
            </a:r>
            <a:r>
              <a:rPr lang="fr-FR" sz="1400" b="1" dirty="0">
                <a:solidFill>
                  <a:srgbClr val="FF0000"/>
                </a:solidFill>
              </a:rPr>
              <a:t>» Attention on ne coche pas les cases (interne).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2232938-D297-4410-8049-18F45927DB8C}"/>
              </a:ext>
            </a:extLst>
          </p:cNvPr>
          <p:cNvSpPr/>
          <p:nvPr/>
        </p:nvSpPr>
        <p:spPr>
          <a:xfrm>
            <a:off x="10194362" y="4380448"/>
            <a:ext cx="275743" cy="29296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84695E-B7AB-4B6E-AD2C-C6EF7AB3F1C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381848" y="4526930"/>
            <a:ext cx="2812514" cy="12848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07ED7A8-4FDA-45EA-9A9C-F9F70A94B8F4}"/>
              </a:ext>
            </a:extLst>
          </p:cNvPr>
          <p:cNvSpPr txBox="1"/>
          <p:nvPr/>
        </p:nvSpPr>
        <p:spPr>
          <a:xfrm>
            <a:off x="8457613" y="3472810"/>
            <a:ext cx="314830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Etape 3 : </a:t>
            </a:r>
            <a:br>
              <a:rPr lang="fr-FR" sz="1400" dirty="0"/>
            </a:br>
            <a:r>
              <a:rPr lang="fr-FR" sz="1400" dirty="0"/>
              <a:t>On sélectionne la banque partenaire : </a:t>
            </a:r>
            <a:br>
              <a:rPr lang="fr-FR" sz="1400" dirty="0"/>
            </a:br>
            <a:r>
              <a:rPr lang="fr-FR" sz="1400" dirty="0"/>
              <a:t>« </a:t>
            </a:r>
            <a:r>
              <a:rPr lang="fr-FR" sz="1400" b="1" dirty="0"/>
              <a:t>Assurance avec prêt externe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062534-25D0-44F6-B217-EB498F4B94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42"/>
          <a:stretch/>
        </p:blipFill>
        <p:spPr>
          <a:xfrm>
            <a:off x="4990994" y="2121400"/>
            <a:ext cx="3462497" cy="18986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86F3154-0B8B-458D-B66D-217B6EC1ED54}"/>
              </a:ext>
            </a:extLst>
          </p:cNvPr>
          <p:cNvSpPr/>
          <p:nvPr/>
        </p:nvSpPr>
        <p:spPr>
          <a:xfrm>
            <a:off x="6712154" y="2758153"/>
            <a:ext cx="576413" cy="36678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2AF8A8-CB2D-43AE-A8D4-0A24E6EDFFD2}"/>
              </a:ext>
            </a:extLst>
          </p:cNvPr>
          <p:cNvSpPr/>
          <p:nvPr/>
        </p:nvSpPr>
        <p:spPr>
          <a:xfrm>
            <a:off x="5149957" y="6373883"/>
            <a:ext cx="1277476" cy="1716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9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F1AB0B6-31B9-4C14-957F-4F4B24E45863}"/>
              </a:ext>
            </a:extLst>
          </p:cNvPr>
          <p:cNvSpPr/>
          <p:nvPr/>
        </p:nvSpPr>
        <p:spPr>
          <a:xfrm>
            <a:off x="1615735" y="1047565"/>
            <a:ext cx="8602462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rebasculer un dossier avec banque partenaire en ADE+</a:t>
            </a:r>
            <a:r>
              <a:rPr lang="fr-FR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fr-FR" sz="3200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Depuis J’@</a:t>
            </a:r>
            <a:r>
              <a:rPr lang="fr-FR" sz="3200" u="sng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ssure</a:t>
            </a:r>
            <a:r>
              <a:rPr lang="fr-FR" sz="3200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E9C915-117D-4CA4-853A-82FDDCFB00C2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32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0A003C-2865-41DD-9855-11FD27880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202" b="19078"/>
          <a:stretch/>
        </p:blipFill>
        <p:spPr>
          <a:xfrm>
            <a:off x="573151" y="1976596"/>
            <a:ext cx="2073257" cy="274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45CFBF-A836-4B7E-9E56-DA0B55EB9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65" b="15182"/>
          <a:stretch/>
        </p:blipFill>
        <p:spPr>
          <a:xfrm>
            <a:off x="3502562" y="1976596"/>
            <a:ext cx="2674641" cy="25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88D8F0A-3C6C-4B34-B8AB-FDAA01EA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284" y="2004973"/>
            <a:ext cx="2377565" cy="260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F8F6B25-8041-4B34-9125-3277C92F4131}"/>
              </a:ext>
            </a:extLst>
          </p:cNvPr>
          <p:cNvSpPr txBox="1"/>
          <p:nvPr/>
        </p:nvSpPr>
        <p:spPr>
          <a:xfrm>
            <a:off x="573150" y="1140773"/>
            <a:ext cx="207325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Etape 1 </a:t>
            </a:r>
            <a:r>
              <a:rPr lang="fr-FR" sz="1200" dirty="0"/>
              <a:t>:</a:t>
            </a:r>
            <a:br>
              <a:rPr lang="fr-FR" sz="1200" dirty="0"/>
            </a:br>
            <a:r>
              <a:rPr lang="fr-FR" sz="1200" dirty="0"/>
              <a:t>Choisissez  la </a:t>
            </a:r>
            <a:r>
              <a:rPr lang="fr-FR" sz="1200" b="1" dirty="0"/>
              <a:t>banque partenaire </a:t>
            </a:r>
            <a:r>
              <a:rPr lang="fr-FR" sz="1200" dirty="0"/>
              <a:t>en cliquant sur le bouton</a:t>
            </a:r>
            <a:r>
              <a:rPr lang="fr-FR" sz="1200" b="1" dirty="0"/>
              <a:t> «</a:t>
            </a:r>
            <a:r>
              <a:rPr lang="fr-FR" sz="1200" dirty="0"/>
              <a:t> </a:t>
            </a:r>
            <a:r>
              <a:rPr lang="fr-FR" sz="1200" b="1" dirty="0"/>
              <a:t>MODIFIER »</a:t>
            </a:r>
            <a:r>
              <a:rPr lang="fr-FR" sz="12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F034B6-16A6-4615-A45E-46618DA5ED4D}"/>
              </a:ext>
            </a:extLst>
          </p:cNvPr>
          <p:cNvSpPr/>
          <p:nvPr/>
        </p:nvSpPr>
        <p:spPr>
          <a:xfrm>
            <a:off x="1391048" y="4405525"/>
            <a:ext cx="1158948" cy="2977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1CB513-F103-478C-85C6-DC436BD45813}"/>
              </a:ext>
            </a:extLst>
          </p:cNvPr>
          <p:cNvSpPr txBox="1"/>
          <p:nvPr/>
        </p:nvSpPr>
        <p:spPr>
          <a:xfrm>
            <a:off x="3502562" y="1140774"/>
            <a:ext cx="2674641" cy="830997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Etape 2 </a:t>
            </a:r>
            <a:r>
              <a:rPr lang="fr-FR" sz="1200" b="1" dirty="0"/>
              <a:t>: </a:t>
            </a:r>
            <a:br>
              <a:rPr lang="fr-FR" sz="1200" b="1" dirty="0"/>
            </a:br>
            <a:r>
              <a:rPr lang="fr-FR" sz="1200" dirty="0"/>
              <a:t>En cliquant sur </a:t>
            </a:r>
            <a:r>
              <a:rPr lang="fr-FR" sz="1200" b="1" dirty="0"/>
              <a:t>« modifier » une liste de banque </a:t>
            </a:r>
            <a:r>
              <a:rPr lang="fr-FR" sz="1200" dirty="0"/>
              <a:t>apparait</a:t>
            </a:r>
            <a:r>
              <a:rPr lang="fr-FR" sz="1200" b="1" dirty="0"/>
              <a:t>. </a:t>
            </a:r>
            <a:r>
              <a:rPr lang="fr-FR" sz="1200" dirty="0"/>
              <a:t>Sélectionnez la banque de votre choix. 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9515F9B-5FA4-4AB1-B282-30D90395D810}"/>
              </a:ext>
            </a:extLst>
          </p:cNvPr>
          <p:cNvSpPr txBox="1"/>
          <p:nvPr/>
        </p:nvSpPr>
        <p:spPr>
          <a:xfrm>
            <a:off x="6683685" y="3908092"/>
            <a:ext cx="205111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Etape 3 </a:t>
            </a:r>
            <a:r>
              <a:rPr lang="fr-FR" sz="1200" b="1" dirty="0"/>
              <a:t>: </a:t>
            </a:r>
            <a:br>
              <a:rPr lang="fr-FR" sz="1200" b="1" dirty="0"/>
            </a:br>
            <a:r>
              <a:rPr lang="fr-FR" sz="1200" dirty="0"/>
              <a:t>Cliquer sur </a:t>
            </a:r>
            <a:r>
              <a:rPr lang="fr-FR" sz="1200" b="1" dirty="0"/>
              <a:t>valider </a:t>
            </a:r>
            <a:r>
              <a:rPr lang="fr-FR" sz="1200" dirty="0"/>
              <a:t>une fois la banque sélectionnée</a:t>
            </a:r>
            <a:r>
              <a:rPr lang="fr-FR" sz="1200" b="1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CC8C2-F84A-4898-AAED-91B22435438C}"/>
              </a:ext>
            </a:extLst>
          </p:cNvPr>
          <p:cNvSpPr/>
          <p:nvPr/>
        </p:nvSpPr>
        <p:spPr>
          <a:xfrm>
            <a:off x="5921406" y="4323425"/>
            <a:ext cx="255797" cy="23099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7171CB0-9C0C-46EC-8F28-2FFF511EBA44}"/>
              </a:ext>
            </a:extLst>
          </p:cNvPr>
          <p:cNvCxnSpPr>
            <a:cxnSpLocks/>
            <a:stCxn id="2" idx="3"/>
            <a:endCxn id="30" idx="1"/>
          </p:cNvCxnSpPr>
          <p:nvPr/>
        </p:nvCxnSpPr>
        <p:spPr>
          <a:xfrm flipV="1">
            <a:off x="6177203" y="4231258"/>
            <a:ext cx="506482" cy="207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72462FC-77CF-47C6-8C3F-564AF37E28E0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734802" y="4231258"/>
            <a:ext cx="1367986" cy="921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A2637-9560-4F5C-ACF2-3CF89DEE42FE}"/>
              </a:ext>
            </a:extLst>
          </p:cNvPr>
          <p:cNvSpPr/>
          <p:nvPr/>
        </p:nvSpPr>
        <p:spPr>
          <a:xfrm>
            <a:off x="1047565" y="86308"/>
            <a:ext cx="9587884" cy="355107"/>
          </a:xfrm>
          <a:prstGeom prst="rect">
            <a:avLst/>
          </a:prstGeom>
          <a:solidFill>
            <a:srgbClr val="D9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Evolution ADE+ </a:t>
            </a:r>
            <a:r>
              <a:rPr lang="fr-FR" dirty="0">
                <a:solidFill>
                  <a:srgbClr val="002060"/>
                </a:solidFill>
              </a:rPr>
              <a:t>: Rebasculer un dossier avec banque partenaire définie  en ADE+ </a:t>
            </a:r>
            <a:r>
              <a:rPr lang="fr-FR" u="sng" dirty="0">
                <a:solidFill>
                  <a:schemeClr val="accent2"/>
                </a:solidFill>
              </a:rPr>
              <a:t>Depuis J’@</a:t>
            </a:r>
            <a:r>
              <a:rPr lang="fr-FR" u="sng" dirty="0" err="1">
                <a:solidFill>
                  <a:schemeClr val="accent2"/>
                </a:solidFill>
              </a:rPr>
              <a:t>ssure</a:t>
            </a:r>
            <a:endParaRPr lang="fr-FR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D8ECD07-49BB-448B-AFF2-5A3CEECE40E1}"/>
              </a:ext>
            </a:extLst>
          </p:cNvPr>
          <p:cNvSpPr/>
          <p:nvPr/>
        </p:nvSpPr>
        <p:spPr>
          <a:xfrm>
            <a:off x="1615735" y="1047565"/>
            <a:ext cx="8602462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Transfert SURF </a:t>
            </a:r>
            <a:r>
              <a:rPr lang="fr-FR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</a:t>
            </a:r>
            <a:r>
              <a:rPr lang="fr-FR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Choix du barème)</a:t>
            </a:r>
            <a:endParaRPr lang="fr-FR" i="1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BDD807C-DFE5-4EAD-9EF3-4E3A53153787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40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2C2333-CE77-4EA7-ABD5-717E84F9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1846433"/>
            <a:ext cx="8851037" cy="25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ABEA81B-EA9C-490A-86A1-1A08921C1853}"/>
              </a:ext>
            </a:extLst>
          </p:cNvPr>
          <p:cNvSpPr txBox="1"/>
          <p:nvPr/>
        </p:nvSpPr>
        <p:spPr>
          <a:xfrm>
            <a:off x="1180731" y="1107769"/>
            <a:ext cx="8851036" cy="738664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Pour le </a:t>
            </a:r>
            <a:r>
              <a:rPr lang="fr-FR" sz="1400" b="1" dirty="0"/>
              <a:t>transfert Surf</a:t>
            </a:r>
            <a:r>
              <a:rPr lang="fr-FR" sz="1400" dirty="0"/>
              <a:t>: </a:t>
            </a:r>
            <a:br>
              <a:rPr lang="fr-FR" sz="1400" dirty="0"/>
            </a:br>
            <a:r>
              <a:rPr lang="fr-FR" sz="1400" u="sng" dirty="0"/>
              <a:t>Sélectionnez le barème </a:t>
            </a:r>
            <a:r>
              <a:rPr lang="fr-FR" sz="1400" dirty="0"/>
              <a:t>: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« Assurance des emprunteurs seule </a:t>
            </a:r>
            <a:r>
              <a:rPr lang="fr-FR" sz="1400" b="1" dirty="0" err="1">
                <a:solidFill>
                  <a:srgbClr val="FF0000"/>
                </a:solidFill>
              </a:rPr>
              <a:t>J@ssure</a:t>
            </a:r>
            <a:r>
              <a:rPr lang="fr-FR" sz="1400" b="1" dirty="0">
                <a:solidFill>
                  <a:srgbClr val="FF0000"/>
                </a:solidFill>
              </a:rPr>
              <a:t> »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F7642-15D3-4295-B7D5-0CDA9FF72C0A}"/>
              </a:ext>
            </a:extLst>
          </p:cNvPr>
          <p:cNvSpPr/>
          <p:nvPr/>
        </p:nvSpPr>
        <p:spPr>
          <a:xfrm>
            <a:off x="2663301" y="3515557"/>
            <a:ext cx="4110361" cy="22638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B519A1-6648-4813-BDD7-8E6657B20BFE}"/>
              </a:ext>
            </a:extLst>
          </p:cNvPr>
          <p:cNvSpPr/>
          <p:nvPr/>
        </p:nvSpPr>
        <p:spPr>
          <a:xfrm>
            <a:off x="1047565" y="98166"/>
            <a:ext cx="9552373" cy="355107"/>
          </a:xfrm>
          <a:prstGeom prst="rect">
            <a:avLst/>
          </a:prstGeom>
          <a:solidFill>
            <a:srgbClr val="D9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Evolution ADE+ </a:t>
            </a:r>
            <a:r>
              <a:rPr lang="fr-FR" dirty="0">
                <a:solidFill>
                  <a:srgbClr val="002060"/>
                </a:solidFill>
              </a:rPr>
              <a:t>: Rebasculer un dossier avec banque partenaire définie  en ADE+ </a:t>
            </a:r>
            <a:r>
              <a:rPr lang="fr-FR" u="sng" dirty="0">
                <a:solidFill>
                  <a:schemeClr val="accent2"/>
                </a:solidFill>
              </a:rPr>
              <a:t>transfert SURF</a:t>
            </a:r>
          </a:p>
        </p:txBody>
      </p:sp>
    </p:spTree>
    <p:extLst>
      <p:ext uri="{BB962C8B-B14F-4D97-AF65-F5344CB8AC3E}">
        <p14:creationId xmlns:p14="http://schemas.microsoft.com/office/powerpoint/2010/main" val="62421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BE7A253-577B-4136-9381-60F2E4EFCFE4}"/>
              </a:ext>
            </a:extLst>
          </p:cNvPr>
          <p:cNvSpPr/>
          <p:nvPr/>
        </p:nvSpPr>
        <p:spPr>
          <a:xfrm>
            <a:off x="1615735" y="1047565"/>
            <a:ext cx="9490230" cy="4429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Rappel du process de </a:t>
            </a:r>
            <a:r>
              <a:rPr lang="fr-FR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Contractualisation dans j’@</a:t>
            </a:r>
            <a:r>
              <a:rPr lang="fr-FR" sz="3200" dirty="0" err="1">
                <a:solidFill>
                  <a:schemeClr val="accent2"/>
                </a:solidFill>
                <a:latin typeface="Arial Rounded MT Bold" panose="020F0704030504030204" pitchFamily="34" charset="0"/>
              </a:rPr>
              <a:t>ssure</a:t>
            </a:r>
            <a:endParaRPr lang="fr-FR" u="sng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15F0AA3-DAA2-4083-9974-DB3E8F516C97}"/>
              </a:ext>
            </a:extLst>
          </p:cNvPr>
          <p:cNvSpPr txBox="1"/>
          <p:nvPr/>
        </p:nvSpPr>
        <p:spPr>
          <a:xfrm>
            <a:off x="10023375" y="294943"/>
            <a:ext cx="183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Evolution ADE+</a:t>
            </a:r>
          </a:p>
          <a:p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Livraison en production le 14/02/2021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B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8736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628</Words>
  <Application>Microsoft Office PowerPoint</Application>
  <PresentationFormat>Grand écran</PresentationFormat>
  <Paragraphs>82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Bodoni MT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Dimopoulos Nikolaos</dc:creator>
  <cp:lastModifiedBy>Taguemount Schérazade</cp:lastModifiedBy>
  <cp:revision>51</cp:revision>
  <dcterms:created xsi:type="dcterms:W3CDTF">2022-02-10T08:08:44Z</dcterms:created>
  <dcterms:modified xsi:type="dcterms:W3CDTF">2022-02-11T16:04:29Z</dcterms:modified>
</cp:coreProperties>
</file>