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9" r:id="rId1"/>
  </p:sldMasterIdLst>
  <p:notesMasterIdLst>
    <p:notesMasterId r:id="rId11"/>
  </p:notesMasterIdLst>
  <p:sldIdLst>
    <p:sldId id="307" r:id="rId2"/>
    <p:sldId id="269" r:id="rId3"/>
    <p:sldId id="278" r:id="rId4"/>
    <p:sldId id="306" r:id="rId5"/>
    <p:sldId id="309" r:id="rId6"/>
    <p:sldId id="387" r:id="rId7"/>
    <p:sldId id="367" r:id="rId8"/>
    <p:sldId id="388" r:id="rId9"/>
    <p:sldId id="322" r:id="rId10"/>
  </p:sldIdLst>
  <p:sldSz cx="9144000" cy="5143500" type="screen16x9"/>
  <p:notesSz cx="6858000" cy="9144000"/>
  <p:defaultTextStyle>
    <a:lvl1pPr marL="0" algn="l" rtl="0" latinLnBrk="0">
      <a:defRPr lang="fr-FR" sz="1800" kern="1200">
        <a:solidFill>
          <a:schemeClr val="tx1"/>
        </a:solidFill>
        <a:latin typeface="+mn-lt"/>
        <a:ea typeface="+mn-ea"/>
        <a:cs typeface="+mn-cs"/>
      </a:defRPr>
    </a:lvl1pPr>
    <a:lvl2pPr marL="457200" algn="l" rtl="0" latinLnBrk="0">
      <a:defRPr lang="fr-FR" sz="1800" kern="1200">
        <a:solidFill>
          <a:schemeClr val="tx1"/>
        </a:solidFill>
        <a:latin typeface="+mn-lt"/>
        <a:ea typeface="+mn-ea"/>
        <a:cs typeface="+mn-cs"/>
      </a:defRPr>
    </a:lvl2pPr>
    <a:lvl3pPr marL="914400" algn="l" rtl="0" latinLnBrk="0">
      <a:defRPr lang="fr-FR" sz="1800" kern="1200">
        <a:solidFill>
          <a:schemeClr val="tx1"/>
        </a:solidFill>
        <a:latin typeface="+mn-lt"/>
        <a:ea typeface="+mn-ea"/>
        <a:cs typeface="+mn-cs"/>
      </a:defRPr>
    </a:lvl3pPr>
    <a:lvl4pPr marL="1371600" algn="l" rtl="0" latinLnBrk="0">
      <a:defRPr lang="fr-FR" sz="1800" kern="1200">
        <a:solidFill>
          <a:schemeClr val="tx1"/>
        </a:solidFill>
        <a:latin typeface="+mn-lt"/>
        <a:ea typeface="+mn-ea"/>
        <a:cs typeface="+mn-cs"/>
      </a:defRPr>
    </a:lvl4pPr>
    <a:lvl5pPr marL="1828800" algn="l" rtl="0" latinLnBrk="0">
      <a:defRPr lang="fr-FR" sz="1800" kern="1200">
        <a:solidFill>
          <a:schemeClr val="tx1"/>
        </a:solidFill>
        <a:latin typeface="+mn-lt"/>
        <a:ea typeface="+mn-ea"/>
        <a:cs typeface="+mn-cs"/>
      </a:defRPr>
    </a:lvl5pPr>
    <a:lvl6pPr marL="2286000" algn="l" rtl="0" latinLnBrk="0">
      <a:defRPr lang="fr-FR" sz="1800" kern="1200">
        <a:solidFill>
          <a:schemeClr val="tx1"/>
        </a:solidFill>
        <a:latin typeface="+mn-lt"/>
        <a:ea typeface="+mn-ea"/>
        <a:cs typeface="+mn-cs"/>
      </a:defRPr>
    </a:lvl6pPr>
    <a:lvl7pPr marL="2743200" algn="l" rtl="0" latinLnBrk="0">
      <a:defRPr lang="fr-FR" sz="1800" kern="1200">
        <a:solidFill>
          <a:schemeClr val="tx1"/>
        </a:solidFill>
        <a:latin typeface="+mn-lt"/>
        <a:ea typeface="+mn-ea"/>
        <a:cs typeface="+mn-cs"/>
      </a:defRPr>
    </a:lvl7pPr>
    <a:lvl8pPr marL="3200400" algn="l" rtl="0" latinLnBrk="0">
      <a:defRPr lang="fr-FR" sz="1800" kern="1200">
        <a:solidFill>
          <a:schemeClr val="tx1"/>
        </a:solidFill>
        <a:latin typeface="+mn-lt"/>
        <a:ea typeface="+mn-ea"/>
        <a:cs typeface="+mn-cs"/>
      </a:defRPr>
    </a:lvl8pPr>
    <a:lvl9pPr marL="3657600" algn="l" rtl="0" latinLnBrk="0">
      <a:defRPr lang="fr-FR" sz="1800" kern="1200">
        <a:solidFill>
          <a:schemeClr val="tx1"/>
        </a:solidFill>
        <a:latin typeface="+mn-lt"/>
        <a:ea typeface="+mn-ea"/>
        <a:cs typeface="+mn-cs"/>
      </a:defRPr>
    </a:lvl9pPr>
    <a:extLst/>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eur" initials="A" lastIdx="20" clrIdx="1"/>
</p:cmAuthorLst>
</file>

<file path=ppt/presProps.xml><?xml version="1.0" encoding="utf-8"?>
<p:presentationPr xmlns:a="http://schemas.openxmlformats.org/drawingml/2006/main" xmlns:r="http://schemas.openxmlformats.org/officeDocument/2006/relationships" xmlns:p="http://schemas.openxmlformats.org/presentationml/2006/main">
  <p:showPr loop="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5CA9"/>
    <a:srgbClr val="0079BF"/>
    <a:srgbClr val="F5A600"/>
    <a:srgbClr val="E8412C"/>
    <a:srgbClr val="CD1719"/>
    <a:srgbClr val="008782"/>
    <a:srgbClr val="FDC300"/>
    <a:srgbClr val="00A68D"/>
    <a:srgbClr val="FF00FF"/>
    <a:srgbClr val="A68D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30" autoAdjust="0"/>
    <p:restoredTop sz="78670" autoAdjust="0"/>
  </p:normalViewPr>
  <p:slideViewPr>
    <p:cSldViewPr>
      <p:cViewPr varScale="1">
        <p:scale>
          <a:sx n="89" d="100"/>
          <a:sy n="89" d="100"/>
        </p:scale>
        <p:origin x="1166" y="72"/>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latinLnBrk="0">
              <a:defRPr lang="fr-FR" sz="1200"/>
            </a:lvl1pPr>
            <a:extLst/>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rtlCol="0"/>
          <a:lstStyle>
            <a:lvl1pPr algn="r" latinLnBrk="0">
              <a:defRPr lang="fr-FR" sz="1200"/>
            </a:lvl1pPr>
            <a:extLst/>
          </a:lstStyle>
          <a:p>
            <a:fld id="{A8ADFD5B-A66C-449C-B6E8-FB716D07777D}" type="datetimeFigureOut">
              <a:pPr/>
              <a:t>12/05/2023</a:t>
            </a:fld>
            <a:endParaRPr lang="fr-F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0">
            <a:normAutofit/>
          </a:bodyPr>
          <a:lstStyle/>
          <a:p>
            <a:pPr lvl="0"/>
            <a:r>
              <a:rPr lang="fr-FR"/>
              <a:t>Modifiez les styles du texte du masque</a:t>
            </a:r>
          </a:p>
          <a:p>
            <a:pPr lvl="1"/>
            <a:r>
              <a:rPr lang="fr-FR"/>
              <a:t>Niveau 2</a:t>
            </a:r>
          </a:p>
          <a:p>
            <a:pPr lvl="2"/>
            <a:r>
              <a:rPr lang="fr-FR"/>
              <a:t>Niveau 3</a:t>
            </a:r>
          </a:p>
          <a:p>
            <a:pPr lvl="3"/>
            <a:r>
              <a:rPr lang="fr-FR"/>
              <a:t>Niveau 4</a:t>
            </a:r>
          </a:p>
          <a:p>
            <a:pPr lvl="4"/>
            <a:r>
              <a:rPr lang="fr-FR"/>
              <a:t>Niveau 5</a:t>
            </a:r>
          </a:p>
        </p:txBody>
      </p:sp>
      <p:sp>
        <p:nvSpPr>
          <p:cNvPr id="6" name="Footer Placeholder 5"/>
          <p:cNvSpPr>
            <a:spLocks noGrp="1"/>
          </p:cNvSpPr>
          <p:nvPr>
            <p:ph type="ftr" sz="quarter" idx="4"/>
          </p:nvPr>
        </p:nvSpPr>
        <p:spPr>
          <a:xfrm>
            <a:off x="0" y="8685213"/>
            <a:ext cx="2971800" cy="457200"/>
          </a:xfrm>
          <a:prstGeom prst="rect">
            <a:avLst/>
          </a:prstGeom>
        </p:spPr>
        <p:txBody>
          <a:bodyPr vert="horz" rtlCol="0" anchor="b"/>
          <a:lstStyle>
            <a:lvl1pPr algn="l" latinLnBrk="0">
              <a:defRPr lang="fr-FR" sz="1200"/>
            </a:lvl1pPr>
            <a:extLst/>
          </a:lstStyle>
          <a:p>
            <a:endParaRPr lang="fr-F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rtlCol="0" anchor="b"/>
          <a:lstStyle>
            <a:lvl1pPr algn="r" latinLnBrk="0">
              <a:defRPr lang="fr-FR" sz="1200"/>
            </a:lvl1pPr>
            <a:extLst/>
          </a:lstStyle>
          <a:p>
            <a:fld id="{CA5D3BF3-D352-46FC-8343-31F56E6730EA}" type="slidenum">
              <a:pPr/>
              <a:t>‹N°›</a:t>
            </a:fld>
            <a:endParaRPr lang="fr-FR"/>
          </a:p>
        </p:txBody>
      </p:sp>
    </p:spTree>
    <p:extLst>
      <p:ext uri="{BB962C8B-B14F-4D97-AF65-F5344CB8AC3E}">
        <p14:creationId xmlns:p14="http://schemas.microsoft.com/office/powerpoint/2010/main" val="2658914042"/>
      </p:ext>
    </p:extLst>
  </p:cSld>
  <p:clrMap bg1="lt1" tx1="dk1" bg2="lt2" tx2="dk2" accent1="accent1" accent2="accent2" accent3="accent3" accent4="accent4" accent5="accent5" accent6="accent6" hlink="hlink" folHlink="folHlink"/>
  <p:notesStyle>
    <a:lvl1pPr marL="0" algn="l" rtl="0" latinLnBrk="0">
      <a:defRPr lang="fr-FR" sz="1200" kern="1200">
        <a:solidFill>
          <a:schemeClr val="tx1"/>
        </a:solidFill>
        <a:latin typeface="+mn-lt"/>
        <a:ea typeface="+mn-ea"/>
        <a:cs typeface="+mn-cs"/>
      </a:defRPr>
    </a:lvl1pPr>
    <a:lvl2pPr marL="457200" algn="l" rtl="0" latinLnBrk="0">
      <a:defRPr lang="fr-FR" sz="1200" kern="1200">
        <a:solidFill>
          <a:schemeClr val="tx1"/>
        </a:solidFill>
        <a:latin typeface="+mn-lt"/>
        <a:ea typeface="+mn-ea"/>
        <a:cs typeface="+mn-cs"/>
      </a:defRPr>
    </a:lvl2pPr>
    <a:lvl3pPr marL="914400" algn="l" rtl="0" latinLnBrk="0">
      <a:defRPr lang="fr-FR" sz="1200" kern="1200">
        <a:solidFill>
          <a:schemeClr val="tx1"/>
        </a:solidFill>
        <a:latin typeface="+mn-lt"/>
        <a:ea typeface="+mn-ea"/>
        <a:cs typeface="+mn-cs"/>
      </a:defRPr>
    </a:lvl3pPr>
    <a:lvl4pPr marL="1371600" algn="l" rtl="0" latinLnBrk="0">
      <a:defRPr lang="fr-FR" sz="1200" kern="1200">
        <a:solidFill>
          <a:schemeClr val="tx1"/>
        </a:solidFill>
        <a:latin typeface="+mn-lt"/>
        <a:ea typeface="+mn-ea"/>
        <a:cs typeface="+mn-cs"/>
      </a:defRPr>
    </a:lvl4pPr>
    <a:lvl5pPr marL="1828800" algn="l" rtl="0" latinLnBrk="0">
      <a:defRPr lang="fr-FR" sz="1200" kern="1200">
        <a:solidFill>
          <a:schemeClr val="tx1"/>
        </a:solidFill>
        <a:latin typeface="+mn-lt"/>
        <a:ea typeface="+mn-ea"/>
        <a:cs typeface="+mn-cs"/>
      </a:defRPr>
    </a:lvl5pPr>
    <a:lvl6pPr marL="2286000" algn="l" rtl="0" latinLnBrk="0">
      <a:defRPr lang="fr-FR" sz="1200" kern="1200">
        <a:solidFill>
          <a:schemeClr val="tx1"/>
        </a:solidFill>
        <a:latin typeface="+mn-lt"/>
        <a:ea typeface="+mn-ea"/>
        <a:cs typeface="+mn-cs"/>
      </a:defRPr>
    </a:lvl6pPr>
    <a:lvl7pPr marL="2743200" algn="l" rtl="0" latinLnBrk="0">
      <a:defRPr lang="fr-FR" sz="1200" kern="1200">
        <a:solidFill>
          <a:schemeClr val="tx1"/>
        </a:solidFill>
        <a:latin typeface="+mn-lt"/>
        <a:ea typeface="+mn-ea"/>
        <a:cs typeface="+mn-cs"/>
      </a:defRPr>
    </a:lvl7pPr>
    <a:lvl8pPr marL="3200400" algn="l" rtl="0" latinLnBrk="0">
      <a:defRPr lang="fr-FR" sz="1200" kern="1200">
        <a:solidFill>
          <a:schemeClr val="tx1"/>
        </a:solidFill>
        <a:latin typeface="+mn-lt"/>
        <a:ea typeface="+mn-ea"/>
        <a:cs typeface="+mn-cs"/>
      </a:defRPr>
    </a:lvl8pPr>
    <a:lvl9pPr marL="3657600" algn="l" rtl="0" latinLnBrk="0">
      <a:defRPr lang="fr-FR"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1"/>
            <a:r>
              <a:rPr lang="fr-FR" altLang="fr-FR" sz="1000" dirty="0">
                <a:solidFill>
                  <a:srgbClr val="FF9900"/>
                </a:solidFill>
              </a:rPr>
              <a:t>TOTALE INDEPENDANCE DU MONDE BANCAIRE</a:t>
            </a:r>
          </a:p>
          <a:p>
            <a:pPr marL="0" lvl="1"/>
            <a:endParaRPr lang="fr-FR" altLang="fr-FR" sz="1000" dirty="0">
              <a:solidFill>
                <a:srgbClr val="FF9900"/>
              </a:solidFill>
            </a:endParaRPr>
          </a:p>
          <a:p>
            <a:pPr marL="0" lvl="1"/>
            <a:r>
              <a:rPr lang="fr-FR" altLang="fr-FR" sz="1000" dirty="0">
                <a:solidFill>
                  <a:srgbClr val="FF9900"/>
                </a:solidFill>
              </a:rPr>
              <a:t>Agréments bancaires pour les prêts à la consommation</a:t>
            </a:r>
          </a:p>
          <a:p>
            <a:pPr marL="0" lvl="1"/>
            <a:endParaRPr lang="fr-FR" altLang="fr-FR" sz="1000" dirty="0">
              <a:solidFill>
                <a:srgbClr val="FF9900"/>
              </a:solidFill>
              <a:latin typeface="Arial" panose="020B0604020202020204" pitchFamily="34" charset="0"/>
            </a:endParaRPr>
          </a:p>
          <a:p>
            <a:pPr marL="0" lvl="1" algn="just">
              <a:lnSpc>
                <a:spcPct val="110000"/>
              </a:lnSpc>
              <a:buClr>
                <a:srgbClr val="FF6600"/>
              </a:buClr>
            </a:pPr>
            <a:r>
              <a:rPr lang="fr-FR" altLang="fr-FR" sz="1800" b="1" dirty="0">
                <a:solidFill>
                  <a:schemeClr val="accent2"/>
                </a:solidFill>
              </a:rPr>
              <a:t>CRÉSERFI</a:t>
            </a:r>
            <a:r>
              <a:rPr lang="fr-FR" altLang="fr-FR" dirty="0">
                <a:solidFill>
                  <a:schemeClr val="accent2"/>
                </a:solidFill>
              </a:rPr>
              <a:t> bénéficie d’un agrément bancaire qui lui permet de réaliser des opérations de crédit concernant </a:t>
            </a:r>
            <a:r>
              <a:rPr lang="fr-FR" altLang="fr-FR" b="1" dirty="0">
                <a:solidFill>
                  <a:schemeClr val="accent2"/>
                </a:solidFill>
              </a:rPr>
              <a:t>des prêts à la consommation.</a:t>
            </a:r>
          </a:p>
          <a:p>
            <a:pPr marL="0" lvl="1" algn="just">
              <a:lnSpc>
                <a:spcPct val="110000"/>
              </a:lnSpc>
              <a:buClr>
                <a:srgbClr val="FF6600"/>
              </a:buClr>
            </a:pPr>
            <a:r>
              <a:rPr lang="fr-FR" altLang="fr-FR" dirty="0">
                <a:solidFill>
                  <a:schemeClr val="accent2"/>
                </a:solidFill>
              </a:rPr>
              <a:t>Pour les prêts immobiliers, CRÉSERFI négocie auprès d’autres établissements de crédit les services qui répondent aux attentes des adhérents du CSF.</a:t>
            </a:r>
          </a:p>
          <a:p>
            <a:pPr marL="0" lvl="1" algn="just">
              <a:lnSpc>
                <a:spcPct val="110000"/>
              </a:lnSpc>
              <a:buClr>
                <a:srgbClr val="FF6600"/>
              </a:buClr>
            </a:pPr>
            <a:endParaRPr lang="fr-FR" altLang="fr-FR" dirty="0">
              <a:solidFill>
                <a:schemeClr val="accent2"/>
              </a:solidFill>
            </a:endParaRPr>
          </a:p>
          <a:p>
            <a:pPr marL="0" lvl="1" algn="just">
              <a:lnSpc>
                <a:spcPct val="110000"/>
              </a:lnSpc>
              <a:buClr>
                <a:srgbClr val="FF6600"/>
              </a:buClr>
            </a:pPr>
            <a:r>
              <a:rPr lang="fr-FR" altLang="fr-FR" sz="1800" b="1" dirty="0">
                <a:solidFill>
                  <a:schemeClr val="accent2"/>
                </a:solidFill>
              </a:rPr>
              <a:t>CSF Assurances</a:t>
            </a:r>
            <a:r>
              <a:rPr lang="fr-FR" altLang="fr-FR" b="1" dirty="0">
                <a:solidFill>
                  <a:schemeClr val="accent2"/>
                </a:solidFill>
              </a:rPr>
              <a:t>,</a:t>
            </a:r>
            <a:r>
              <a:rPr lang="fr-FR" altLang="fr-FR" dirty="0">
                <a:solidFill>
                  <a:schemeClr val="accent2"/>
                </a:solidFill>
              </a:rPr>
              <a:t> la société de courtage d’assurances du CSF qui permet de proposer aux adhérents du CSF les solutions d’épargne et d’assurances.</a:t>
            </a:r>
          </a:p>
          <a:p>
            <a:pPr marL="0" lvl="1" algn="just">
              <a:lnSpc>
                <a:spcPct val="110000"/>
              </a:lnSpc>
              <a:buClr>
                <a:srgbClr val="FF6600"/>
              </a:buClr>
            </a:pPr>
            <a:endParaRPr lang="fr-FR" altLang="fr-FR" dirty="0">
              <a:solidFill>
                <a:schemeClr val="accent2"/>
              </a:solidFill>
            </a:endParaRPr>
          </a:p>
          <a:p>
            <a:pPr marL="0" lvl="1" algn="just">
              <a:lnSpc>
                <a:spcPct val="110000"/>
              </a:lnSpc>
              <a:buClr>
                <a:srgbClr val="FF6600"/>
              </a:buClr>
            </a:pPr>
            <a:r>
              <a:rPr lang="fr-FR" altLang="fr-FR" sz="1800" b="1" dirty="0">
                <a:solidFill>
                  <a:schemeClr val="accent2"/>
                </a:solidFill>
              </a:rPr>
              <a:t>CSF Patrimoine</a:t>
            </a:r>
            <a:r>
              <a:rPr lang="fr-FR" altLang="fr-FR" dirty="0">
                <a:solidFill>
                  <a:schemeClr val="accent2"/>
                </a:solidFill>
              </a:rPr>
              <a:t>, la société de conseils, accompagne ses adhérents sur tous les sujets relatifs à l’organisation de son patrimoine financiers : droits retraites, succession, placements assurances vies…</a:t>
            </a:r>
            <a:endParaRPr lang="fr-FR" altLang="fr-FR" dirty="0"/>
          </a:p>
          <a:p>
            <a:pPr lvl="0"/>
            <a:endParaRPr lang="fr-FR" dirty="0"/>
          </a:p>
        </p:txBody>
      </p:sp>
      <p:sp>
        <p:nvSpPr>
          <p:cNvPr id="4" name="Espace réservé du numéro de diapositive 3"/>
          <p:cNvSpPr>
            <a:spLocks noGrp="1"/>
          </p:cNvSpPr>
          <p:nvPr>
            <p:ph type="sldNum" sz="quarter" idx="5"/>
          </p:nvPr>
        </p:nvSpPr>
        <p:spPr/>
        <p:txBody>
          <a:bodyPr/>
          <a:lstStyle/>
          <a:p>
            <a:fld id="{33A91656-466A-4CDC-AE68-B2AA4823708B}" type="slidenum">
              <a:rPr lang="fr-FR" smtClean="0"/>
              <a:t>2</a:t>
            </a:fld>
            <a:endParaRPr lang="fr-FR"/>
          </a:p>
        </p:txBody>
      </p:sp>
    </p:spTree>
    <p:extLst>
      <p:ext uri="{BB962C8B-B14F-4D97-AF65-F5344CB8AC3E}">
        <p14:creationId xmlns:p14="http://schemas.microsoft.com/office/powerpoint/2010/main" val="2774471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 ASSURANCE DES EMPRUNTEURS : </a:t>
            </a:r>
            <a:r>
              <a:rPr lang="fr-FR" sz="1200" b="1" dirty="0">
                <a:solidFill>
                  <a:srgbClr val="0070C0"/>
                </a:solidFill>
                <a:latin typeface="Lato Heavy" panose="020F0502020204030203"/>
              </a:rPr>
              <a:t>Le contrat CSF Assurance Emprunteurs offre à tous les agents un large niveau de couverture.</a:t>
            </a:r>
            <a:endParaRPr lang="fr-FR" sz="1200" dirty="0">
              <a:solidFill>
                <a:srgbClr val="0070C0"/>
              </a:solidFill>
              <a:latin typeface="Lato Heavy" panose="020F0502020204030203"/>
            </a:endParaRPr>
          </a:p>
          <a:p>
            <a:pPr lvl="0"/>
            <a:endParaRPr lang="fr-FR" dirty="0"/>
          </a:p>
        </p:txBody>
      </p:sp>
      <p:sp>
        <p:nvSpPr>
          <p:cNvPr id="4" name="Espace réservé du numéro de diapositive 3"/>
          <p:cNvSpPr>
            <a:spLocks noGrp="1"/>
          </p:cNvSpPr>
          <p:nvPr>
            <p:ph type="sldNum" sz="quarter" idx="5"/>
          </p:nvPr>
        </p:nvSpPr>
        <p:spPr/>
        <p:txBody>
          <a:bodyPr/>
          <a:lstStyle/>
          <a:p>
            <a:fld id="{33A91656-466A-4CDC-AE68-B2AA4823708B}" type="slidenum">
              <a:rPr lang="fr-FR" smtClean="0"/>
              <a:t>3</a:t>
            </a:fld>
            <a:endParaRPr lang="fr-FR"/>
          </a:p>
        </p:txBody>
      </p:sp>
    </p:spTree>
    <p:extLst>
      <p:ext uri="{BB962C8B-B14F-4D97-AF65-F5344CB8AC3E}">
        <p14:creationId xmlns:p14="http://schemas.microsoft.com/office/powerpoint/2010/main" val="3308844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p>
            <a:endParaRPr lang="fr-FR" dirty="0"/>
          </a:p>
        </p:txBody>
      </p:sp>
      <p:sp>
        <p:nvSpPr>
          <p:cNvPr id="4" name="Rectangle 3"/>
          <p:cNvSpPr>
            <a:spLocks noGrp="1"/>
          </p:cNvSpPr>
          <p:nvPr>
            <p:ph type="sldNum" sz="quarter" idx="10"/>
          </p:nvPr>
        </p:nvSpPr>
        <p:spPr/>
        <p:txBody>
          <a:bodyPr/>
          <a:lstStyle/>
          <a:p>
            <a:fld id="{CA5D3BF3-D352-46FC-8343-31F56E6730EA}" type="slidenum">
              <a:rPr lang="fr-FR" smtClean="0"/>
              <a:pPr/>
              <a:t>4</a:t>
            </a:fld>
            <a:endParaRPr lang="fr-FR"/>
          </a:p>
        </p:txBody>
      </p:sp>
    </p:spTree>
    <p:extLst>
      <p:ext uri="{BB962C8B-B14F-4D97-AF65-F5344CB8AC3E}">
        <p14:creationId xmlns:p14="http://schemas.microsoft.com/office/powerpoint/2010/main" val="613333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rgbClr val="005CA9"/>
                </a:solidFill>
                <a:latin typeface="Lato" panose="020F0502020204030203" pitchFamily="34" charset="0"/>
                <a:ea typeface="Lato" panose="020F0502020204030203" pitchFamily="34" charset="0"/>
                <a:cs typeface="Lato" panose="020F0502020204030203" pitchFamily="34" charset="0"/>
              </a:rPr>
              <a:t>Le CSF a également noué des partenariats avec des bailleurs, des promoteurs, des constructeurs permettant de mettre à la disposition de nos adhérents des logements dans l’ancien, le neuf, en accession sociale, maîtrisée ou libre.</a:t>
            </a:r>
          </a:p>
          <a:p>
            <a:endParaRPr lang="fr-FR" dirty="0"/>
          </a:p>
        </p:txBody>
      </p:sp>
      <p:sp>
        <p:nvSpPr>
          <p:cNvPr id="4" name="Rectangle 3"/>
          <p:cNvSpPr>
            <a:spLocks noGrp="1"/>
          </p:cNvSpPr>
          <p:nvPr>
            <p:ph type="sldNum" sz="quarter" idx="10"/>
          </p:nvPr>
        </p:nvSpPr>
        <p:spPr/>
        <p:txBody>
          <a:bodyPr/>
          <a:lstStyle/>
          <a:p>
            <a:fld id="{CA5D3BF3-D352-46FC-8343-31F56E6730EA}" type="slidenum">
              <a:rPr lang="fr-FR" smtClean="0"/>
              <a:pPr/>
              <a:t>5</a:t>
            </a:fld>
            <a:endParaRPr lang="fr-FR"/>
          </a:p>
        </p:txBody>
      </p:sp>
    </p:spTree>
    <p:extLst>
      <p:ext uri="{BB962C8B-B14F-4D97-AF65-F5344CB8AC3E}">
        <p14:creationId xmlns:p14="http://schemas.microsoft.com/office/powerpoint/2010/main" val="2827680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p>
            <a:endParaRPr lang="fr-FR" dirty="0"/>
          </a:p>
        </p:txBody>
      </p:sp>
      <p:sp>
        <p:nvSpPr>
          <p:cNvPr id="4" name="Rectangle 3"/>
          <p:cNvSpPr>
            <a:spLocks noGrp="1"/>
          </p:cNvSpPr>
          <p:nvPr>
            <p:ph type="sldNum" sz="quarter" idx="10"/>
          </p:nvPr>
        </p:nvSpPr>
        <p:spPr/>
        <p:txBody>
          <a:bodyPr/>
          <a:lstStyle/>
          <a:p>
            <a:fld id="{CA5D3BF3-D352-46FC-8343-31F56E6730EA}" type="slidenum">
              <a:rPr lang="fr-FR" smtClean="0"/>
              <a:pPr/>
              <a:t>6</a:t>
            </a:fld>
            <a:endParaRPr lang="fr-FR"/>
          </a:p>
        </p:txBody>
      </p:sp>
    </p:spTree>
    <p:extLst>
      <p:ext uri="{BB962C8B-B14F-4D97-AF65-F5344CB8AC3E}">
        <p14:creationId xmlns:p14="http://schemas.microsoft.com/office/powerpoint/2010/main" val="29525610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Espace réservé de l'image des diapositives 1">
            <a:extLst>
              <a:ext uri="{FF2B5EF4-FFF2-40B4-BE49-F238E27FC236}">
                <a16:creationId xmlns:a16="http://schemas.microsoft.com/office/drawing/2014/main" id="{DC781A1B-04EB-4A8D-9C1C-4521780CC7A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Espace réservé des notes 2">
            <a:extLst>
              <a:ext uri="{FF2B5EF4-FFF2-40B4-BE49-F238E27FC236}">
                <a16:creationId xmlns:a16="http://schemas.microsoft.com/office/drawing/2014/main" id="{D2844890-A8E0-4B96-BF49-C420C0245C0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altLang="fr-FR" b="1" dirty="0"/>
              <a:t>Tables d’infos : </a:t>
            </a:r>
            <a:r>
              <a:rPr lang="fr-FR" sz="1200" dirty="0">
                <a:solidFill>
                  <a:srgbClr val="0070C0"/>
                </a:solidFill>
                <a:latin typeface="Lato" panose="020F0502020204030203"/>
              </a:rPr>
              <a:t>Elle peut se tenir dans une cafétaria ou un restaurant administratif. Facile à organiser, elles permettent au plus grand nombre de profiter de l’expertises de nos conseillers.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solidFill>
                <a:srgbClr val="0070C0"/>
              </a:solidFill>
              <a:latin typeface="Lato" panose="020F0502020204030203"/>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solidFill>
                  <a:srgbClr val="0070C0"/>
                </a:solidFill>
                <a:latin typeface="Lato" panose="020F0502020204030203"/>
              </a:rPr>
              <a:t>Webinaires : </a:t>
            </a:r>
            <a:r>
              <a:rPr lang="fr-FR" sz="1200" dirty="0">
                <a:solidFill>
                  <a:srgbClr val="0070C0"/>
                </a:solidFill>
                <a:latin typeface="Lato" panose="020F0502020204030203"/>
              </a:rPr>
              <a:t>Conférence organisée en </a:t>
            </a:r>
            <a:r>
              <a:rPr lang="fr-FR" sz="1200" dirty="0" err="1">
                <a:solidFill>
                  <a:srgbClr val="0070C0"/>
                </a:solidFill>
                <a:latin typeface="Lato" panose="020F0502020204030203"/>
              </a:rPr>
              <a:t>visio</a:t>
            </a:r>
            <a:r>
              <a:rPr lang="fr-FR" sz="1200" dirty="0">
                <a:solidFill>
                  <a:srgbClr val="0070C0"/>
                </a:solidFill>
                <a:latin typeface="Lato" panose="020F0502020204030203"/>
              </a:rPr>
              <a:t> et diffusée en direct (possibilité de replay) durant laquelle les agents assistent à une présentation autour d’une thématique définie conjointement. Un temps d’échange en fin de conférence leur permet de poser leurs questions à nos intervenants.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solidFill>
                <a:srgbClr val="0070C0"/>
              </a:solidFill>
              <a:latin typeface="Lato" panose="020F0502020204030203"/>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solidFill>
                  <a:srgbClr val="0070C0"/>
                </a:solidFill>
                <a:latin typeface="Lato" panose="020F0502020204030203"/>
              </a:rPr>
              <a:t>Permanences conseils : </a:t>
            </a:r>
            <a:r>
              <a:rPr lang="fr-FR" sz="1200" dirty="0">
                <a:solidFill>
                  <a:srgbClr val="0070C0"/>
                </a:solidFill>
                <a:latin typeface="Lato" panose="020F0502020204030203"/>
              </a:rPr>
              <a:t>En présentiel ou par téléphone, elle permet à vos agents d’échanger en toute confidentialité avec l’un de nos conseillers spécialisés. Il s’agit d’un moment privilégié pour eux car ils peuvent interroger nos experts sur leurs projets de vie.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solidFill>
                <a:srgbClr val="0070C0"/>
              </a:solidFill>
              <a:latin typeface="Lato" panose="020F0502020204030203"/>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solidFill>
                  <a:srgbClr val="0070C0"/>
                </a:solidFill>
                <a:latin typeface="Lato" panose="020F0502020204030203"/>
              </a:rPr>
              <a:t>Cafés / Forums de l’Habitat : </a:t>
            </a:r>
            <a:r>
              <a:rPr lang="fr-FR" sz="1200" dirty="0">
                <a:solidFill>
                  <a:srgbClr val="0070C0"/>
                </a:solidFill>
                <a:latin typeface="Lato" panose="020F0502020204030203"/>
              </a:rPr>
              <a:t>Manifestation organisée dans les locaux de l’administration permettant aux agents de l’administration de rencontrer sur un même lieu différents acteurs du logement. Du bailleur proposant des logements à la vente comme à la location,  à l’agent Immobilier ou au promoteur, ces acteurs apportent des réponses concrètes aux besoins des agents.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solidFill>
                <a:srgbClr val="0070C0"/>
              </a:solidFill>
              <a:latin typeface="Lato" panose="020F0502020204030203"/>
            </a:endParaRPr>
          </a:p>
          <a:p>
            <a:endParaRPr lang="fr-FR" altLang="fr-FR" dirty="0"/>
          </a:p>
        </p:txBody>
      </p:sp>
      <p:sp>
        <p:nvSpPr>
          <p:cNvPr id="29700" name="Espace réservé du pied de page 3">
            <a:extLst>
              <a:ext uri="{FF2B5EF4-FFF2-40B4-BE49-F238E27FC236}">
                <a16:creationId xmlns:a16="http://schemas.microsoft.com/office/drawing/2014/main" id="{4F1FCEF6-4435-4AF5-A625-2D22EAF11CDB}"/>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fr-FR" altLang="fr-FR"/>
          </a:p>
        </p:txBody>
      </p:sp>
      <p:sp>
        <p:nvSpPr>
          <p:cNvPr id="29701" name="Espace réservé du numéro de diapositive 4">
            <a:extLst>
              <a:ext uri="{FF2B5EF4-FFF2-40B4-BE49-F238E27FC236}">
                <a16:creationId xmlns:a16="http://schemas.microsoft.com/office/drawing/2014/main" id="{C575AC46-D50D-4A3F-AE27-FFBFC295D84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BB01498-7CEB-4631-A2D7-5154BBF12444}" type="slidenum">
              <a:rPr lang="fr-FR" altLang="fr-FR" smtClean="0"/>
              <a:pPr/>
              <a:t>7</a:t>
            </a:fld>
            <a:endParaRPr lang="fr-FR" alt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p>
            <a:endParaRPr lang="fr-FR" dirty="0"/>
          </a:p>
        </p:txBody>
      </p:sp>
      <p:sp>
        <p:nvSpPr>
          <p:cNvPr id="4" name="Rectangle 3"/>
          <p:cNvSpPr>
            <a:spLocks noGrp="1"/>
          </p:cNvSpPr>
          <p:nvPr>
            <p:ph type="sldNum" sz="quarter" idx="10"/>
          </p:nvPr>
        </p:nvSpPr>
        <p:spPr/>
        <p:txBody>
          <a:bodyPr/>
          <a:lstStyle/>
          <a:p>
            <a:fld id="{CA5D3BF3-D352-46FC-8343-31F56E6730EA}" type="slidenum">
              <a:rPr lang="fr-FR" smtClean="0"/>
              <a:pPr/>
              <a:t>8</a:t>
            </a:fld>
            <a:endParaRPr lang="fr-FR"/>
          </a:p>
        </p:txBody>
      </p:sp>
    </p:spTree>
    <p:extLst>
      <p:ext uri="{BB962C8B-B14F-4D97-AF65-F5344CB8AC3E}">
        <p14:creationId xmlns:p14="http://schemas.microsoft.com/office/powerpoint/2010/main" val="4394581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p>
            <a:endParaRPr lang="fr-FR" dirty="0"/>
          </a:p>
        </p:txBody>
      </p:sp>
      <p:sp>
        <p:nvSpPr>
          <p:cNvPr id="4" name="Rectangle 3"/>
          <p:cNvSpPr>
            <a:spLocks noGrp="1"/>
          </p:cNvSpPr>
          <p:nvPr>
            <p:ph type="sldNum" sz="quarter" idx="10"/>
          </p:nvPr>
        </p:nvSpPr>
        <p:spPr/>
        <p:txBody>
          <a:bodyPr/>
          <a:lstStyle/>
          <a:p>
            <a:fld id="{CA5D3BF3-D352-46FC-8343-31F56E6730EA}" type="slidenum">
              <a:rPr lang="fr-FR" smtClean="0"/>
              <a:pPr/>
              <a:t>9</a:t>
            </a:fld>
            <a:endParaRPr lang="fr-FR"/>
          </a:p>
        </p:txBody>
      </p:sp>
    </p:spTree>
    <p:extLst>
      <p:ext uri="{BB962C8B-B14F-4D97-AF65-F5344CB8AC3E}">
        <p14:creationId xmlns:p14="http://schemas.microsoft.com/office/powerpoint/2010/main" val="36985617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597820"/>
            <a:ext cx="7772400" cy="1102519"/>
          </a:xfrm>
        </p:spPr>
        <p:txBody>
          <a:bodyPr/>
          <a:lstStyle/>
          <a:p>
            <a:r>
              <a:rPr lang="fr-FR"/>
              <a:t>Modifiez le style du titre</a:t>
            </a:r>
          </a:p>
        </p:txBody>
      </p:sp>
      <p:sp>
        <p:nvSpPr>
          <p:cNvPr id="3" name="Sous-titr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pPr algn="ctr"/>
            <a:fld id="{047E157E-8DCB-4F70-A0AF-5EB586A91DD4}" type="datetime1">
              <a:rPr kumimoji="0" lang="fr-FR" smtClean="0">
                <a:solidFill>
                  <a:srgbClr val="FFFFFF"/>
                </a:solidFill>
              </a:rPr>
              <a:pPr algn="ctr"/>
              <a:t>12/05/2023</a:t>
            </a:fld>
            <a:endParaRPr kumimoji="0" lang="fr-FR" sz="2000">
              <a:solidFill>
                <a:srgbClr val="FFFFFF"/>
              </a:solidFill>
            </a:endParaRPr>
          </a:p>
        </p:txBody>
      </p:sp>
      <p:sp>
        <p:nvSpPr>
          <p:cNvPr id="5" name="Espace réservé du pied de page 4"/>
          <p:cNvSpPr>
            <a:spLocks noGrp="1"/>
          </p:cNvSpPr>
          <p:nvPr>
            <p:ph type="ftr" sz="quarter" idx="11"/>
          </p:nvPr>
        </p:nvSpPr>
        <p:spPr/>
        <p:txBody>
          <a:bodyPr/>
          <a:lstStyle/>
          <a:p>
            <a:pPr algn="r"/>
            <a:endParaRPr kumimoji="0" lang="fr-FR">
              <a:solidFill>
                <a:schemeClr val="tx2"/>
              </a:solidFill>
            </a:endParaRPr>
          </a:p>
        </p:txBody>
      </p:sp>
      <p:sp>
        <p:nvSpPr>
          <p:cNvPr id="6" name="Espace réservé du numéro de diapositive 5"/>
          <p:cNvSpPr>
            <a:spLocks noGrp="1"/>
          </p:cNvSpPr>
          <p:nvPr>
            <p:ph type="sldNum" sz="quarter" idx="12"/>
          </p:nvPr>
        </p:nvSpPr>
        <p:spPr/>
        <p:txBody>
          <a:bodyPr/>
          <a:lstStyle/>
          <a:p>
            <a:fld id="{8F82E0A0-C266-4798-8C8F-B9F91E9DA37E}" type="slidenum">
              <a:rPr kumimoji="0" lang="fr-FR" smtClean="0">
                <a:solidFill>
                  <a:schemeClr val="tx2"/>
                </a:solidFill>
              </a:rPr>
              <a:pPr/>
              <a:t>‹N°›</a:t>
            </a:fld>
            <a:endParaRPr kumimoji="0" lang="fr-FR">
              <a:solidFill>
                <a:schemeClr val="tx2"/>
              </a:solidFill>
            </a:endParaRPr>
          </a:p>
        </p:txBody>
      </p:sp>
    </p:spTree>
    <p:extLst>
      <p:ext uri="{BB962C8B-B14F-4D97-AF65-F5344CB8AC3E}">
        <p14:creationId xmlns:p14="http://schemas.microsoft.com/office/powerpoint/2010/main" val="2385928616"/>
      </p:ext>
    </p:extLst>
  </p:cSld>
  <p:clrMapOvr>
    <a:masterClrMapping/>
  </p:clrMapOvr>
  <p:transition spd="med" advClick="0" advTm="1000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4606EA6-EFEA-4C30-9264-4F9291A5780D}" type="datetime1">
              <a:rPr lang="fr-FR" smtClean="0"/>
              <a:pPr/>
              <a:t>12/05/2023</a:t>
            </a:fld>
            <a:endParaRPr kumimoji="0" lang="fr-FR" sz="1400">
              <a:solidFill>
                <a:schemeClr val="tx2"/>
              </a:solidFill>
            </a:endParaRPr>
          </a:p>
        </p:txBody>
      </p:sp>
      <p:sp>
        <p:nvSpPr>
          <p:cNvPr id="5" name="Espace réservé du pied de page 4"/>
          <p:cNvSpPr>
            <a:spLocks noGrp="1"/>
          </p:cNvSpPr>
          <p:nvPr>
            <p:ph type="ftr" sz="quarter" idx="11"/>
          </p:nvPr>
        </p:nvSpPr>
        <p:spPr/>
        <p:txBody>
          <a:bodyPr/>
          <a:lstStyle/>
          <a:p>
            <a:pPr algn="r"/>
            <a:endParaRPr kumimoji="0" lang="fr-FR" sz="1400">
              <a:solidFill>
                <a:schemeClr val="tx2"/>
              </a:solidFill>
            </a:endParaRPr>
          </a:p>
        </p:txBody>
      </p:sp>
      <p:sp>
        <p:nvSpPr>
          <p:cNvPr id="6" name="Espace réservé du numéro de diapositive 5"/>
          <p:cNvSpPr>
            <a:spLocks noGrp="1"/>
          </p:cNvSpPr>
          <p:nvPr>
            <p:ph type="sldNum" sz="quarter" idx="12"/>
          </p:nvPr>
        </p:nvSpPr>
        <p:spPr/>
        <p:txBody>
          <a:bodyPr/>
          <a:lstStyle/>
          <a:p>
            <a:pPr algn="ctr"/>
            <a:fld id="{8F82E0A0-C266-4798-8C8F-B9F91E9DA37E}" type="slidenum">
              <a:rPr kumimoji="0" lang="fr-FR" sz="1400" b="1" smtClean="0">
                <a:solidFill>
                  <a:srgbClr val="FFFFFF"/>
                </a:solidFill>
              </a:rPr>
              <a:pPr algn="ctr"/>
              <a:t>‹N°›</a:t>
            </a:fld>
            <a:endParaRPr kumimoji="0" lang="fr-FR" sz="1400" b="1">
              <a:solidFill>
                <a:srgbClr val="FFFFFF"/>
              </a:solidFill>
            </a:endParaRPr>
          </a:p>
        </p:txBody>
      </p:sp>
    </p:spTree>
    <p:extLst>
      <p:ext uri="{BB962C8B-B14F-4D97-AF65-F5344CB8AC3E}">
        <p14:creationId xmlns:p14="http://schemas.microsoft.com/office/powerpoint/2010/main" val="3442487731"/>
      </p:ext>
    </p:extLst>
  </p:cSld>
  <p:clrMapOvr>
    <a:masterClrMapping/>
  </p:clrMapOvr>
  <p:transition spd="med" advClick="0" advTm="1000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154781"/>
            <a:ext cx="2057400" cy="329088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154781"/>
            <a:ext cx="6019800" cy="329088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4606EA6-EFEA-4C30-9264-4F9291A5780D}" type="datetime1">
              <a:rPr lang="fr-FR" smtClean="0"/>
              <a:pPr/>
              <a:t>12/05/2023</a:t>
            </a:fld>
            <a:endParaRPr kumimoji="0" lang="fr-FR" sz="1400">
              <a:solidFill>
                <a:schemeClr val="tx2"/>
              </a:solidFill>
            </a:endParaRPr>
          </a:p>
        </p:txBody>
      </p:sp>
      <p:sp>
        <p:nvSpPr>
          <p:cNvPr id="5" name="Espace réservé du pied de page 4"/>
          <p:cNvSpPr>
            <a:spLocks noGrp="1"/>
          </p:cNvSpPr>
          <p:nvPr>
            <p:ph type="ftr" sz="quarter" idx="11"/>
          </p:nvPr>
        </p:nvSpPr>
        <p:spPr/>
        <p:txBody>
          <a:bodyPr/>
          <a:lstStyle/>
          <a:p>
            <a:pPr algn="r"/>
            <a:endParaRPr kumimoji="0" lang="fr-FR" sz="1400">
              <a:solidFill>
                <a:schemeClr val="tx2"/>
              </a:solidFill>
            </a:endParaRPr>
          </a:p>
        </p:txBody>
      </p:sp>
      <p:sp>
        <p:nvSpPr>
          <p:cNvPr id="6" name="Espace réservé du numéro de diapositive 5"/>
          <p:cNvSpPr>
            <a:spLocks noGrp="1"/>
          </p:cNvSpPr>
          <p:nvPr>
            <p:ph type="sldNum" sz="quarter" idx="12"/>
          </p:nvPr>
        </p:nvSpPr>
        <p:spPr/>
        <p:txBody>
          <a:bodyPr/>
          <a:lstStyle/>
          <a:p>
            <a:pPr algn="ctr"/>
            <a:fld id="{8F82E0A0-C266-4798-8C8F-B9F91E9DA37E}" type="slidenum">
              <a:rPr kumimoji="0" lang="fr-FR" sz="1400" b="1" smtClean="0">
                <a:solidFill>
                  <a:srgbClr val="FFFFFF"/>
                </a:solidFill>
              </a:rPr>
              <a:pPr algn="ctr"/>
              <a:t>‹N°›</a:t>
            </a:fld>
            <a:endParaRPr kumimoji="0" lang="fr-FR" sz="1400" b="1">
              <a:solidFill>
                <a:srgbClr val="FFFFFF"/>
              </a:solidFill>
            </a:endParaRPr>
          </a:p>
        </p:txBody>
      </p:sp>
    </p:spTree>
    <p:extLst>
      <p:ext uri="{BB962C8B-B14F-4D97-AF65-F5344CB8AC3E}">
        <p14:creationId xmlns:p14="http://schemas.microsoft.com/office/powerpoint/2010/main" val="3272443264"/>
      </p:ext>
    </p:extLst>
  </p:cSld>
  <p:clrMapOvr>
    <a:masterClrMapping/>
  </p:clrMapOvr>
  <p:transition spd="med" advClick="0" advTm="10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4606EA6-EFEA-4C30-9264-4F9291A5780D}" type="datetime1">
              <a:rPr lang="fr-FR" smtClean="0"/>
              <a:pPr/>
              <a:t>12/05/2023</a:t>
            </a:fld>
            <a:endParaRPr kumimoji="0" lang="fr-FR" sz="1400">
              <a:solidFill>
                <a:schemeClr val="tx2"/>
              </a:solidFill>
            </a:endParaRPr>
          </a:p>
        </p:txBody>
      </p:sp>
      <p:sp>
        <p:nvSpPr>
          <p:cNvPr id="5" name="Espace réservé du pied de page 4"/>
          <p:cNvSpPr>
            <a:spLocks noGrp="1"/>
          </p:cNvSpPr>
          <p:nvPr>
            <p:ph type="ftr" sz="quarter" idx="11"/>
          </p:nvPr>
        </p:nvSpPr>
        <p:spPr/>
        <p:txBody>
          <a:bodyPr/>
          <a:lstStyle/>
          <a:p>
            <a:pPr algn="r"/>
            <a:endParaRPr kumimoji="0" lang="fr-FR" sz="1400">
              <a:solidFill>
                <a:schemeClr val="tx2"/>
              </a:solidFill>
            </a:endParaRPr>
          </a:p>
        </p:txBody>
      </p:sp>
      <p:sp>
        <p:nvSpPr>
          <p:cNvPr id="6" name="Espace réservé du numéro de diapositive 5"/>
          <p:cNvSpPr>
            <a:spLocks noGrp="1"/>
          </p:cNvSpPr>
          <p:nvPr>
            <p:ph type="sldNum" sz="quarter" idx="12"/>
          </p:nvPr>
        </p:nvSpPr>
        <p:spPr/>
        <p:txBody>
          <a:bodyPr/>
          <a:lstStyle/>
          <a:p>
            <a:pPr algn="ctr"/>
            <a:fld id="{8F82E0A0-C266-4798-8C8F-B9F91E9DA37E}" type="slidenum">
              <a:rPr kumimoji="0" lang="fr-FR" sz="1400" b="1" smtClean="0">
                <a:solidFill>
                  <a:srgbClr val="FFFFFF"/>
                </a:solidFill>
              </a:rPr>
              <a:pPr algn="ctr"/>
              <a:t>‹N°›</a:t>
            </a:fld>
            <a:endParaRPr kumimoji="0" lang="fr-FR" sz="1400" b="1">
              <a:solidFill>
                <a:srgbClr val="FFFFFF"/>
              </a:solidFill>
            </a:endParaRPr>
          </a:p>
        </p:txBody>
      </p:sp>
    </p:spTree>
    <p:extLst>
      <p:ext uri="{BB962C8B-B14F-4D97-AF65-F5344CB8AC3E}">
        <p14:creationId xmlns:p14="http://schemas.microsoft.com/office/powerpoint/2010/main" val="3470592221"/>
      </p:ext>
    </p:extLst>
  </p:cSld>
  <p:clrMapOvr>
    <a:masterClrMapping/>
  </p:clrMapOvr>
  <p:transition spd="med" advClick="0" advTm="10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3305176"/>
            <a:ext cx="7772400" cy="1021556"/>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E4606EA6-EFEA-4C30-9264-4F9291A5780D}" type="datetime1">
              <a:rPr lang="fr-FR" smtClean="0"/>
              <a:pPr/>
              <a:t>12/05/2023</a:t>
            </a:fld>
            <a:endParaRPr kumimoji="0" lang="fr-FR" sz="1400">
              <a:solidFill>
                <a:schemeClr val="tx2"/>
              </a:solidFill>
            </a:endParaRPr>
          </a:p>
        </p:txBody>
      </p:sp>
      <p:sp>
        <p:nvSpPr>
          <p:cNvPr id="5" name="Espace réservé du pied de page 4"/>
          <p:cNvSpPr>
            <a:spLocks noGrp="1"/>
          </p:cNvSpPr>
          <p:nvPr>
            <p:ph type="ftr" sz="quarter" idx="11"/>
          </p:nvPr>
        </p:nvSpPr>
        <p:spPr/>
        <p:txBody>
          <a:bodyPr/>
          <a:lstStyle/>
          <a:p>
            <a:pPr algn="r"/>
            <a:endParaRPr kumimoji="0" lang="fr-FR" sz="1400">
              <a:solidFill>
                <a:schemeClr val="tx2"/>
              </a:solidFill>
            </a:endParaRPr>
          </a:p>
        </p:txBody>
      </p:sp>
      <p:sp>
        <p:nvSpPr>
          <p:cNvPr id="6" name="Espace réservé du numéro de diapositive 5"/>
          <p:cNvSpPr>
            <a:spLocks noGrp="1"/>
          </p:cNvSpPr>
          <p:nvPr>
            <p:ph type="sldNum" sz="quarter" idx="12"/>
          </p:nvPr>
        </p:nvSpPr>
        <p:spPr/>
        <p:txBody>
          <a:bodyPr/>
          <a:lstStyle/>
          <a:p>
            <a:pPr algn="ctr"/>
            <a:fld id="{8F82E0A0-C266-4798-8C8F-B9F91E9DA37E}" type="slidenum">
              <a:rPr kumimoji="0" lang="fr-FR" sz="1400" b="1" smtClean="0">
                <a:solidFill>
                  <a:srgbClr val="FFFFFF"/>
                </a:solidFill>
              </a:rPr>
              <a:pPr algn="ctr"/>
              <a:t>‹N°›</a:t>
            </a:fld>
            <a:endParaRPr kumimoji="0" lang="fr-FR" sz="1400" b="1">
              <a:solidFill>
                <a:srgbClr val="FFFFFF"/>
              </a:solidFill>
            </a:endParaRPr>
          </a:p>
        </p:txBody>
      </p:sp>
    </p:spTree>
    <p:extLst>
      <p:ext uri="{BB962C8B-B14F-4D97-AF65-F5344CB8AC3E}">
        <p14:creationId xmlns:p14="http://schemas.microsoft.com/office/powerpoint/2010/main" val="1983375705"/>
      </p:ext>
    </p:extLst>
  </p:cSld>
  <p:clrMapOvr>
    <a:masterClrMapping/>
  </p:clrMapOvr>
  <p:transition spd="med" advClick="0" advTm="1000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E4606EA6-EFEA-4C30-9264-4F9291A5780D}" type="datetime1">
              <a:rPr lang="fr-FR" smtClean="0"/>
              <a:pPr/>
              <a:t>12/05/2023</a:t>
            </a:fld>
            <a:endParaRPr kumimoji="0" lang="fr-FR"/>
          </a:p>
        </p:txBody>
      </p:sp>
      <p:sp>
        <p:nvSpPr>
          <p:cNvPr id="6" name="Espace réservé du pied de page 5"/>
          <p:cNvSpPr>
            <a:spLocks noGrp="1"/>
          </p:cNvSpPr>
          <p:nvPr>
            <p:ph type="ftr" sz="quarter" idx="11"/>
          </p:nvPr>
        </p:nvSpPr>
        <p:spPr/>
        <p:txBody>
          <a:bodyPr/>
          <a:lstStyle/>
          <a:p>
            <a:endParaRPr kumimoji="0" lang="fr-FR"/>
          </a:p>
        </p:txBody>
      </p:sp>
      <p:sp>
        <p:nvSpPr>
          <p:cNvPr id="7" name="Espace réservé du numéro de diapositive 6"/>
          <p:cNvSpPr>
            <a:spLocks noGrp="1"/>
          </p:cNvSpPr>
          <p:nvPr>
            <p:ph type="sldNum" sz="quarter" idx="12"/>
          </p:nvPr>
        </p:nvSpPr>
        <p:spPr/>
        <p:txBody>
          <a:bodyPr/>
          <a:lstStyle/>
          <a:p>
            <a:pPr algn="ctr"/>
            <a:fld id="{8F82E0A0-C266-4798-8C8F-B9F91E9DA37E}" type="slidenum">
              <a:rPr kumimoji="0" lang="fr-FR" sz="1400" b="1" smtClean="0">
                <a:solidFill>
                  <a:srgbClr val="FFFFFF"/>
                </a:solidFill>
              </a:rPr>
              <a:pPr algn="ctr"/>
              <a:t>‹N°›</a:t>
            </a:fld>
            <a:endParaRPr kumimoji="0" lang="fr-FR"/>
          </a:p>
        </p:txBody>
      </p:sp>
    </p:spTree>
    <p:extLst>
      <p:ext uri="{BB962C8B-B14F-4D97-AF65-F5344CB8AC3E}">
        <p14:creationId xmlns:p14="http://schemas.microsoft.com/office/powerpoint/2010/main" val="3956789693"/>
      </p:ext>
    </p:extLst>
  </p:cSld>
  <p:clrMapOvr>
    <a:masterClrMapping/>
  </p:clrMapOvr>
  <p:transition spd="med" advClick="0" advTm="1000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05978"/>
            <a:ext cx="8229600" cy="857250"/>
          </a:xfrm>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E4606EA6-EFEA-4C30-9264-4F9291A5780D}" type="datetime1">
              <a:rPr lang="fr-FR" smtClean="0"/>
              <a:pPr/>
              <a:t>12/05/2023</a:t>
            </a:fld>
            <a:endParaRPr kumimoji="0" lang="fr-FR"/>
          </a:p>
        </p:txBody>
      </p:sp>
      <p:sp>
        <p:nvSpPr>
          <p:cNvPr id="8" name="Espace réservé du pied de page 7"/>
          <p:cNvSpPr>
            <a:spLocks noGrp="1"/>
          </p:cNvSpPr>
          <p:nvPr>
            <p:ph type="ftr" sz="quarter" idx="11"/>
          </p:nvPr>
        </p:nvSpPr>
        <p:spPr/>
        <p:txBody>
          <a:bodyPr/>
          <a:lstStyle/>
          <a:p>
            <a:endParaRPr kumimoji="0" lang="fr-FR"/>
          </a:p>
        </p:txBody>
      </p:sp>
      <p:sp>
        <p:nvSpPr>
          <p:cNvPr id="9" name="Espace réservé du numéro de diapositive 8"/>
          <p:cNvSpPr>
            <a:spLocks noGrp="1"/>
          </p:cNvSpPr>
          <p:nvPr>
            <p:ph type="sldNum" sz="quarter" idx="12"/>
          </p:nvPr>
        </p:nvSpPr>
        <p:spPr/>
        <p:txBody>
          <a:bodyPr/>
          <a:lstStyle/>
          <a:p>
            <a:pPr algn="ctr"/>
            <a:fld id="{8F82E0A0-C266-4798-8C8F-B9F91E9DA37E}" type="slidenum">
              <a:rPr kumimoji="0" lang="fr-FR" sz="1400" b="1" smtClean="0">
                <a:solidFill>
                  <a:srgbClr val="FFFFFF"/>
                </a:solidFill>
              </a:rPr>
              <a:pPr algn="ctr"/>
              <a:t>‹N°›</a:t>
            </a:fld>
            <a:endParaRPr kumimoji="0" lang="fr-FR"/>
          </a:p>
        </p:txBody>
      </p:sp>
    </p:spTree>
    <p:extLst>
      <p:ext uri="{BB962C8B-B14F-4D97-AF65-F5344CB8AC3E}">
        <p14:creationId xmlns:p14="http://schemas.microsoft.com/office/powerpoint/2010/main" val="3412884806"/>
      </p:ext>
    </p:extLst>
  </p:cSld>
  <p:clrMapOvr>
    <a:masterClrMapping/>
  </p:clrMapOvr>
  <p:transition spd="med" advClick="0" advTm="1000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6DFADB5D-B7A0-47E3-AD2D-B1A6F8614213}" type="datetime1">
              <a:rPr lang="fr-FR" smtClean="0"/>
              <a:pPr/>
              <a:t>12/05/2023</a:t>
            </a:fld>
            <a:endParaRPr kumimoji="0" lang="fr-FR"/>
          </a:p>
        </p:txBody>
      </p:sp>
      <p:sp>
        <p:nvSpPr>
          <p:cNvPr id="4" name="Espace réservé du pied de page 3"/>
          <p:cNvSpPr>
            <a:spLocks noGrp="1"/>
          </p:cNvSpPr>
          <p:nvPr>
            <p:ph type="ftr" sz="quarter" idx="11"/>
          </p:nvPr>
        </p:nvSpPr>
        <p:spPr/>
        <p:txBody>
          <a:bodyPr/>
          <a:lstStyle/>
          <a:p>
            <a:endParaRPr kumimoji="0" lang="fr-FR"/>
          </a:p>
        </p:txBody>
      </p:sp>
      <p:sp>
        <p:nvSpPr>
          <p:cNvPr id="5" name="Espace réservé du numéro de diapositive 4"/>
          <p:cNvSpPr>
            <a:spLocks noGrp="1"/>
          </p:cNvSpPr>
          <p:nvPr>
            <p:ph type="sldNum" sz="quarter" idx="12"/>
          </p:nvPr>
        </p:nvSpPr>
        <p:spPr/>
        <p:txBody>
          <a:bodyPr/>
          <a:lstStyle/>
          <a:p>
            <a:fld id="{A3F7CB7D-F184-43C7-B6FD-03D728E1BBFF}" type="slidenum">
              <a:rPr kumimoji="0" lang="fr-FR" smtClean="0">
                <a:solidFill>
                  <a:srgbClr val="FFFFFF"/>
                </a:solidFill>
              </a:rPr>
              <a:pPr/>
              <a:t>‹N°›</a:t>
            </a:fld>
            <a:endParaRPr kumimoji="0" lang="fr-FR">
              <a:solidFill>
                <a:srgbClr val="FFFFFF"/>
              </a:solidFill>
            </a:endParaRPr>
          </a:p>
        </p:txBody>
      </p:sp>
    </p:spTree>
    <p:extLst>
      <p:ext uri="{BB962C8B-B14F-4D97-AF65-F5344CB8AC3E}">
        <p14:creationId xmlns:p14="http://schemas.microsoft.com/office/powerpoint/2010/main" val="275696180"/>
      </p:ext>
    </p:extLst>
  </p:cSld>
  <p:clrMapOvr>
    <a:masterClrMapping/>
  </p:clrMapOvr>
  <p:transition spd="med" advClick="0" advTm="1000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2968126-03FC-49C0-B9B8-2B561CCC3D90}" type="datetime1">
              <a:rPr lang="fr-FR" smtClean="0"/>
              <a:pPr/>
              <a:t>12/05/2023</a:t>
            </a:fld>
            <a:endParaRPr kumimoji="0" lang="fr-FR"/>
          </a:p>
        </p:txBody>
      </p:sp>
      <p:sp>
        <p:nvSpPr>
          <p:cNvPr id="3" name="Espace réservé du pied de page 2"/>
          <p:cNvSpPr>
            <a:spLocks noGrp="1"/>
          </p:cNvSpPr>
          <p:nvPr>
            <p:ph type="ftr" sz="quarter" idx="11"/>
          </p:nvPr>
        </p:nvSpPr>
        <p:spPr/>
        <p:txBody>
          <a:bodyPr/>
          <a:lstStyle/>
          <a:p>
            <a:endParaRPr kumimoji="0" lang="fr-FR"/>
          </a:p>
        </p:txBody>
      </p:sp>
      <p:sp>
        <p:nvSpPr>
          <p:cNvPr id="4" name="Espace réservé du numéro de diapositive 3"/>
          <p:cNvSpPr>
            <a:spLocks noGrp="1"/>
          </p:cNvSpPr>
          <p:nvPr>
            <p:ph type="sldNum" sz="quarter" idx="12"/>
          </p:nvPr>
        </p:nvSpPr>
        <p:spPr/>
        <p:txBody>
          <a:bodyPr/>
          <a:lstStyle/>
          <a:p>
            <a:fld id="{A3F7CB7D-F184-43C7-B6FD-03D728E1BBFF}" type="slidenum">
              <a:rPr kumimoji="0" lang="fr-FR" smtClean="0">
                <a:solidFill>
                  <a:schemeClr val="tx2"/>
                </a:solidFill>
              </a:rPr>
              <a:pPr/>
              <a:t>‹N°›</a:t>
            </a:fld>
            <a:endParaRPr kumimoji="0" lang="fr-FR">
              <a:solidFill>
                <a:schemeClr val="tx2"/>
              </a:solidFill>
            </a:endParaRPr>
          </a:p>
        </p:txBody>
      </p:sp>
    </p:spTree>
    <p:extLst>
      <p:ext uri="{BB962C8B-B14F-4D97-AF65-F5344CB8AC3E}">
        <p14:creationId xmlns:p14="http://schemas.microsoft.com/office/powerpoint/2010/main" val="1117261305"/>
      </p:ext>
    </p:extLst>
  </p:cSld>
  <p:clrMapOvr>
    <a:masterClrMapping/>
  </p:clrMapOvr>
  <p:transition spd="med" advClick="0" advTm="1000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2" y="204787"/>
            <a:ext cx="3008313" cy="871538"/>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2"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F49A8198-4617-485E-9585-4840B69DBBA6}" type="datetime1">
              <a:rPr lang="fr-FR" smtClean="0"/>
              <a:pPr/>
              <a:t>12/05/2023</a:t>
            </a:fld>
            <a:endParaRPr kumimoji="0" lang="fr-FR"/>
          </a:p>
        </p:txBody>
      </p:sp>
      <p:sp>
        <p:nvSpPr>
          <p:cNvPr id="6" name="Espace réservé du pied de page 5"/>
          <p:cNvSpPr>
            <a:spLocks noGrp="1"/>
          </p:cNvSpPr>
          <p:nvPr>
            <p:ph type="ftr" sz="quarter" idx="11"/>
          </p:nvPr>
        </p:nvSpPr>
        <p:spPr/>
        <p:txBody>
          <a:bodyPr/>
          <a:lstStyle/>
          <a:p>
            <a:endParaRPr kumimoji="0" lang="fr-FR"/>
          </a:p>
        </p:txBody>
      </p:sp>
      <p:sp>
        <p:nvSpPr>
          <p:cNvPr id="7" name="Espace réservé du numéro de diapositive 6"/>
          <p:cNvSpPr>
            <a:spLocks noGrp="1"/>
          </p:cNvSpPr>
          <p:nvPr>
            <p:ph type="sldNum" sz="quarter" idx="12"/>
          </p:nvPr>
        </p:nvSpPr>
        <p:spPr/>
        <p:txBody>
          <a:bodyPr/>
          <a:lstStyle/>
          <a:p>
            <a:fld id="{A3F7CB7D-F184-43C7-B6FD-03D728E1BBFF}" type="slidenum">
              <a:rPr kumimoji="0" lang="fr-FR" smtClean="0">
                <a:solidFill>
                  <a:srgbClr val="FFFFFF"/>
                </a:solidFill>
              </a:rPr>
              <a:pPr/>
              <a:t>‹N°›</a:t>
            </a:fld>
            <a:endParaRPr kumimoji="0" lang="fr-FR">
              <a:solidFill>
                <a:srgbClr val="FFFFFF"/>
              </a:solidFill>
            </a:endParaRPr>
          </a:p>
        </p:txBody>
      </p:sp>
    </p:spTree>
    <p:extLst>
      <p:ext uri="{BB962C8B-B14F-4D97-AF65-F5344CB8AC3E}">
        <p14:creationId xmlns:p14="http://schemas.microsoft.com/office/powerpoint/2010/main" val="3473212535"/>
      </p:ext>
    </p:extLst>
  </p:cSld>
  <p:clrMapOvr>
    <a:masterClrMapping/>
  </p:clrMapOvr>
  <p:transition spd="med" advClick="0" advTm="1000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3600451"/>
            <a:ext cx="5486400" cy="425054"/>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E4606EA6-EFEA-4C30-9264-4F9291A5780D}" type="datetime1">
              <a:rPr lang="fr-FR" smtClean="0"/>
              <a:pPr/>
              <a:t>12/05/2023</a:t>
            </a:fld>
            <a:endParaRPr kumimoji="0" lang="fr-FR"/>
          </a:p>
        </p:txBody>
      </p:sp>
      <p:sp>
        <p:nvSpPr>
          <p:cNvPr id="6" name="Espace réservé du pied de page 5"/>
          <p:cNvSpPr>
            <a:spLocks noGrp="1"/>
          </p:cNvSpPr>
          <p:nvPr>
            <p:ph type="ftr" sz="quarter" idx="11"/>
          </p:nvPr>
        </p:nvSpPr>
        <p:spPr/>
        <p:txBody>
          <a:bodyPr/>
          <a:lstStyle/>
          <a:p>
            <a:endParaRPr kumimoji="0" lang="fr-FR"/>
          </a:p>
        </p:txBody>
      </p:sp>
      <p:sp>
        <p:nvSpPr>
          <p:cNvPr id="7" name="Espace réservé du numéro de diapositive 6"/>
          <p:cNvSpPr>
            <a:spLocks noGrp="1"/>
          </p:cNvSpPr>
          <p:nvPr>
            <p:ph type="sldNum" sz="quarter" idx="12"/>
          </p:nvPr>
        </p:nvSpPr>
        <p:spPr/>
        <p:txBody>
          <a:bodyPr/>
          <a:lstStyle/>
          <a:p>
            <a:pPr algn="ctr"/>
            <a:fld id="{8F82E0A0-C266-4798-8C8F-B9F91E9DA37E}" type="slidenum">
              <a:rPr kumimoji="0" lang="fr-FR" sz="2800" b="1" smtClean="0">
                <a:solidFill>
                  <a:srgbClr val="FFFFFF"/>
                </a:solidFill>
              </a:rPr>
              <a:pPr algn="ctr"/>
              <a:t>‹N°›</a:t>
            </a:fld>
            <a:endParaRPr kumimoji="0" lang="fr-FR" sz="2800"/>
          </a:p>
        </p:txBody>
      </p:sp>
    </p:spTree>
    <p:extLst>
      <p:ext uri="{BB962C8B-B14F-4D97-AF65-F5344CB8AC3E}">
        <p14:creationId xmlns:p14="http://schemas.microsoft.com/office/powerpoint/2010/main" val="478697488"/>
      </p:ext>
    </p:extLst>
  </p:cSld>
  <p:clrMapOvr>
    <a:masterClrMapping/>
  </p:clrMapOvr>
  <p:transition spd="med" advClick="0" advTm="1000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4606EA6-EFEA-4C30-9264-4F9291A5780D}" type="datetime1">
              <a:rPr lang="fr-FR" smtClean="0"/>
              <a:pPr/>
              <a:t>12/05/2023</a:t>
            </a:fld>
            <a:endParaRPr kumimoji="0" lang="fr-FR" sz="1400">
              <a:solidFill>
                <a:schemeClr val="tx2"/>
              </a:solidFill>
            </a:endParaRPr>
          </a:p>
        </p:txBody>
      </p:sp>
      <p:sp>
        <p:nvSpPr>
          <p:cNvPr id="5" name="Espace réservé du pied de page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algn="r"/>
            <a:endParaRPr kumimoji="0" lang="fr-FR" sz="1400">
              <a:solidFill>
                <a:schemeClr val="tx2"/>
              </a:solidFill>
            </a:endParaRPr>
          </a:p>
        </p:txBody>
      </p:sp>
      <p:sp>
        <p:nvSpPr>
          <p:cNvPr id="6" name="Espace réservé du numéro de diapositive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8F82E0A0-C266-4798-8C8F-B9F91E9DA37E}" type="slidenum">
              <a:rPr kumimoji="0" lang="fr-FR" sz="1400" b="1" smtClean="0">
                <a:solidFill>
                  <a:srgbClr val="FFFFFF"/>
                </a:solidFill>
              </a:rPr>
              <a:pPr algn="ctr"/>
              <a:t>‹N°›</a:t>
            </a:fld>
            <a:endParaRPr kumimoji="0" lang="fr-FR" sz="1400" b="1">
              <a:solidFill>
                <a:srgbClr val="FFFFFF"/>
              </a:solidFill>
            </a:endParaRPr>
          </a:p>
        </p:txBody>
      </p:sp>
    </p:spTree>
    <p:extLst>
      <p:ext uri="{BB962C8B-B14F-4D97-AF65-F5344CB8AC3E}">
        <p14:creationId xmlns:p14="http://schemas.microsoft.com/office/powerpoint/2010/main" val="4177258720"/>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ransition spd="med" advClick="0" advTm="10000">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hyperlink" Target="https://www.csf-logement.fr/"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hyperlink" Target="mailto:berthier@csf.fr" TargetMode="External"/><Relationship Id="rId3" Type="http://schemas.openxmlformats.org/officeDocument/2006/relationships/image" Target="../media/image2.png"/><Relationship Id="rId7" Type="http://schemas.openxmlformats.org/officeDocument/2006/relationships/hyperlink" Target="mailto:capelle@csf.fr" TargetMode="External"/><Relationship Id="rId12" Type="http://schemas.openxmlformats.org/officeDocument/2006/relationships/hyperlink" Target="mailto:dieraert@csf.fr"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hyperlink" Target="mailto:bourdon@csf.fr" TargetMode="External"/><Relationship Id="rId11" Type="http://schemas.openxmlformats.org/officeDocument/2006/relationships/hyperlink" Target="mailto:corre@csf.fr" TargetMode="External"/><Relationship Id="rId5" Type="http://schemas.openxmlformats.org/officeDocument/2006/relationships/hyperlink" Target="mailto:marivin@csf.fr" TargetMode="External"/><Relationship Id="rId10" Type="http://schemas.openxmlformats.org/officeDocument/2006/relationships/hyperlink" Target="mailto:miloche@csf.fr" TargetMode="External"/><Relationship Id="rId4" Type="http://schemas.openxmlformats.org/officeDocument/2006/relationships/hyperlink" Target="mailto:calvez@csf.fr" TargetMode="External"/><Relationship Id="rId9" Type="http://schemas.openxmlformats.org/officeDocument/2006/relationships/hyperlink" Target="mailto:coudray@csf.fr"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hyperlink" Target="mailto:laz@csf.fr" TargetMode="Externa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635A99E-0609-48E1-AADD-D570EF68B335}"/>
              </a:ext>
            </a:extLst>
          </p:cNvPr>
          <p:cNvSpPr/>
          <p:nvPr/>
        </p:nvSpPr>
        <p:spPr>
          <a:xfrm>
            <a:off x="0" y="0"/>
            <a:ext cx="9144000" cy="108000"/>
          </a:xfrm>
          <a:prstGeom prst="rect">
            <a:avLst/>
          </a:prstGeom>
          <a:solidFill>
            <a:srgbClr val="F5A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DB53A28D-DE74-4033-94AE-167E2C40044F}"/>
              </a:ext>
            </a:extLst>
          </p:cNvPr>
          <p:cNvSpPr/>
          <p:nvPr/>
        </p:nvSpPr>
        <p:spPr>
          <a:xfrm>
            <a:off x="0" y="5034866"/>
            <a:ext cx="9144000" cy="108000"/>
          </a:xfrm>
          <a:prstGeom prst="rect">
            <a:avLst/>
          </a:prstGeom>
          <a:solidFill>
            <a:srgbClr val="F5A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63D2AC4D-D785-4C6A-AB0E-B4EB27EB5A4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700334" y="1450437"/>
            <a:ext cx="3743333" cy="2242627"/>
          </a:xfrm>
          <a:prstGeom prst="rect">
            <a:avLst/>
          </a:prstGeom>
        </p:spPr>
      </p:pic>
      <p:sp>
        <p:nvSpPr>
          <p:cNvPr id="8" name="Rectangle 7">
            <a:extLst>
              <a:ext uri="{FF2B5EF4-FFF2-40B4-BE49-F238E27FC236}">
                <a16:creationId xmlns:a16="http://schemas.microsoft.com/office/drawing/2014/main" id="{D8E8C60D-6F3E-4FD7-A573-EEA05964F9AD}"/>
              </a:ext>
            </a:extLst>
          </p:cNvPr>
          <p:cNvSpPr/>
          <p:nvPr/>
        </p:nvSpPr>
        <p:spPr>
          <a:xfrm>
            <a:off x="2286000" y="5035500"/>
            <a:ext cx="2286000" cy="108000"/>
          </a:xfrm>
          <a:prstGeom prst="rect">
            <a:avLst/>
          </a:prstGeom>
          <a:solidFill>
            <a:srgbClr val="00A6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p>
        </p:txBody>
      </p:sp>
      <p:sp>
        <p:nvSpPr>
          <p:cNvPr id="9" name="Rectangle 8">
            <a:extLst>
              <a:ext uri="{FF2B5EF4-FFF2-40B4-BE49-F238E27FC236}">
                <a16:creationId xmlns:a16="http://schemas.microsoft.com/office/drawing/2014/main" id="{9F2BEAE6-F786-4708-93CA-B51AAE769EA6}"/>
              </a:ext>
            </a:extLst>
          </p:cNvPr>
          <p:cNvSpPr/>
          <p:nvPr/>
        </p:nvSpPr>
        <p:spPr>
          <a:xfrm>
            <a:off x="4572000" y="5035500"/>
            <a:ext cx="2286000" cy="108000"/>
          </a:xfrm>
          <a:prstGeom prst="rect">
            <a:avLst/>
          </a:prstGeom>
          <a:solidFill>
            <a:srgbClr val="F5A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sp>
        <p:nvSpPr>
          <p:cNvPr id="10" name="Rectangle 9">
            <a:extLst>
              <a:ext uri="{FF2B5EF4-FFF2-40B4-BE49-F238E27FC236}">
                <a16:creationId xmlns:a16="http://schemas.microsoft.com/office/drawing/2014/main" id="{7F305AEC-4831-4F90-BDB4-A7032DC0512C}"/>
              </a:ext>
            </a:extLst>
          </p:cNvPr>
          <p:cNvSpPr/>
          <p:nvPr/>
        </p:nvSpPr>
        <p:spPr>
          <a:xfrm>
            <a:off x="0" y="5035500"/>
            <a:ext cx="2286000" cy="108000"/>
          </a:xfrm>
          <a:prstGeom prst="rect">
            <a:avLst/>
          </a:prstGeom>
          <a:solidFill>
            <a:srgbClr val="005C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 </a:t>
            </a:r>
          </a:p>
        </p:txBody>
      </p:sp>
      <p:sp>
        <p:nvSpPr>
          <p:cNvPr id="11" name="Rectangle 10">
            <a:extLst>
              <a:ext uri="{FF2B5EF4-FFF2-40B4-BE49-F238E27FC236}">
                <a16:creationId xmlns:a16="http://schemas.microsoft.com/office/drawing/2014/main" id="{9F71974A-9768-49A0-983C-78EC1A38E38C}"/>
              </a:ext>
            </a:extLst>
          </p:cNvPr>
          <p:cNvSpPr/>
          <p:nvPr/>
        </p:nvSpPr>
        <p:spPr>
          <a:xfrm>
            <a:off x="6858000" y="5035500"/>
            <a:ext cx="2286000" cy="108000"/>
          </a:xfrm>
          <a:prstGeom prst="rect">
            <a:avLst/>
          </a:prstGeom>
          <a:solidFill>
            <a:srgbClr val="E841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287657842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a:extLst>
              <a:ext uri="{FF2B5EF4-FFF2-40B4-BE49-F238E27FC236}">
                <a16:creationId xmlns:a16="http://schemas.microsoft.com/office/drawing/2014/main" id="{F43EA11C-7BF6-48B4-8232-89EE9CA67891}"/>
              </a:ext>
            </a:extLst>
          </p:cNvPr>
          <p:cNvSpPr txBox="1"/>
          <p:nvPr/>
        </p:nvSpPr>
        <p:spPr>
          <a:xfrm>
            <a:off x="0" y="408405"/>
            <a:ext cx="9144000" cy="923330"/>
          </a:xfrm>
          <a:prstGeom prst="rect">
            <a:avLst/>
          </a:prstGeom>
          <a:solidFill>
            <a:schemeClr val="accent1">
              <a:lumMod val="75000"/>
            </a:schemeClr>
          </a:solidFill>
        </p:spPr>
        <p:txBody>
          <a:bodyPr wrap="square" rtlCol="0">
            <a:spAutoFit/>
          </a:bodyPr>
          <a:lstStyle/>
          <a:p>
            <a:pPr algn="ctr"/>
            <a:r>
              <a:rPr lang="fr-FR" sz="2700" dirty="0">
                <a:solidFill>
                  <a:schemeClr val="bg1"/>
                </a:solidFill>
              </a:rPr>
              <a:t>L’ASSOCIATION</a:t>
            </a:r>
          </a:p>
          <a:p>
            <a:pPr algn="ctr"/>
            <a:r>
              <a:rPr lang="fr-FR" sz="2700" dirty="0">
                <a:solidFill>
                  <a:schemeClr val="bg1"/>
                </a:solidFill>
              </a:rPr>
              <a:t>CSF</a:t>
            </a:r>
          </a:p>
        </p:txBody>
      </p:sp>
      <p:sp>
        <p:nvSpPr>
          <p:cNvPr id="2" name="Rectangle 1">
            <a:extLst>
              <a:ext uri="{FF2B5EF4-FFF2-40B4-BE49-F238E27FC236}">
                <a16:creationId xmlns:a16="http://schemas.microsoft.com/office/drawing/2014/main" id="{13CBC670-616B-44EC-8282-48AA7D3E0C86}"/>
              </a:ext>
            </a:extLst>
          </p:cNvPr>
          <p:cNvSpPr/>
          <p:nvPr/>
        </p:nvSpPr>
        <p:spPr>
          <a:xfrm>
            <a:off x="695110" y="2026534"/>
            <a:ext cx="4846903" cy="1569660"/>
          </a:xfrm>
          <a:prstGeom prst="rect">
            <a:avLst/>
          </a:prstGeom>
        </p:spPr>
        <p:txBody>
          <a:bodyPr wrap="square">
            <a:spAutoFit/>
          </a:bodyPr>
          <a:lstStyle/>
          <a:p>
            <a:r>
              <a:rPr lang="fr-FR" sz="1200" dirty="0">
                <a:solidFill>
                  <a:schemeClr val="accent1">
                    <a:lumMod val="50000"/>
                  </a:schemeClr>
                </a:solidFill>
              </a:rPr>
              <a:t>Le Crédit Social des Fonctionnaires est une association loi 1901 créée en 1955 par des fonctionnaires pour des fonctionnaires.</a:t>
            </a:r>
          </a:p>
          <a:p>
            <a:r>
              <a:rPr lang="fr-FR" sz="1200" b="1" u="sng" dirty="0">
                <a:solidFill>
                  <a:srgbClr val="00B050"/>
                </a:solidFill>
              </a:rPr>
              <a:t>Elle est indépendante de tout groupe bancaire.</a:t>
            </a:r>
          </a:p>
          <a:p>
            <a:endParaRPr lang="fr-FR" sz="1200" dirty="0"/>
          </a:p>
          <a:p>
            <a:pPr fontAlgn="ctr">
              <a:spcBef>
                <a:spcPts val="0"/>
              </a:spcBef>
              <a:defRPr/>
            </a:pPr>
            <a:r>
              <a:rPr lang="fr-FR" sz="1200" dirty="0">
                <a:solidFill>
                  <a:schemeClr val="accent1">
                    <a:lumMod val="50000"/>
                  </a:schemeClr>
                </a:solidFill>
                <a:latin typeface="+mj-lt"/>
                <a:ea typeface="Lato Heavy" panose="020F0502020204030203" pitchFamily="34" charset="0"/>
                <a:cs typeface="Lato Heavy" panose="020F0502020204030203" pitchFamily="34" charset="0"/>
              </a:rPr>
              <a:t>Elle a pour but de </a:t>
            </a:r>
            <a:r>
              <a:rPr lang="fr-FR" sz="1200" u="sng" dirty="0">
                <a:solidFill>
                  <a:schemeClr val="accent1">
                    <a:lumMod val="50000"/>
                  </a:schemeClr>
                </a:solidFill>
                <a:latin typeface="+mj-lt"/>
                <a:ea typeface="Lato Heavy" panose="020F0502020204030203" pitchFamily="34" charset="0"/>
                <a:cs typeface="Lato Heavy" panose="020F0502020204030203" pitchFamily="34" charset="0"/>
              </a:rPr>
              <a:t>sélectionner</a:t>
            </a:r>
            <a:r>
              <a:rPr lang="fr-FR" sz="1200" dirty="0">
                <a:solidFill>
                  <a:schemeClr val="accent1">
                    <a:lumMod val="50000"/>
                  </a:schemeClr>
                </a:solidFill>
                <a:latin typeface="+mj-lt"/>
                <a:ea typeface="Lato Heavy" panose="020F0502020204030203" pitchFamily="34" charset="0"/>
                <a:cs typeface="Lato Heavy" panose="020F0502020204030203" pitchFamily="34" charset="0"/>
              </a:rPr>
              <a:t> les solutions de crédit, d’assurance et d’épargne les plus adaptées à ses adhérents, pour faciliter la réalisation de leurs projets.</a:t>
            </a:r>
            <a:endParaRPr lang="fr-FR" sz="1200" dirty="0">
              <a:solidFill>
                <a:schemeClr val="accent1">
                  <a:lumMod val="50000"/>
                </a:schemeClr>
              </a:solidFill>
              <a:latin typeface="+mj-lt"/>
              <a:ea typeface="Lato" panose="020F0502020204030203" pitchFamily="34" charset="0"/>
              <a:cs typeface="Lato" panose="020F0502020204030203" pitchFamily="34" charset="0"/>
            </a:endParaRPr>
          </a:p>
          <a:p>
            <a:endParaRPr lang="fr-FR" sz="1200" dirty="0"/>
          </a:p>
        </p:txBody>
      </p:sp>
      <p:pic>
        <p:nvPicPr>
          <p:cNvPr id="12" name="Image 11" descr="Une image contenant alimentation&#10;&#10;Description générée automatiquement">
            <a:extLst>
              <a:ext uri="{FF2B5EF4-FFF2-40B4-BE49-F238E27FC236}">
                <a16:creationId xmlns:a16="http://schemas.microsoft.com/office/drawing/2014/main" id="{4484BF72-C709-43F9-84DC-CC794579E1C8}"/>
              </a:ext>
            </a:extLst>
          </p:cNvPr>
          <p:cNvPicPr>
            <a:picLocks noChangeAspect="1"/>
          </p:cNvPicPr>
          <p:nvPr/>
        </p:nvPicPr>
        <p:blipFill rotWithShape="1">
          <a:blip r:embed="rId3">
            <a:alphaModFix amt="85000"/>
            <a:extLst>
              <a:ext uri="{28A0092B-C50C-407E-A947-70E740481C1C}">
                <a14:useLocalDpi xmlns:a14="http://schemas.microsoft.com/office/drawing/2010/main" val="0"/>
              </a:ext>
            </a:extLst>
          </a:blip>
          <a:srcRect l="16432" r="17777"/>
          <a:stretch/>
        </p:blipFill>
        <p:spPr>
          <a:xfrm>
            <a:off x="695110" y="182025"/>
            <a:ext cx="945449" cy="1495856"/>
          </a:xfrm>
          <a:prstGeom prst="rect">
            <a:avLst/>
          </a:prstGeom>
          <a:ln>
            <a:noFill/>
          </a:ln>
          <a:effectLst>
            <a:outerShdw blurRad="292100" dist="139700" dir="2700000" algn="tl" rotWithShape="0">
              <a:srgbClr val="333333">
                <a:alpha val="65000"/>
              </a:srgbClr>
            </a:outerShdw>
          </a:effectLst>
        </p:spPr>
      </p:pic>
      <p:sp>
        <p:nvSpPr>
          <p:cNvPr id="3" name="ZoneTexte 2">
            <a:extLst>
              <a:ext uri="{FF2B5EF4-FFF2-40B4-BE49-F238E27FC236}">
                <a16:creationId xmlns:a16="http://schemas.microsoft.com/office/drawing/2014/main" id="{70C2A34B-D87F-4876-A35B-826249BFD0E8}"/>
              </a:ext>
            </a:extLst>
          </p:cNvPr>
          <p:cNvSpPr txBox="1"/>
          <p:nvPr/>
        </p:nvSpPr>
        <p:spPr>
          <a:xfrm>
            <a:off x="763266" y="3960355"/>
            <a:ext cx="7273636" cy="817245"/>
          </a:xfrm>
          <a:prstGeom prst="roundRect">
            <a:avLst/>
          </a:prstGeom>
          <a:noFill/>
          <a:ln>
            <a:solidFill>
              <a:srgbClr val="F5A600"/>
            </a:solidFill>
          </a:ln>
          <a:effectLst/>
        </p:spPr>
        <p:style>
          <a:lnRef idx="3">
            <a:schemeClr val="lt1"/>
          </a:lnRef>
          <a:fillRef idx="1">
            <a:schemeClr val="accent2"/>
          </a:fillRef>
          <a:effectRef idx="1">
            <a:schemeClr val="accent2"/>
          </a:effectRef>
          <a:fontRef idx="minor">
            <a:schemeClr val="lt1"/>
          </a:fontRef>
        </p:style>
        <p:txBody>
          <a:bodyPr wrap="square" rtlCol="0">
            <a:spAutoFit/>
          </a:bodyPr>
          <a:lstStyle/>
          <a:p>
            <a:pPr marL="205740" indent="-205740" algn="ctr" fontAlgn="ctr">
              <a:defRPr/>
            </a:pPr>
            <a:r>
              <a:rPr lang="fr-FR" sz="1050" b="1" dirty="0">
                <a:solidFill>
                  <a:schemeClr val="accent1">
                    <a:lumMod val="50000"/>
                  </a:schemeClr>
                </a:solidFill>
                <a:cs typeface="Arial" pitchFamily="34" charset="0"/>
              </a:rPr>
              <a:t>Elle est ouverte à toutes les personnes qui concourent au service public : </a:t>
            </a:r>
          </a:p>
          <a:p>
            <a:pPr marL="205740" indent="-205740" algn="ctr" fontAlgn="ctr">
              <a:defRPr/>
            </a:pPr>
            <a:r>
              <a:rPr lang="fr-FR" sz="1050" dirty="0">
                <a:solidFill>
                  <a:schemeClr val="accent1">
                    <a:lumMod val="50000"/>
                  </a:schemeClr>
                </a:solidFill>
                <a:cs typeface="Arial" pitchFamily="34" charset="0"/>
              </a:rPr>
              <a:t>les fonctionnaires titulaires et assimilés, stagiaires ou contractuels des trois fonctions publiques, les salariés d’entreprises détenues par l’Etat ou une collectivité (totalement ou partiellement) ou ayant une mission de service public, les élus, les ascendants et descendants de fonctionnaires, que ces personnes soient en activité ou retraitées.</a:t>
            </a:r>
          </a:p>
        </p:txBody>
      </p:sp>
      <p:pic>
        <p:nvPicPr>
          <p:cNvPr id="8" name="Image 7">
            <a:extLst>
              <a:ext uri="{FF2B5EF4-FFF2-40B4-BE49-F238E27FC236}">
                <a16:creationId xmlns:a16="http://schemas.microsoft.com/office/drawing/2014/main" id="{4A4344BD-AEC1-4F52-AC66-B0D054F42E74}"/>
              </a:ext>
            </a:extLst>
          </p:cNvPr>
          <p:cNvPicPr>
            <a:picLocks noChangeAspect="1"/>
          </p:cNvPicPr>
          <p:nvPr/>
        </p:nvPicPr>
        <p:blipFill rotWithShape="1">
          <a:blip r:embed="rId4"/>
          <a:srcRect t="5939" b="6255"/>
          <a:stretch/>
        </p:blipFill>
        <p:spPr>
          <a:xfrm>
            <a:off x="6012160" y="1441045"/>
            <a:ext cx="2337061" cy="2261410"/>
          </a:xfrm>
          <a:prstGeom prst="rect">
            <a:avLst/>
          </a:prstGeom>
        </p:spPr>
      </p:pic>
      <p:sp>
        <p:nvSpPr>
          <p:cNvPr id="7" name="Rectangle 6">
            <a:extLst>
              <a:ext uri="{FF2B5EF4-FFF2-40B4-BE49-F238E27FC236}">
                <a16:creationId xmlns:a16="http://schemas.microsoft.com/office/drawing/2014/main" id="{CE3D9477-3A95-4F96-B944-D356F908A5F0}"/>
              </a:ext>
            </a:extLst>
          </p:cNvPr>
          <p:cNvSpPr/>
          <p:nvPr/>
        </p:nvSpPr>
        <p:spPr>
          <a:xfrm>
            <a:off x="2286000" y="5035500"/>
            <a:ext cx="2286000" cy="108000"/>
          </a:xfrm>
          <a:prstGeom prst="rect">
            <a:avLst/>
          </a:prstGeom>
          <a:solidFill>
            <a:srgbClr val="00A6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p>
        </p:txBody>
      </p:sp>
      <p:sp>
        <p:nvSpPr>
          <p:cNvPr id="9" name="Rectangle 8">
            <a:extLst>
              <a:ext uri="{FF2B5EF4-FFF2-40B4-BE49-F238E27FC236}">
                <a16:creationId xmlns:a16="http://schemas.microsoft.com/office/drawing/2014/main" id="{E67AD192-B995-4A8B-A6C9-EE8AB7886215}"/>
              </a:ext>
            </a:extLst>
          </p:cNvPr>
          <p:cNvSpPr/>
          <p:nvPr/>
        </p:nvSpPr>
        <p:spPr>
          <a:xfrm>
            <a:off x="4572000" y="5035500"/>
            <a:ext cx="2286000" cy="108000"/>
          </a:xfrm>
          <a:prstGeom prst="rect">
            <a:avLst/>
          </a:prstGeom>
          <a:solidFill>
            <a:srgbClr val="F5A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sp>
        <p:nvSpPr>
          <p:cNvPr id="10" name="Rectangle 9">
            <a:extLst>
              <a:ext uri="{FF2B5EF4-FFF2-40B4-BE49-F238E27FC236}">
                <a16:creationId xmlns:a16="http://schemas.microsoft.com/office/drawing/2014/main" id="{C6E84D90-3B6A-459B-861E-6667D13C9679}"/>
              </a:ext>
            </a:extLst>
          </p:cNvPr>
          <p:cNvSpPr/>
          <p:nvPr/>
        </p:nvSpPr>
        <p:spPr>
          <a:xfrm>
            <a:off x="0" y="5035500"/>
            <a:ext cx="2286000" cy="108000"/>
          </a:xfrm>
          <a:prstGeom prst="rect">
            <a:avLst/>
          </a:prstGeom>
          <a:solidFill>
            <a:srgbClr val="005C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 </a:t>
            </a:r>
          </a:p>
        </p:txBody>
      </p:sp>
      <p:sp>
        <p:nvSpPr>
          <p:cNvPr id="13" name="Rectangle 12">
            <a:extLst>
              <a:ext uri="{FF2B5EF4-FFF2-40B4-BE49-F238E27FC236}">
                <a16:creationId xmlns:a16="http://schemas.microsoft.com/office/drawing/2014/main" id="{1944FE03-A45B-4860-BB23-6D9D7F86AC3A}"/>
              </a:ext>
            </a:extLst>
          </p:cNvPr>
          <p:cNvSpPr/>
          <p:nvPr/>
        </p:nvSpPr>
        <p:spPr>
          <a:xfrm>
            <a:off x="6858000" y="5035500"/>
            <a:ext cx="2286000" cy="108000"/>
          </a:xfrm>
          <a:prstGeom prst="rect">
            <a:avLst/>
          </a:prstGeom>
          <a:solidFill>
            <a:srgbClr val="E841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4084404014"/>
      </p:ext>
    </p:extLst>
  </p:cSld>
  <p:clrMapOvr>
    <a:masterClrMapping/>
  </p:clrMapOvr>
  <p:transition spd="med" advClick="0" advTm="10000">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a:extLst>
              <a:ext uri="{FF2B5EF4-FFF2-40B4-BE49-F238E27FC236}">
                <a16:creationId xmlns:a16="http://schemas.microsoft.com/office/drawing/2014/main" id="{F43EA11C-7BF6-48B4-8232-89EE9CA67891}"/>
              </a:ext>
            </a:extLst>
          </p:cNvPr>
          <p:cNvSpPr txBox="1"/>
          <p:nvPr/>
        </p:nvSpPr>
        <p:spPr>
          <a:xfrm>
            <a:off x="0" y="408405"/>
            <a:ext cx="9144000" cy="923330"/>
          </a:xfrm>
          <a:prstGeom prst="rect">
            <a:avLst/>
          </a:prstGeom>
          <a:solidFill>
            <a:schemeClr val="accent1">
              <a:lumMod val="75000"/>
            </a:schemeClr>
          </a:solidFill>
        </p:spPr>
        <p:txBody>
          <a:bodyPr wrap="square" rtlCol="0">
            <a:spAutoFit/>
          </a:bodyPr>
          <a:lstStyle/>
          <a:p>
            <a:pPr algn="ctr"/>
            <a:r>
              <a:rPr lang="fr-FR" sz="2700" dirty="0">
                <a:solidFill>
                  <a:schemeClr val="bg1"/>
                </a:solidFill>
              </a:rPr>
              <a:t>L’ACCOMPAGNEMENT </a:t>
            </a:r>
          </a:p>
          <a:p>
            <a:pPr algn="ctr"/>
            <a:r>
              <a:rPr lang="fr-FR" sz="2700" dirty="0">
                <a:solidFill>
                  <a:schemeClr val="bg1"/>
                </a:solidFill>
              </a:rPr>
              <a:t>DU CSF</a:t>
            </a:r>
          </a:p>
        </p:txBody>
      </p:sp>
      <p:pic>
        <p:nvPicPr>
          <p:cNvPr id="12" name="Image 11" descr="Une image contenant alimentation&#10;&#10;Description générée automatiquement">
            <a:extLst>
              <a:ext uri="{FF2B5EF4-FFF2-40B4-BE49-F238E27FC236}">
                <a16:creationId xmlns:a16="http://schemas.microsoft.com/office/drawing/2014/main" id="{4484BF72-C709-43F9-84DC-CC794579E1C8}"/>
              </a:ext>
            </a:extLst>
          </p:cNvPr>
          <p:cNvPicPr>
            <a:picLocks noChangeAspect="1"/>
          </p:cNvPicPr>
          <p:nvPr/>
        </p:nvPicPr>
        <p:blipFill rotWithShape="1">
          <a:blip r:embed="rId3">
            <a:alphaModFix amt="85000"/>
            <a:extLst>
              <a:ext uri="{28A0092B-C50C-407E-A947-70E740481C1C}">
                <a14:useLocalDpi xmlns:a14="http://schemas.microsoft.com/office/drawing/2010/main" val="0"/>
              </a:ext>
            </a:extLst>
          </a:blip>
          <a:srcRect l="16432" r="17777"/>
          <a:stretch/>
        </p:blipFill>
        <p:spPr>
          <a:xfrm>
            <a:off x="695110" y="182025"/>
            <a:ext cx="945449" cy="1495856"/>
          </a:xfrm>
          <a:prstGeom prst="rect">
            <a:avLst/>
          </a:prstGeom>
          <a:ln>
            <a:noFill/>
          </a:ln>
          <a:effectLst>
            <a:outerShdw blurRad="292100" dist="139700" dir="2700000" algn="tl" rotWithShape="0">
              <a:srgbClr val="333333">
                <a:alpha val="65000"/>
              </a:srgbClr>
            </a:outerShdw>
          </a:effectLst>
        </p:spPr>
      </p:pic>
      <p:sp>
        <p:nvSpPr>
          <p:cNvPr id="59" name="Rectangle 58">
            <a:extLst>
              <a:ext uri="{FF2B5EF4-FFF2-40B4-BE49-F238E27FC236}">
                <a16:creationId xmlns:a16="http://schemas.microsoft.com/office/drawing/2014/main" id="{A61AFE20-6F34-445A-8945-20EA429487E8}"/>
              </a:ext>
            </a:extLst>
          </p:cNvPr>
          <p:cNvSpPr/>
          <p:nvPr/>
        </p:nvSpPr>
        <p:spPr>
          <a:xfrm>
            <a:off x="875674" y="3452040"/>
            <a:ext cx="2150777" cy="1061829"/>
          </a:xfrm>
          <a:prstGeom prst="rect">
            <a:avLst/>
          </a:prstGeom>
        </p:spPr>
        <p:txBody>
          <a:bodyPr wrap="square">
            <a:spAutoFit/>
          </a:bodyPr>
          <a:lstStyle/>
          <a:p>
            <a:pPr marL="205740" indent="-205740" algn="ctr" fontAlgn="ctr">
              <a:defRPr/>
            </a:pPr>
            <a:r>
              <a:rPr lang="fr-FR" sz="900" b="1" dirty="0"/>
              <a:t>Les équipes de CRESERFI </a:t>
            </a:r>
            <a:r>
              <a:rPr lang="fr-FR" sz="900" dirty="0"/>
              <a:t>sélectionnent</a:t>
            </a:r>
          </a:p>
          <a:p>
            <a:pPr marL="205740" indent="-205740" algn="ctr" fontAlgn="ctr">
              <a:defRPr/>
            </a:pPr>
            <a:r>
              <a:rPr lang="fr-FR" sz="900" dirty="0"/>
              <a:t>auprès de partenaires bancaires les crédits</a:t>
            </a:r>
          </a:p>
          <a:p>
            <a:pPr marL="205740" indent="-205740" algn="ctr" fontAlgn="ctr">
              <a:defRPr/>
            </a:pPr>
            <a:r>
              <a:rPr lang="fr-FR" sz="900" dirty="0"/>
              <a:t>immobiliers les mieux adaptés</a:t>
            </a:r>
          </a:p>
          <a:p>
            <a:pPr marL="205740" indent="-205740" algn="ctr" fontAlgn="ctr">
              <a:defRPr/>
            </a:pPr>
            <a:r>
              <a:rPr lang="fr-FR" sz="900" dirty="0"/>
              <a:t>aux besoins des foyers qui les sollicitent en proposant </a:t>
            </a:r>
            <a:r>
              <a:rPr lang="fr-FR" sz="900" b="1" dirty="0"/>
              <a:t>un accompagnement et une solution sur-mesure</a:t>
            </a:r>
            <a:r>
              <a:rPr lang="fr-FR" sz="900" dirty="0"/>
              <a:t>.</a:t>
            </a:r>
          </a:p>
        </p:txBody>
      </p:sp>
      <p:sp>
        <p:nvSpPr>
          <p:cNvPr id="60" name="Rectangle 59">
            <a:extLst>
              <a:ext uri="{FF2B5EF4-FFF2-40B4-BE49-F238E27FC236}">
                <a16:creationId xmlns:a16="http://schemas.microsoft.com/office/drawing/2014/main" id="{9C1221AA-42C5-430F-9266-FC1FC211B383}"/>
              </a:ext>
            </a:extLst>
          </p:cNvPr>
          <p:cNvSpPr/>
          <p:nvPr/>
        </p:nvSpPr>
        <p:spPr>
          <a:xfrm>
            <a:off x="3600450" y="3590539"/>
            <a:ext cx="2245079" cy="923330"/>
          </a:xfrm>
          <a:prstGeom prst="rect">
            <a:avLst/>
          </a:prstGeom>
        </p:spPr>
        <p:txBody>
          <a:bodyPr wrap="square">
            <a:spAutoFit/>
          </a:bodyPr>
          <a:lstStyle/>
          <a:p>
            <a:pPr marL="205740" indent="-205740" algn="ctr" fontAlgn="ctr">
              <a:defRPr/>
            </a:pPr>
            <a:r>
              <a:rPr lang="fr-FR" sz="900" dirty="0"/>
              <a:t>Le regroupement des crédits en cours</a:t>
            </a:r>
          </a:p>
          <a:p>
            <a:pPr marL="205740" indent="-205740" algn="ctr" fontAlgn="ctr">
              <a:defRPr/>
            </a:pPr>
            <a:r>
              <a:rPr lang="fr-FR" sz="900" dirty="0"/>
              <a:t>(prêt personnel et/ou prêt</a:t>
            </a:r>
          </a:p>
          <a:p>
            <a:pPr marL="205740" indent="-205740" algn="ctr" fontAlgn="ctr">
              <a:defRPr/>
            </a:pPr>
            <a:r>
              <a:rPr lang="fr-FR" sz="900" dirty="0"/>
              <a:t>immobilier) sont repris en </a:t>
            </a:r>
            <a:r>
              <a:rPr lang="fr-FR" sz="900" b="1" dirty="0"/>
              <a:t>un seul</a:t>
            </a:r>
          </a:p>
          <a:p>
            <a:pPr marL="205740" indent="-205740" algn="ctr" fontAlgn="ctr">
              <a:defRPr/>
            </a:pPr>
            <a:r>
              <a:rPr lang="fr-FR" sz="900" b="1" dirty="0"/>
              <a:t>prêt</a:t>
            </a:r>
            <a:r>
              <a:rPr lang="fr-FR" sz="900" dirty="0"/>
              <a:t>. La durée du remboursement est</a:t>
            </a:r>
          </a:p>
          <a:p>
            <a:pPr marL="205740" indent="-205740" algn="ctr" fontAlgn="ctr">
              <a:defRPr/>
            </a:pPr>
            <a:r>
              <a:rPr lang="fr-FR" sz="900" dirty="0"/>
              <a:t>rallongée permettant une baisse des</a:t>
            </a:r>
          </a:p>
          <a:p>
            <a:pPr marL="205740" indent="-205740" algn="ctr" fontAlgn="ctr">
              <a:defRPr/>
            </a:pPr>
            <a:r>
              <a:rPr lang="fr-FR" sz="900" dirty="0"/>
              <a:t>mensualités. </a:t>
            </a:r>
            <a:endParaRPr lang="fr-FR" sz="900" b="1" dirty="0"/>
          </a:p>
        </p:txBody>
      </p:sp>
      <p:sp>
        <p:nvSpPr>
          <p:cNvPr id="62" name="Rectangle 61">
            <a:extLst>
              <a:ext uri="{FF2B5EF4-FFF2-40B4-BE49-F238E27FC236}">
                <a16:creationId xmlns:a16="http://schemas.microsoft.com/office/drawing/2014/main" id="{0B9487F5-2EC6-4EE4-8717-3C52A937E4DF}"/>
              </a:ext>
            </a:extLst>
          </p:cNvPr>
          <p:cNvSpPr/>
          <p:nvPr/>
        </p:nvSpPr>
        <p:spPr>
          <a:xfrm>
            <a:off x="6270905" y="3579862"/>
            <a:ext cx="2268279" cy="923330"/>
          </a:xfrm>
          <a:prstGeom prst="rect">
            <a:avLst/>
          </a:prstGeom>
        </p:spPr>
        <p:txBody>
          <a:bodyPr wrap="square">
            <a:spAutoFit/>
          </a:bodyPr>
          <a:lstStyle/>
          <a:p>
            <a:pPr marL="205740" indent="-205740" algn="ctr" fontAlgn="ctr">
              <a:defRPr/>
            </a:pPr>
            <a:r>
              <a:rPr lang="fr-FR" sz="900" dirty="0"/>
              <a:t>CRESERFI apporte, avec ses</a:t>
            </a:r>
          </a:p>
          <a:p>
            <a:pPr marL="205740" indent="-205740" algn="ctr" fontAlgn="ctr">
              <a:defRPr/>
            </a:pPr>
            <a:r>
              <a:rPr lang="fr-FR" sz="900" dirty="0"/>
              <a:t>partenaires, des réponses pour</a:t>
            </a:r>
          </a:p>
          <a:p>
            <a:pPr marL="205740" indent="-205740" algn="ctr" fontAlgn="ctr">
              <a:defRPr/>
            </a:pPr>
            <a:r>
              <a:rPr lang="fr-FR" sz="900" dirty="0"/>
              <a:t>financier </a:t>
            </a:r>
            <a:r>
              <a:rPr lang="fr-FR" sz="900" b="1" dirty="0"/>
              <a:t>tous types de projets </a:t>
            </a:r>
            <a:r>
              <a:rPr lang="fr-FR" sz="900" dirty="0"/>
              <a:t>:</a:t>
            </a:r>
          </a:p>
          <a:p>
            <a:pPr marL="205740" indent="-205740" algn="ctr" fontAlgn="ctr">
              <a:defRPr/>
            </a:pPr>
            <a:r>
              <a:rPr lang="fr-FR" sz="900" dirty="0"/>
              <a:t>Travaux, Automobile, Voyages,</a:t>
            </a:r>
          </a:p>
          <a:p>
            <a:pPr marL="205740" indent="-205740" algn="ctr" fontAlgn="ctr">
              <a:defRPr/>
            </a:pPr>
            <a:r>
              <a:rPr lang="fr-FR" sz="900" dirty="0"/>
              <a:t>Etudes supérieures des enfants,</a:t>
            </a:r>
          </a:p>
          <a:p>
            <a:pPr marL="205740" indent="-205740" algn="ctr" fontAlgn="ctr">
              <a:defRPr/>
            </a:pPr>
            <a:r>
              <a:rPr lang="fr-FR" sz="900" dirty="0"/>
              <a:t>déménagement, …</a:t>
            </a:r>
          </a:p>
        </p:txBody>
      </p:sp>
      <p:pic>
        <p:nvPicPr>
          <p:cNvPr id="3" name="Image 2">
            <a:extLst>
              <a:ext uri="{FF2B5EF4-FFF2-40B4-BE49-F238E27FC236}">
                <a16:creationId xmlns:a16="http://schemas.microsoft.com/office/drawing/2014/main" id="{7C384818-A0AA-40D6-9E37-D0EE94AD8120}"/>
              </a:ext>
            </a:extLst>
          </p:cNvPr>
          <p:cNvPicPr>
            <a:picLocks noChangeAspect="1"/>
          </p:cNvPicPr>
          <p:nvPr/>
        </p:nvPicPr>
        <p:blipFill rotWithShape="1">
          <a:blip r:embed="rId4">
            <a:extLst>
              <a:ext uri="{28A0092B-C50C-407E-A947-70E740481C1C}">
                <a14:useLocalDpi xmlns:a14="http://schemas.microsoft.com/office/drawing/2010/main" val="0"/>
              </a:ext>
            </a:extLst>
          </a:blip>
          <a:srcRect l="23836" t="44252" r="67525" b="17234"/>
          <a:stretch/>
        </p:blipFill>
        <p:spPr>
          <a:xfrm>
            <a:off x="1445719" y="2007525"/>
            <a:ext cx="979157" cy="1128450"/>
          </a:xfrm>
          <a:prstGeom prst="rect">
            <a:avLst/>
          </a:prstGeom>
        </p:spPr>
      </p:pic>
      <p:pic>
        <p:nvPicPr>
          <p:cNvPr id="5" name="Image 4">
            <a:extLst>
              <a:ext uri="{FF2B5EF4-FFF2-40B4-BE49-F238E27FC236}">
                <a16:creationId xmlns:a16="http://schemas.microsoft.com/office/drawing/2014/main" id="{7D147498-141C-49EF-A6E8-653B010E11FA}"/>
              </a:ext>
            </a:extLst>
          </p:cNvPr>
          <p:cNvPicPr>
            <a:picLocks noChangeAspect="1"/>
          </p:cNvPicPr>
          <p:nvPr/>
        </p:nvPicPr>
        <p:blipFill rotWithShape="1">
          <a:blip r:embed="rId4">
            <a:extLst>
              <a:ext uri="{28A0092B-C50C-407E-A947-70E740481C1C}">
                <a14:useLocalDpi xmlns:a14="http://schemas.microsoft.com/office/drawing/2010/main" val="0"/>
              </a:ext>
            </a:extLst>
          </a:blip>
          <a:srcRect l="33277" t="46351" r="54664" b="15135"/>
          <a:stretch/>
        </p:blipFill>
        <p:spPr>
          <a:xfrm>
            <a:off x="4080732" y="2084153"/>
            <a:ext cx="1284516" cy="1057400"/>
          </a:xfrm>
          <a:prstGeom prst="rect">
            <a:avLst/>
          </a:prstGeom>
        </p:spPr>
      </p:pic>
      <p:pic>
        <p:nvPicPr>
          <p:cNvPr id="7" name="Image 6">
            <a:extLst>
              <a:ext uri="{FF2B5EF4-FFF2-40B4-BE49-F238E27FC236}">
                <a16:creationId xmlns:a16="http://schemas.microsoft.com/office/drawing/2014/main" id="{6076C076-0FB5-44DE-99F1-1AFBAB104750}"/>
              </a:ext>
            </a:extLst>
          </p:cNvPr>
          <p:cNvPicPr>
            <a:picLocks noChangeAspect="1"/>
          </p:cNvPicPr>
          <p:nvPr/>
        </p:nvPicPr>
        <p:blipFill rotWithShape="1">
          <a:blip r:embed="rId4">
            <a:extLst>
              <a:ext uri="{28A0092B-C50C-407E-A947-70E740481C1C}">
                <a14:useLocalDpi xmlns:a14="http://schemas.microsoft.com/office/drawing/2010/main" val="0"/>
              </a:ext>
            </a:extLst>
          </a:blip>
          <a:srcRect l="45222" t="44252" r="44198" b="19071"/>
          <a:stretch/>
        </p:blipFill>
        <p:spPr>
          <a:xfrm>
            <a:off x="6805500" y="2107052"/>
            <a:ext cx="1199196" cy="1071480"/>
          </a:xfrm>
          <a:prstGeom prst="rect">
            <a:avLst/>
          </a:prstGeom>
        </p:spPr>
      </p:pic>
      <p:sp>
        <p:nvSpPr>
          <p:cNvPr id="8" name="Ellipse 7">
            <a:extLst>
              <a:ext uri="{FF2B5EF4-FFF2-40B4-BE49-F238E27FC236}">
                <a16:creationId xmlns:a16="http://schemas.microsoft.com/office/drawing/2014/main" id="{99F5172E-4E20-4949-B787-90572208CCF3}"/>
              </a:ext>
            </a:extLst>
          </p:cNvPr>
          <p:cNvSpPr/>
          <p:nvPr/>
        </p:nvSpPr>
        <p:spPr>
          <a:xfrm>
            <a:off x="1308553" y="2041182"/>
            <a:ext cx="1253489" cy="1206514"/>
          </a:xfrm>
          <a:prstGeom prst="ellipse">
            <a:avLst/>
          </a:prstGeom>
          <a:noFill/>
          <a:ln w="28575">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noFill/>
            </a:endParaRPr>
          </a:p>
        </p:txBody>
      </p:sp>
      <p:sp>
        <p:nvSpPr>
          <p:cNvPr id="24" name="Ellipse 23">
            <a:extLst>
              <a:ext uri="{FF2B5EF4-FFF2-40B4-BE49-F238E27FC236}">
                <a16:creationId xmlns:a16="http://schemas.microsoft.com/office/drawing/2014/main" id="{DB99CADC-4A2C-49C3-9072-747FA1938C78}"/>
              </a:ext>
            </a:extLst>
          </p:cNvPr>
          <p:cNvSpPr/>
          <p:nvPr/>
        </p:nvSpPr>
        <p:spPr>
          <a:xfrm>
            <a:off x="4096246" y="2044478"/>
            <a:ext cx="1253489" cy="1203218"/>
          </a:xfrm>
          <a:prstGeom prst="ellipse">
            <a:avLst/>
          </a:prstGeom>
          <a:noFill/>
          <a:ln w="28575">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noFill/>
            </a:endParaRPr>
          </a:p>
        </p:txBody>
      </p:sp>
      <p:sp>
        <p:nvSpPr>
          <p:cNvPr id="25" name="Ellipse 24">
            <a:extLst>
              <a:ext uri="{FF2B5EF4-FFF2-40B4-BE49-F238E27FC236}">
                <a16:creationId xmlns:a16="http://schemas.microsoft.com/office/drawing/2014/main" id="{995F316A-16E8-4D75-9741-30716EFC1C56}"/>
              </a:ext>
            </a:extLst>
          </p:cNvPr>
          <p:cNvSpPr/>
          <p:nvPr/>
        </p:nvSpPr>
        <p:spPr>
          <a:xfrm>
            <a:off x="6778301" y="2041183"/>
            <a:ext cx="1253489" cy="1203218"/>
          </a:xfrm>
          <a:prstGeom prst="ellipse">
            <a:avLst/>
          </a:prstGeom>
          <a:noFill/>
          <a:ln w="28575">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noFill/>
            </a:endParaRPr>
          </a:p>
        </p:txBody>
      </p:sp>
      <p:sp>
        <p:nvSpPr>
          <p:cNvPr id="13" name="Rectangle 12">
            <a:extLst>
              <a:ext uri="{FF2B5EF4-FFF2-40B4-BE49-F238E27FC236}">
                <a16:creationId xmlns:a16="http://schemas.microsoft.com/office/drawing/2014/main" id="{5433AE4F-8B49-4B14-89BB-6CD8F1FBAF6D}"/>
              </a:ext>
            </a:extLst>
          </p:cNvPr>
          <p:cNvSpPr/>
          <p:nvPr/>
        </p:nvSpPr>
        <p:spPr>
          <a:xfrm>
            <a:off x="2286000" y="5035500"/>
            <a:ext cx="2286000" cy="108000"/>
          </a:xfrm>
          <a:prstGeom prst="rect">
            <a:avLst/>
          </a:prstGeom>
          <a:solidFill>
            <a:srgbClr val="00A6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p>
        </p:txBody>
      </p:sp>
      <p:sp>
        <p:nvSpPr>
          <p:cNvPr id="14" name="Rectangle 13">
            <a:extLst>
              <a:ext uri="{FF2B5EF4-FFF2-40B4-BE49-F238E27FC236}">
                <a16:creationId xmlns:a16="http://schemas.microsoft.com/office/drawing/2014/main" id="{AB479490-0EFE-4B4F-A9C9-B60EBD0A34A6}"/>
              </a:ext>
            </a:extLst>
          </p:cNvPr>
          <p:cNvSpPr/>
          <p:nvPr/>
        </p:nvSpPr>
        <p:spPr>
          <a:xfrm>
            <a:off x="4572000" y="5035500"/>
            <a:ext cx="2286000" cy="108000"/>
          </a:xfrm>
          <a:prstGeom prst="rect">
            <a:avLst/>
          </a:prstGeom>
          <a:solidFill>
            <a:srgbClr val="F5A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sp>
        <p:nvSpPr>
          <p:cNvPr id="15" name="Rectangle 14">
            <a:extLst>
              <a:ext uri="{FF2B5EF4-FFF2-40B4-BE49-F238E27FC236}">
                <a16:creationId xmlns:a16="http://schemas.microsoft.com/office/drawing/2014/main" id="{7EA5E264-E710-4E32-8FFC-90CBD7CA0AF2}"/>
              </a:ext>
            </a:extLst>
          </p:cNvPr>
          <p:cNvSpPr/>
          <p:nvPr/>
        </p:nvSpPr>
        <p:spPr>
          <a:xfrm>
            <a:off x="0" y="5035500"/>
            <a:ext cx="2286000" cy="108000"/>
          </a:xfrm>
          <a:prstGeom prst="rect">
            <a:avLst/>
          </a:prstGeom>
          <a:solidFill>
            <a:srgbClr val="005C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 </a:t>
            </a:r>
          </a:p>
        </p:txBody>
      </p:sp>
      <p:sp>
        <p:nvSpPr>
          <p:cNvPr id="16" name="Rectangle 15">
            <a:extLst>
              <a:ext uri="{FF2B5EF4-FFF2-40B4-BE49-F238E27FC236}">
                <a16:creationId xmlns:a16="http://schemas.microsoft.com/office/drawing/2014/main" id="{353472AA-A52D-4CB8-8E10-316F88AD2991}"/>
              </a:ext>
            </a:extLst>
          </p:cNvPr>
          <p:cNvSpPr/>
          <p:nvPr/>
        </p:nvSpPr>
        <p:spPr>
          <a:xfrm>
            <a:off x="6858000" y="5035500"/>
            <a:ext cx="2286000" cy="108000"/>
          </a:xfrm>
          <a:prstGeom prst="rect">
            <a:avLst/>
          </a:prstGeom>
          <a:solidFill>
            <a:srgbClr val="E841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3809622832"/>
      </p:ext>
    </p:extLst>
  </p:cSld>
  <p:clrMapOvr>
    <a:masterClrMapping/>
  </p:clrMapOvr>
  <p:transition spd="med" advClick="0" advTm="10000">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p:cNvSpPr/>
          <p:nvPr/>
        </p:nvSpPr>
        <p:spPr>
          <a:xfrm>
            <a:off x="2286000" y="5035500"/>
            <a:ext cx="2286000" cy="108000"/>
          </a:xfrm>
          <a:prstGeom prst="rect">
            <a:avLst/>
          </a:prstGeom>
          <a:solidFill>
            <a:srgbClr val="00A6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p>
        </p:txBody>
      </p:sp>
      <p:sp>
        <p:nvSpPr>
          <p:cNvPr id="17" name="Rectangle 16"/>
          <p:cNvSpPr/>
          <p:nvPr/>
        </p:nvSpPr>
        <p:spPr>
          <a:xfrm>
            <a:off x="4572000" y="5035500"/>
            <a:ext cx="2286000" cy="108000"/>
          </a:xfrm>
          <a:prstGeom prst="rect">
            <a:avLst/>
          </a:prstGeom>
          <a:solidFill>
            <a:srgbClr val="F5A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sp>
        <p:nvSpPr>
          <p:cNvPr id="5" name="Rectangle 4">
            <a:extLst>
              <a:ext uri="{FF2B5EF4-FFF2-40B4-BE49-F238E27FC236}">
                <a16:creationId xmlns:a16="http://schemas.microsoft.com/office/drawing/2014/main" id="{060882F4-8879-44F8-9121-7EED6F4AFD2D}"/>
              </a:ext>
            </a:extLst>
          </p:cNvPr>
          <p:cNvSpPr/>
          <p:nvPr/>
        </p:nvSpPr>
        <p:spPr>
          <a:xfrm>
            <a:off x="0" y="5035500"/>
            <a:ext cx="2286000" cy="108000"/>
          </a:xfrm>
          <a:prstGeom prst="rect">
            <a:avLst/>
          </a:prstGeom>
          <a:solidFill>
            <a:srgbClr val="005C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 </a:t>
            </a:r>
          </a:p>
        </p:txBody>
      </p:sp>
      <p:sp>
        <p:nvSpPr>
          <p:cNvPr id="11" name="Rectangle 10">
            <a:extLst>
              <a:ext uri="{FF2B5EF4-FFF2-40B4-BE49-F238E27FC236}">
                <a16:creationId xmlns:a16="http://schemas.microsoft.com/office/drawing/2014/main" id="{AEB27365-7139-45AD-8E64-A85E1ADDB598}"/>
              </a:ext>
            </a:extLst>
          </p:cNvPr>
          <p:cNvSpPr/>
          <p:nvPr/>
        </p:nvSpPr>
        <p:spPr>
          <a:xfrm>
            <a:off x="960130" y="1945265"/>
            <a:ext cx="4126877" cy="3016210"/>
          </a:xfrm>
          <a:prstGeom prst="rect">
            <a:avLst/>
          </a:prstGeom>
        </p:spPr>
        <p:txBody>
          <a:bodyPr wrap="square">
            <a:spAutoFit/>
          </a:bodyPr>
          <a:lstStyle/>
          <a:p>
            <a:pPr indent="-205740" fontAlgn="ctr">
              <a:defRPr/>
            </a:pPr>
            <a:r>
              <a:rPr lang="fr-FR" sz="3200" dirty="0">
                <a:solidFill>
                  <a:srgbClr val="005CA9"/>
                </a:solidFill>
                <a:latin typeface="Lato Heavy" panose="020F0502020204030203" pitchFamily="34" charset="0"/>
                <a:ea typeface="Lato Heavy" panose="020F0502020204030203" pitchFamily="34" charset="0"/>
                <a:cs typeface="Lato Heavy" panose="020F0502020204030203" pitchFamily="34" charset="0"/>
              </a:rPr>
              <a:t>2,7 millions</a:t>
            </a:r>
          </a:p>
          <a:p>
            <a:pPr indent="-205740" fontAlgn="ctr">
              <a:defRPr/>
            </a:pPr>
            <a:r>
              <a:rPr lang="fr-FR" sz="1400" dirty="0">
                <a:solidFill>
                  <a:srgbClr val="005CA9"/>
                </a:solidFill>
                <a:latin typeface="Lato" panose="020F0502020204030203" pitchFamily="34" charset="0"/>
                <a:ea typeface="Lato" panose="020F0502020204030203" pitchFamily="34" charset="0"/>
                <a:cs typeface="Lato" panose="020F0502020204030203" pitchFamily="34" charset="0"/>
              </a:rPr>
              <a:t>d’adhérents ont fait confiance au CSF depuis 1955</a:t>
            </a:r>
          </a:p>
          <a:p>
            <a:pPr indent="-205740" fontAlgn="ctr">
              <a:defRPr/>
            </a:pPr>
            <a:endParaRPr lang="fr-FR" sz="1400" dirty="0">
              <a:solidFill>
                <a:srgbClr val="005CA9"/>
              </a:solidFill>
              <a:latin typeface="Lato" panose="020F0502020204030203" pitchFamily="34" charset="0"/>
              <a:ea typeface="Lato" panose="020F0502020204030203" pitchFamily="34" charset="0"/>
              <a:cs typeface="Lato" panose="020F0502020204030203" pitchFamily="34" charset="0"/>
            </a:endParaRPr>
          </a:p>
          <a:p>
            <a:pPr indent="-205740" fontAlgn="ctr">
              <a:defRPr/>
            </a:pPr>
            <a:r>
              <a:rPr lang="fr-FR" sz="3200" dirty="0">
                <a:solidFill>
                  <a:srgbClr val="005CA9"/>
                </a:solidFill>
                <a:latin typeface="Lato Heavy" panose="020F0502020204030203" pitchFamily="34" charset="0"/>
                <a:ea typeface="Lato Heavy" panose="020F0502020204030203" pitchFamily="34" charset="0"/>
                <a:cs typeface="Lato Heavy" panose="020F0502020204030203" pitchFamily="34" charset="0"/>
              </a:rPr>
              <a:t>1 600</a:t>
            </a:r>
          </a:p>
          <a:p>
            <a:pPr indent="-205740" fontAlgn="ctr">
              <a:defRPr/>
            </a:pPr>
            <a:r>
              <a:rPr lang="fr-FR" sz="1400" dirty="0">
                <a:solidFill>
                  <a:srgbClr val="005CA9"/>
                </a:solidFill>
                <a:latin typeface="Lato" panose="020F0502020204030203" pitchFamily="34" charset="0"/>
                <a:ea typeface="Lato" panose="020F0502020204030203" pitchFamily="34" charset="0"/>
                <a:cs typeface="Lato" panose="020F0502020204030203" pitchFamily="34" charset="0"/>
              </a:rPr>
              <a:t>Accords de partenariat</a:t>
            </a:r>
          </a:p>
          <a:p>
            <a:pPr indent="-205740" fontAlgn="ctr">
              <a:defRPr/>
            </a:pPr>
            <a:endParaRPr lang="fr-FR" sz="1400" dirty="0">
              <a:solidFill>
                <a:srgbClr val="005CA9"/>
              </a:solidFill>
              <a:latin typeface="Lato" panose="020F0502020204030203" pitchFamily="34" charset="0"/>
              <a:ea typeface="Lato" panose="020F0502020204030203" pitchFamily="34" charset="0"/>
              <a:cs typeface="Lato" panose="020F0502020204030203" pitchFamily="34" charset="0"/>
            </a:endParaRPr>
          </a:p>
          <a:p>
            <a:pPr indent="-205740" fontAlgn="ctr">
              <a:defRPr/>
            </a:pPr>
            <a:r>
              <a:rPr lang="fr-FR" sz="3200" dirty="0">
                <a:solidFill>
                  <a:srgbClr val="005CA9"/>
                </a:solidFill>
                <a:latin typeface="Lato Heavy" panose="020F0502020204030203" pitchFamily="34" charset="0"/>
                <a:ea typeface="Lato Heavy" panose="020F0502020204030203" pitchFamily="34" charset="0"/>
                <a:cs typeface="Lato Heavy" panose="020F0502020204030203" pitchFamily="34" charset="0"/>
              </a:rPr>
              <a:t>30 </a:t>
            </a:r>
          </a:p>
          <a:p>
            <a:pPr indent="-205740" fontAlgn="ctr">
              <a:defRPr/>
            </a:pPr>
            <a:r>
              <a:rPr lang="fr-FR" sz="1400" dirty="0">
                <a:solidFill>
                  <a:srgbClr val="005CA9"/>
                </a:solidFill>
                <a:latin typeface="Lato" panose="020F0502020204030203" pitchFamily="34" charset="0"/>
                <a:ea typeface="Lato" panose="020F0502020204030203" pitchFamily="34" charset="0"/>
                <a:cs typeface="Lato" panose="020F0502020204030203" pitchFamily="34" charset="0"/>
              </a:rPr>
              <a:t>Partenaires bancaires pour faire avancer les projets de nos adhérents</a:t>
            </a:r>
          </a:p>
          <a:p>
            <a:pPr indent="-205740" fontAlgn="ctr">
              <a:defRPr/>
            </a:pPr>
            <a:endParaRPr lang="fr-FR" sz="1000" dirty="0">
              <a:solidFill>
                <a:srgbClr val="005CA9"/>
              </a:solidFill>
              <a:latin typeface="Lato" panose="020F0502020204030203" pitchFamily="34" charset="0"/>
              <a:ea typeface="Lato" panose="020F0502020204030203" pitchFamily="34" charset="0"/>
              <a:cs typeface="Lato" panose="020F0502020204030203" pitchFamily="34" charset="0"/>
            </a:endParaRPr>
          </a:p>
        </p:txBody>
      </p:sp>
      <p:sp>
        <p:nvSpPr>
          <p:cNvPr id="15" name="Rectangle 14">
            <a:extLst>
              <a:ext uri="{FF2B5EF4-FFF2-40B4-BE49-F238E27FC236}">
                <a16:creationId xmlns:a16="http://schemas.microsoft.com/office/drawing/2014/main" id="{390902AC-34E1-4D01-B2CD-98478FE01C03}"/>
              </a:ext>
            </a:extLst>
          </p:cNvPr>
          <p:cNvSpPr/>
          <p:nvPr/>
        </p:nvSpPr>
        <p:spPr>
          <a:xfrm>
            <a:off x="766543" y="2081735"/>
            <a:ext cx="108000" cy="546985"/>
          </a:xfrm>
          <a:prstGeom prst="rect">
            <a:avLst/>
          </a:prstGeom>
          <a:solidFill>
            <a:srgbClr val="FDC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3" name="Rectangle 2">
            <a:extLst>
              <a:ext uri="{FF2B5EF4-FFF2-40B4-BE49-F238E27FC236}">
                <a16:creationId xmlns:a16="http://schemas.microsoft.com/office/drawing/2014/main" id="{F52A0A09-644B-49AE-9BE7-98EFE607F345}"/>
              </a:ext>
            </a:extLst>
          </p:cNvPr>
          <p:cNvSpPr/>
          <p:nvPr/>
        </p:nvSpPr>
        <p:spPr>
          <a:xfrm>
            <a:off x="5991812" y="1923713"/>
            <a:ext cx="2412008" cy="2985433"/>
          </a:xfrm>
          <a:prstGeom prst="rect">
            <a:avLst/>
          </a:prstGeom>
        </p:spPr>
        <p:txBody>
          <a:bodyPr wrap="square">
            <a:spAutoFit/>
          </a:bodyPr>
          <a:lstStyle/>
          <a:p>
            <a:pPr indent="-205740" fontAlgn="ctr">
              <a:defRPr/>
            </a:pPr>
            <a:r>
              <a:rPr lang="fr-FR" sz="3200" dirty="0">
                <a:solidFill>
                  <a:srgbClr val="005CA9"/>
                </a:solidFill>
                <a:latin typeface="Lato Heavy" panose="020F0502020204030203" pitchFamily="34" charset="0"/>
                <a:ea typeface="Lato Heavy" panose="020F0502020204030203" pitchFamily="34" charset="0"/>
                <a:cs typeface="Lato Heavy" panose="020F0502020204030203" pitchFamily="34" charset="0"/>
              </a:rPr>
              <a:t>+ de 9 000</a:t>
            </a:r>
          </a:p>
          <a:p>
            <a:pPr indent="-205740" fontAlgn="ctr">
              <a:defRPr/>
            </a:pPr>
            <a:r>
              <a:rPr lang="fr-FR" sz="1400" dirty="0">
                <a:solidFill>
                  <a:srgbClr val="005CA9"/>
                </a:solidFill>
                <a:latin typeface="Lato" panose="020F0502020204030203" pitchFamily="34" charset="0"/>
                <a:ea typeface="Lato" panose="020F0502020204030203" pitchFamily="34" charset="0"/>
                <a:cs typeface="Lato" panose="020F0502020204030203" pitchFamily="34" charset="0"/>
              </a:rPr>
              <a:t>projets immobiliers financés par an</a:t>
            </a:r>
            <a:endParaRPr lang="fr-FR" dirty="0">
              <a:solidFill>
                <a:srgbClr val="005CA9"/>
              </a:solidFill>
              <a:latin typeface="Lato" panose="020F0502020204030203" pitchFamily="34" charset="0"/>
              <a:ea typeface="Lato" panose="020F0502020204030203" pitchFamily="34" charset="0"/>
              <a:cs typeface="Lato" panose="020F0502020204030203" pitchFamily="34" charset="0"/>
            </a:endParaRPr>
          </a:p>
          <a:p>
            <a:pPr indent="-205740" fontAlgn="ctr">
              <a:defRPr/>
            </a:pPr>
            <a:endParaRPr lang="fr-FR" dirty="0">
              <a:solidFill>
                <a:srgbClr val="005CA9"/>
              </a:solidFill>
              <a:latin typeface="Lato" panose="020F0502020204030203" pitchFamily="34" charset="0"/>
              <a:ea typeface="Lato" panose="020F0502020204030203" pitchFamily="34" charset="0"/>
              <a:cs typeface="Lato" panose="020F0502020204030203" pitchFamily="34" charset="0"/>
            </a:endParaRPr>
          </a:p>
          <a:p>
            <a:pPr indent="-205740" fontAlgn="ctr">
              <a:defRPr/>
            </a:pPr>
            <a:r>
              <a:rPr lang="fr-FR" sz="3200" dirty="0">
                <a:solidFill>
                  <a:srgbClr val="005CA9"/>
                </a:solidFill>
                <a:latin typeface="Lato Heavy" panose="020F0502020204030203" pitchFamily="34" charset="0"/>
                <a:ea typeface="Lato Heavy" panose="020F0502020204030203" pitchFamily="34" charset="0"/>
                <a:cs typeface="Lato Heavy" panose="020F0502020204030203" pitchFamily="34" charset="0"/>
              </a:rPr>
              <a:t>23 000</a:t>
            </a:r>
          </a:p>
          <a:p>
            <a:pPr indent="-205740" fontAlgn="ctr">
              <a:defRPr/>
            </a:pPr>
            <a:r>
              <a:rPr lang="fr-FR" sz="1400" dirty="0">
                <a:solidFill>
                  <a:srgbClr val="005CA9"/>
                </a:solidFill>
                <a:latin typeface="Lato" panose="020F0502020204030203" pitchFamily="34" charset="0"/>
                <a:ea typeface="Lato" panose="020F0502020204030203" pitchFamily="34" charset="0"/>
                <a:cs typeface="Lato" panose="020F0502020204030203" pitchFamily="34" charset="0"/>
              </a:rPr>
              <a:t>Correspondants bénévoles</a:t>
            </a:r>
          </a:p>
          <a:p>
            <a:pPr indent="-205740" fontAlgn="ctr">
              <a:defRPr/>
            </a:pPr>
            <a:endParaRPr lang="fr-FR" dirty="0">
              <a:solidFill>
                <a:srgbClr val="005CA9"/>
              </a:solidFill>
              <a:latin typeface="Lato" panose="020F0502020204030203" pitchFamily="34" charset="0"/>
              <a:ea typeface="Lato" panose="020F0502020204030203" pitchFamily="34" charset="0"/>
              <a:cs typeface="Lato" panose="020F0502020204030203" pitchFamily="34" charset="0"/>
            </a:endParaRPr>
          </a:p>
          <a:p>
            <a:pPr indent="-205740" fontAlgn="ctr">
              <a:defRPr/>
            </a:pPr>
            <a:r>
              <a:rPr lang="fr-FR" sz="3200" dirty="0">
                <a:solidFill>
                  <a:srgbClr val="005CA9"/>
                </a:solidFill>
                <a:latin typeface="Lato Heavy" panose="020F0502020204030203" pitchFamily="34" charset="0"/>
                <a:ea typeface="Lato Heavy" panose="020F0502020204030203" pitchFamily="34" charset="0"/>
                <a:cs typeface="Lato Heavy" panose="020F0502020204030203" pitchFamily="34" charset="0"/>
              </a:rPr>
              <a:t>350</a:t>
            </a:r>
          </a:p>
          <a:p>
            <a:pPr indent="-205740" fontAlgn="ctr">
              <a:defRPr/>
            </a:pPr>
            <a:r>
              <a:rPr lang="fr-FR" sz="1400" dirty="0">
                <a:solidFill>
                  <a:srgbClr val="005CA9"/>
                </a:solidFill>
                <a:latin typeface="Lato" panose="020F0502020204030203" pitchFamily="34" charset="0"/>
                <a:ea typeface="Lato" panose="020F0502020204030203" pitchFamily="34" charset="0"/>
                <a:cs typeface="Lato" panose="020F0502020204030203" pitchFamily="34" charset="0"/>
              </a:rPr>
              <a:t>Collaborateurs</a:t>
            </a:r>
          </a:p>
        </p:txBody>
      </p:sp>
      <p:sp>
        <p:nvSpPr>
          <p:cNvPr id="21" name="Rectangle 20">
            <a:extLst>
              <a:ext uri="{FF2B5EF4-FFF2-40B4-BE49-F238E27FC236}">
                <a16:creationId xmlns:a16="http://schemas.microsoft.com/office/drawing/2014/main" id="{F2049A14-9D17-41A3-9C50-12795EBC5A95}"/>
              </a:ext>
            </a:extLst>
          </p:cNvPr>
          <p:cNvSpPr/>
          <p:nvPr/>
        </p:nvSpPr>
        <p:spPr>
          <a:xfrm>
            <a:off x="766543" y="2968357"/>
            <a:ext cx="108000" cy="546985"/>
          </a:xfrm>
          <a:prstGeom prst="rect">
            <a:avLst/>
          </a:prstGeom>
          <a:solidFill>
            <a:srgbClr val="FDC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22" name="Rectangle 21">
            <a:extLst>
              <a:ext uri="{FF2B5EF4-FFF2-40B4-BE49-F238E27FC236}">
                <a16:creationId xmlns:a16="http://schemas.microsoft.com/office/drawing/2014/main" id="{B348ACDC-D9FF-4CC0-82FF-A95D551B9B39}"/>
              </a:ext>
            </a:extLst>
          </p:cNvPr>
          <p:cNvSpPr/>
          <p:nvPr/>
        </p:nvSpPr>
        <p:spPr>
          <a:xfrm>
            <a:off x="766543" y="3960216"/>
            <a:ext cx="108000" cy="546985"/>
          </a:xfrm>
          <a:prstGeom prst="rect">
            <a:avLst/>
          </a:prstGeom>
          <a:solidFill>
            <a:srgbClr val="FDC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24" name="Rectangle 23">
            <a:extLst>
              <a:ext uri="{FF2B5EF4-FFF2-40B4-BE49-F238E27FC236}">
                <a16:creationId xmlns:a16="http://schemas.microsoft.com/office/drawing/2014/main" id="{18634B48-DB6C-4A9D-800B-B46D57FDBA4E}"/>
              </a:ext>
            </a:extLst>
          </p:cNvPr>
          <p:cNvSpPr/>
          <p:nvPr/>
        </p:nvSpPr>
        <p:spPr>
          <a:xfrm>
            <a:off x="5811532" y="2060182"/>
            <a:ext cx="108000" cy="546985"/>
          </a:xfrm>
          <a:prstGeom prst="rect">
            <a:avLst/>
          </a:prstGeom>
          <a:solidFill>
            <a:srgbClr val="FDC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25" name="Rectangle 24">
            <a:extLst>
              <a:ext uri="{FF2B5EF4-FFF2-40B4-BE49-F238E27FC236}">
                <a16:creationId xmlns:a16="http://schemas.microsoft.com/office/drawing/2014/main" id="{E3F5C0E6-9442-4098-B2F6-ECE8FA04FBB8}"/>
              </a:ext>
            </a:extLst>
          </p:cNvPr>
          <p:cNvSpPr/>
          <p:nvPr/>
        </p:nvSpPr>
        <p:spPr>
          <a:xfrm>
            <a:off x="5811532" y="3075841"/>
            <a:ext cx="108000" cy="546985"/>
          </a:xfrm>
          <a:prstGeom prst="rect">
            <a:avLst/>
          </a:prstGeom>
          <a:solidFill>
            <a:srgbClr val="FDC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26" name="Rectangle 25">
            <a:extLst>
              <a:ext uri="{FF2B5EF4-FFF2-40B4-BE49-F238E27FC236}">
                <a16:creationId xmlns:a16="http://schemas.microsoft.com/office/drawing/2014/main" id="{559BBC71-64CA-4626-92B8-BEB1D5A79168}"/>
              </a:ext>
            </a:extLst>
          </p:cNvPr>
          <p:cNvSpPr/>
          <p:nvPr/>
        </p:nvSpPr>
        <p:spPr>
          <a:xfrm>
            <a:off x="5811532" y="4033479"/>
            <a:ext cx="108000" cy="546985"/>
          </a:xfrm>
          <a:prstGeom prst="rect">
            <a:avLst/>
          </a:prstGeom>
          <a:solidFill>
            <a:srgbClr val="FDC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pic>
        <p:nvPicPr>
          <p:cNvPr id="9" name="Image 8">
            <a:extLst>
              <a:ext uri="{FF2B5EF4-FFF2-40B4-BE49-F238E27FC236}">
                <a16:creationId xmlns:a16="http://schemas.microsoft.com/office/drawing/2014/main" id="{8458BB36-02FC-4C4F-B76E-3495116DA0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53191" y="2123013"/>
            <a:ext cx="314325" cy="483870"/>
          </a:xfrm>
          <a:prstGeom prst="rect">
            <a:avLst/>
          </a:prstGeom>
        </p:spPr>
      </p:pic>
      <p:pic>
        <p:nvPicPr>
          <p:cNvPr id="12" name="Image 11">
            <a:extLst>
              <a:ext uri="{FF2B5EF4-FFF2-40B4-BE49-F238E27FC236}">
                <a16:creationId xmlns:a16="http://schemas.microsoft.com/office/drawing/2014/main" id="{E2BF8EBB-6087-40EE-AF0C-31B5DC65F30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2471" y="2136499"/>
            <a:ext cx="371856" cy="355092"/>
          </a:xfrm>
          <a:prstGeom prst="rect">
            <a:avLst/>
          </a:prstGeom>
        </p:spPr>
      </p:pic>
      <p:pic>
        <p:nvPicPr>
          <p:cNvPr id="28" name="Image 27">
            <a:extLst>
              <a:ext uri="{FF2B5EF4-FFF2-40B4-BE49-F238E27FC236}">
                <a16:creationId xmlns:a16="http://schemas.microsoft.com/office/drawing/2014/main" id="{57634118-A815-4684-B4CC-0B953BB7163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7325" y="3977560"/>
            <a:ext cx="370332" cy="408432"/>
          </a:xfrm>
          <a:prstGeom prst="rect">
            <a:avLst/>
          </a:prstGeom>
        </p:spPr>
      </p:pic>
      <p:pic>
        <p:nvPicPr>
          <p:cNvPr id="30" name="Image 29">
            <a:extLst>
              <a:ext uri="{FF2B5EF4-FFF2-40B4-BE49-F238E27FC236}">
                <a16:creationId xmlns:a16="http://schemas.microsoft.com/office/drawing/2014/main" id="{116FA665-54DA-4E89-A48E-FE30376F533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63460" y="3003833"/>
            <a:ext cx="498729" cy="561594"/>
          </a:xfrm>
          <a:prstGeom prst="rect">
            <a:avLst/>
          </a:prstGeom>
        </p:spPr>
      </p:pic>
      <p:pic>
        <p:nvPicPr>
          <p:cNvPr id="32" name="Image 31">
            <a:extLst>
              <a:ext uri="{FF2B5EF4-FFF2-40B4-BE49-F238E27FC236}">
                <a16:creationId xmlns:a16="http://schemas.microsoft.com/office/drawing/2014/main" id="{33592D77-AED2-4CDE-9EE0-202332B61EC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63460" y="4090086"/>
            <a:ext cx="501682" cy="433769"/>
          </a:xfrm>
          <a:prstGeom prst="rect">
            <a:avLst/>
          </a:prstGeom>
        </p:spPr>
      </p:pic>
      <p:pic>
        <p:nvPicPr>
          <p:cNvPr id="38" name="Image 37">
            <a:extLst>
              <a:ext uri="{FF2B5EF4-FFF2-40B4-BE49-F238E27FC236}">
                <a16:creationId xmlns:a16="http://schemas.microsoft.com/office/drawing/2014/main" id="{870BCE4D-F671-4E2E-8CA3-E05C68F0F28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92174" y="3039169"/>
            <a:ext cx="500634" cy="430340"/>
          </a:xfrm>
          <a:prstGeom prst="rect">
            <a:avLst/>
          </a:prstGeom>
        </p:spPr>
      </p:pic>
      <p:sp>
        <p:nvSpPr>
          <p:cNvPr id="31" name="Rectangle 30">
            <a:extLst>
              <a:ext uri="{FF2B5EF4-FFF2-40B4-BE49-F238E27FC236}">
                <a16:creationId xmlns:a16="http://schemas.microsoft.com/office/drawing/2014/main" id="{C311188A-5957-4E0D-885B-973EC8355063}"/>
              </a:ext>
            </a:extLst>
          </p:cNvPr>
          <p:cNvSpPr/>
          <p:nvPr/>
        </p:nvSpPr>
        <p:spPr>
          <a:xfrm>
            <a:off x="6858000" y="5035500"/>
            <a:ext cx="2286000" cy="108000"/>
          </a:xfrm>
          <a:prstGeom prst="rect">
            <a:avLst/>
          </a:prstGeom>
          <a:solidFill>
            <a:srgbClr val="E841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7" name="ZoneTexte 36">
            <a:extLst>
              <a:ext uri="{FF2B5EF4-FFF2-40B4-BE49-F238E27FC236}">
                <a16:creationId xmlns:a16="http://schemas.microsoft.com/office/drawing/2014/main" id="{BCA3E8FF-5883-406C-B302-CB1523D06760}"/>
              </a:ext>
            </a:extLst>
          </p:cNvPr>
          <p:cNvSpPr txBox="1"/>
          <p:nvPr/>
        </p:nvSpPr>
        <p:spPr>
          <a:xfrm>
            <a:off x="0" y="408405"/>
            <a:ext cx="9144000" cy="923330"/>
          </a:xfrm>
          <a:prstGeom prst="rect">
            <a:avLst/>
          </a:prstGeom>
          <a:solidFill>
            <a:schemeClr val="accent1">
              <a:lumMod val="75000"/>
            </a:schemeClr>
          </a:solidFill>
        </p:spPr>
        <p:txBody>
          <a:bodyPr wrap="square" rtlCol="0">
            <a:spAutoFit/>
          </a:bodyPr>
          <a:lstStyle/>
          <a:p>
            <a:pPr algn="ctr"/>
            <a:r>
              <a:rPr lang="fr-FR" sz="2700" dirty="0">
                <a:solidFill>
                  <a:schemeClr val="bg1"/>
                </a:solidFill>
              </a:rPr>
              <a:t>LE GROUPE CSF, </a:t>
            </a:r>
          </a:p>
          <a:p>
            <a:pPr algn="ctr"/>
            <a:r>
              <a:rPr lang="fr-FR" sz="2700" dirty="0">
                <a:solidFill>
                  <a:schemeClr val="bg1"/>
                </a:solidFill>
              </a:rPr>
              <a:t>EN QUELQUES CHIFFRES</a:t>
            </a:r>
          </a:p>
        </p:txBody>
      </p:sp>
      <p:pic>
        <p:nvPicPr>
          <p:cNvPr id="39" name="Image 38" descr="Une image contenant alimentation&#10;&#10;Description générée automatiquement">
            <a:extLst>
              <a:ext uri="{FF2B5EF4-FFF2-40B4-BE49-F238E27FC236}">
                <a16:creationId xmlns:a16="http://schemas.microsoft.com/office/drawing/2014/main" id="{87D49097-B7F4-47FA-8AF7-FCC96A105F43}"/>
              </a:ext>
            </a:extLst>
          </p:cNvPr>
          <p:cNvPicPr>
            <a:picLocks noChangeAspect="1"/>
          </p:cNvPicPr>
          <p:nvPr/>
        </p:nvPicPr>
        <p:blipFill rotWithShape="1">
          <a:blip r:embed="rId9">
            <a:alphaModFix amt="85000"/>
            <a:extLst>
              <a:ext uri="{28A0092B-C50C-407E-A947-70E740481C1C}">
                <a14:useLocalDpi xmlns:a14="http://schemas.microsoft.com/office/drawing/2010/main" val="0"/>
              </a:ext>
            </a:extLst>
          </a:blip>
          <a:srcRect l="16432" r="17777"/>
          <a:stretch/>
        </p:blipFill>
        <p:spPr>
          <a:xfrm>
            <a:off x="695110" y="182025"/>
            <a:ext cx="945449" cy="1495856"/>
          </a:xfrm>
          <a:prstGeom prst="rect">
            <a:avLst/>
          </a:prstGeom>
          <a:ln>
            <a:noFill/>
          </a:ln>
          <a:effectLst>
            <a:outerShdw blurRad="292100" dist="139700" dir="2700000" algn="tl" rotWithShape="0">
              <a:srgbClr val="333333">
                <a:alpha val="65000"/>
              </a:srgbClr>
            </a:outerShdw>
          </a:effectLst>
        </p:spPr>
      </p:pic>
      <p:pic>
        <p:nvPicPr>
          <p:cNvPr id="27" name="Picture 36" descr="\\Srv-ad-fic\dir-dev\E.DEANDRADE Prescription\9- IMAGES UTILES\PNG\ALALOUPE.png">
            <a:extLst>
              <a:ext uri="{FF2B5EF4-FFF2-40B4-BE49-F238E27FC236}">
                <a16:creationId xmlns:a16="http://schemas.microsoft.com/office/drawing/2014/main" id="{BB244672-B9B6-4D4C-A870-DD06B8D7A515}"/>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012968" y="445872"/>
            <a:ext cx="907454" cy="141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5916959"/>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ZoneTexte 11">
            <a:extLst>
              <a:ext uri="{FF2B5EF4-FFF2-40B4-BE49-F238E27FC236}">
                <a16:creationId xmlns:a16="http://schemas.microsoft.com/office/drawing/2014/main" id="{19FA2A4F-C264-46BE-A052-F994FE21FDE2}"/>
              </a:ext>
            </a:extLst>
          </p:cNvPr>
          <p:cNvSpPr txBox="1"/>
          <p:nvPr/>
        </p:nvSpPr>
        <p:spPr>
          <a:xfrm>
            <a:off x="0" y="408405"/>
            <a:ext cx="9144000" cy="923330"/>
          </a:xfrm>
          <a:prstGeom prst="rect">
            <a:avLst/>
          </a:prstGeom>
          <a:solidFill>
            <a:schemeClr val="accent1">
              <a:lumMod val="75000"/>
            </a:schemeClr>
          </a:solidFill>
        </p:spPr>
        <p:txBody>
          <a:bodyPr wrap="square" rtlCol="0">
            <a:spAutoFit/>
          </a:bodyPr>
          <a:lstStyle/>
          <a:p>
            <a:pPr algn="ctr"/>
            <a:r>
              <a:rPr lang="fr-FR" sz="2700" dirty="0">
                <a:solidFill>
                  <a:schemeClr val="bg1"/>
                </a:solidFill>
              </a:rPr>
              <a:t>NOUVEAUTE :</a:t>
            </a:r>
          </a:p>
          <a:p>
            <a:pPr algn="ctr"/>
            <a:r>
              <a:rPr lang="fr-FR" sz="2700" dirty="0">
                <a:solidFill>
                  <a:schemeClr val="bg1"/>
                </a:solidFill>
              </a:rPr>
              <a:t>PLATEFORME D’OFFRES DE LOGEMENTS</a:t>
            </a:r>
          </a:p>
        </p:txBody>
      </p:sp>
      <p:pic>
        <p:nvPicPr>
          <p:cNvPr id="13" name="Image 12" descr="Une image contenant alimentation&#10;&#10;Description générée automatiquement">
            <a:extLst>
              <a:ext uri="{FF2B5EF4-FFF2-40B4-BE49-F238E27FC236}">
                <a16:creationId xmlns:a16="http://schemas.microsoft.com/office/drawing/2014/main" id="{773E42EF-3A0B-49BF-9B00-6194783691D3}"/>
              </a:ext>
            </a:extLst>
          </p:cNvPr>
          <p:cNvPicPr>
            <a:picLocks noChangeAspect="1"/>
          </p:cNvPicPr>
          <p:nvPr/>
        </p:nvPicPr>
        <p:blipFill rotWithShape="1">
          <a:blip r:embed="rId3">
            <a:alphaModFix amt="85000"/>
            <a:extLst>
              <a:ext uri="{28A0092B-C50C-407E-A947-70E740481C1C}">
                <a14:useLocalDpi xmlns:a14="http://schemas.microsoft.com/office/drawing/2010/main" val="0"/>
              </a:ext>
            </a:extLst>
          </a:blip>
          <a:srcRect l="16432" r="17777"/>
          <a:stretch/>
        </p:blipFill>
        <p:spPr>
          <a:xfrm>
            <a:off x="695110" y="182025"/>
            <a:ext cx="945449" cy="1495856"/>
          </a:xfrm>
          <a:prstGeom prst="rect">
            <a:avLst/>
          </a:prstGeom>
          <a:ln>
            <a:noFill/>
          </a:ln>
          <a:effectLst>
            <a:outerShdw blurRad="292100" dist="139700" dir="2700000" algn="tl" rotWithShape="0">
              <a:srgbClr val="333333">
                <a:alpha val="65000"/>
              </a:srgbClr>
            </a:outerShdw>
          </a:effectLst>
        </p:spPr>
      </p:pic>
      <p:sp>
        <p:nvSpPr>
          <p:cNvPr id="21" name="Rectangle : coins arrondis 20">
            <a:extLst>
              <a:ext uri="{FF2B5EF4-FFF2-40B4-BE49-F238E27FC236}">
                <a16:creationId xmlns:a16="http://schemas.microsoft.com/office/drawing/2014/main" id="{89612C56-99BB-4DCF-B8ED-BD09C5D10A5C}"/>
              </a:ext>
            </a:extLst>
          </p:cNvPr>
          <p:cNvSpPr/>
          <p:nvPr/>
        </p:nvSpPr>
        <p:spPr>
          <a:xfrm>
            <a:off x="3383868" y="1564347"/>
            <a:ext cx="2376264" cy="461666"/>
          </a:xfrm>
          <a:prstGeom prst="roundRect">
            <a:avLst/>
          </a:prstGeom>
          <a:no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accent1">
                    <a:lumMod val="50000"/>
                  </a:schemeClr>
                </a:solidFill>
                <a:latin typeface="Lato" panose="020F0502020204030203"/>
                <a:hlinkClick r:id="rId4">
                  <a:extLst>
                    <a:ext uri="{A12FA001-AC4F-418D-AE19-62706E023703}">
                      <ahyp:hlinkClr xmlns:ahyp="http://schemas.microsoft.com/office/drawing/2018/hyperlinkcolor" val="tx"/>
                    </a:ext>
                  </a:extLst>
                </a:hlinkClick>
              </a:rPr>
              <a:t>https://www.csf-logement.fr/</a:t>
            </a:r>
            <a:r>
              <a:rPr lang="fr-FR" sz="1200" b="1" dirty="0">
                <a:solidFill>
                  <a:schemeClr val="accent1">
                    <a:lumMod val="50000"/>
                  </a:schemeClr>
                </a:solidFill>
                <a:latin typeface="Lato" panose="020F0502020204030203"/>
              </a:rPr>
              <a:t> </a:t>
            </a:r>
          </a:p>
        </p:txBody>
      </p:sp>
      <p:pic>
        <p:nvPicPr>
          <p:cNvPr id="3" name="Image 2">
            <a:extLst>
              <a:ext uri="{FF2B5EF4-FFF2-40B4-BE49-F238E27FC236}">
                <a16:creationId xmlns:a16="http://schemas.microsoft.com/office/drawing/2014/main" id="{C838D5E3-6A3B-419B-A664-21AB47750431}"/>
              </a:ext>
            </a:extLst>
          </p:cNvPr>
          <p:cNvPicPr>
            <a:picLocks noChangeAspect="1"/>
          </p:cNvPicPr>
          <p:nvPr/>
        </p:nvPicPr>
        <p:blipFill>
          <a:blip r:embed="rId5"/>
          <a:stretch>
            <a:fillRect/>
          </a:stretch>
        </p:blipFill>
        <p:spPr>
          <a:xfrm>
            <a:off x="2123728" y="2158898"/>
            <a:ext cx="4896544" cy="2892718"/>
          </a:xfrm>
          <a:prstGeom prst="rect">
            <a:avLst/>
          </a:prstGeom>
        </p:spPr>
      </p:pic>
    </p:spTree>
    <p:extLst>
      <p:ext uri="{BB962C8B-B14F-4D97-AF65-F5344CB8AC3E}">
        <p14:creationId xmlns:p14="http://schemas.microsoft.com/office/powerpoint/2010/main" val="2193645367"/>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2286000" y="5035500"/>
            <a:ext cx="2286000" cy="108000"/>
          </a:xfrm>
          <a:prstGeom prst="rect">
            <a:avLst/>
          </a:prstGeom>
          <a:solidFill>
            <a:srgbClr val="00A6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p>
        </p:txBody>
      </p:sp>
      <p:sp>
        <p:nvSpPr>
          <p:cNvPr id="17" name="Rectangle 16"/>
          <p:cNvSpPr/>
          <p:nvPr/>
        </p:nvSpPr>
        <p:spPr>
          <a:xfrm>
            <a:off x="4572000" y="5035500"/>
            <a:ext cx="2286000" cy="108000"/>
          </a:xfrm>
          <a:prstGeom prst="rect">
            <a:avLst/>
          </a:prstGeom>
          <a:solidFill>
            <a:srgbClr val="F5A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sp>
        <p:nvSpPr>
          <p:cNvPr id="5" name="Rectangle 4">
            <a:extLst>
              <a:ext uri="{FF2B5EF4-FFF2-40B4-BE49-F238E27FC236}">
                <a16:creationId xmlns:a16="http://schemas.microsoft.com/office/drawing/2014/main" id="{060882F4-8879-44F8-9121-7EED6F4AFD2D}"/>
              </a:ext>
            </a:extLst>
          </p:cNvPr>
          <p:cNvSpPr/>
          <p:nvPr/>
        </p:nvSpPr>
        <p:spPr>
          <a:xfrm>
            <a:off x="0" y="5035500"/>
            <a:ext cx="2286000" cy="108000"/>
          </a:xfrm>
          <a:prstGeom prst="rect">
            <a:avLst/>
          </a:prstGeom>
          <a:solidFill>
            <a:srgbClr val="005C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 </a:t>
            </a:r>
          </a:p>
        </p:txBody>
      </p:sp>
      <p:pic>
        <p:nvPicPr>
          <p:cNvPr id="9" name="Image 8" descr="Une image contenant texte, posant, personne, debout&#10;&#10;Description générée automatiquement">
            <a:extLst>
              <a:ext uri="{FF2B5EF4-FFF2-40B4-BE49-F238E27FC236}">
                <a16:creationId xmlns:a16="http://schemas.microsoft.com/office/drawing/2014/main" id="{F1C14BB7-9BB5-4A7E-9E6D-280E2E2F9E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1800" y="1829289"/>
            <a:ext cx="3472984" cy="1820412"/>
          </a:xfrm>
          <a:prstGeom prst="rect">
            <a:avLst/>
          </a:prstGeom>
        </p:spPr>
      </p:pic>
      <p:sp>
        <p:nvSpPr>
          <p:cNvPr id="12" name="Rectangle 11">
            <a:extLst>
              <a:ext uri="{FF2B5EF4-FFF2-40B4-BE49-F238E27FC236}">
                <a16:creationId xmlns:a16="http://schemas.microsoft.com/office/drawing/2014/main" id="{B4AB6479-10B7-4C4D-BF57-254A1288C7E9}"/>
              </a:ext>
            </a:extLst>
          </p:cNvPr>
          <p:cNvSpPr/>
          <p:nvPr/>
        </p:nvSpPr>
        <p:spPr>
          <a:xfrm>
            <a:off x="6858000" y="5035500"/>
            <a:ext cx="2286000" cy="108000"/>
          </a:xfrm>
          <a:prstGeom prst="rect">
            <a:avLst/>
          </a:prstGeom>
          <a:solidFill>
            <a:srgbClr val="E841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a:extLst>
              <a:ext uri="{FF2B5EF4-FFF2-40B4-BE49-F238E27FC236}">
                <a16:creationId xmlns:a16="http://schemas.microsoft.com/office/drawing/2014/main" id="{8139F349-C5B6-4F15-AF0D-6E997F74EF29}"/>
              </a:ext>
            </a:extLst>
          </p:cNvPr>
          <p:cNvSpPr/>
          <p:nvPr/>
        </p:nvSpPr>
        <p:spPr>
          <a:xfrm>
            <a:off x="1000460" y="4011910"/>
            <a:ext cx="7015664" cy="830997"/>
          </a:xfrm>
          <a:prstGeom prst="rect">
            <a:avLst/>
          </a:prstGeom>
        </p:spPr>
        <p:txBody>
          <a:bodyPr wrap="square">
            <a:spAutoFit/>
          </a:bodyPr>
          <a:lstStyle/>
          <a:p>
            <a:pPr algn="ctr"/>
            <a:r>
              <a:rPr lang="fr-FR" sz="1600" dirty="0">
                <a:solidFill>
                  <a:schemeClr val="accent1">
                    <a:lumMod val="50000"/>
                  </a:schemeClr>
                </a:solidFill>
              </a:rPr>
              <a:t>Le CSF se rend dans les administrations, au cœur des établissements, à la rencontre des agents pour répondre à leurs questions et proposer </a:t>
            </a:r>
          </a:p>
          <a:p>
            <a:pPr algn="ctr"/>
            <a:r>
              <a:rPr lang="fr-FR" sz="1600" dirty="0">
                <a:solidFill>
                  <a:schemeClr val="accent1">
                    <a:lumMod val="50000"/>
                  </a:schemeClr>
                </a:solidFill>
              </a:rPr>
              <a:t>des solutions concrètes.</a:t>
            </a:r>
          </a:p>
        </p:txBody>
      </p:sp>
      <p:sp>
        <p:nvSpPr>
          <p:cNvPr id="14" name="ZoneTexte 13">
            <a:extLst>
              <a:ext uri="{FF2B5EF4-FFF2-40B4-BE49-F238E27FC236}">
                <a16:creationId xmlns:a16="http://schemas.microsoft.com/office/drawing/2014/main" id="{A21AEA39-A8A5-402B-BEA9-1ADAA0116D40}"/>
              </a:ext>
            </a:extLst>
          </p:cNvPr>
          <p:cNvSpPr txBox="1"/>
          <p:nvPr/>
        </p:nvSpPr>
        <p:spPr>
          <a:xfrm>
            <a:off x="0" y="408405"/>
            <a:ext cx="9144000" cy="923330"/>
          </a:xfrm>
          <a:prstGeom prst="rect">
            <a:avLst/>
          </a:prstGeom>
          <a:solidFill>
            <a:schemeClr val="accent1">
              <a:lumMod val="75000"/>
            </a:schemeClr>
          </a:solidFill>
        </p:spPr>
        <p:txBody>
          <a:bodyPr wrap="square" rtlCol="0">
            <a:spAutoFit/>
          </a:bodyPr>
          <a:lstStyle/>
          <a:p>
            <a:pPr algn="ctr"/>
            <a:r>
              <a:rPr lang="fr-FR" sz="2700" dirty="0">
                <a:solidFill>
                  <a:schemeClr val="bg1"/>
                </a:solidFill>
              </a:rPr>
              <a:t>DES ACTIONS AU SERVICE</a:t>
            </a:r>
          </a:p>
          <a:p>
            <a:pPr algn="ctr"/>
            <a:r>
              <a:rPr lang="fr-FR" sz="2700" dirty="0">
                <a:solidFill>
                  <a:schemeClr val="bg1"/>
                </a:solidFill>
              </a:rPr>
              <a:t>DES PROJETS DE VOS AGENTS</a:t>
            </a:r>
          </a:p>
        </p:txBody>
      </p:sp>
      <p:pic>
        <p:nvPicPr>
          <p:cNvPr id="19" name="Image 18" descr="Une image contenant alimentation&#10;&#10;Description générée automatiquement">
            <a:extLst>
              <a:ext uri="{FF2B5EF4-FFF2-40B4-BE49-F238E27FC236}">
                <a16:creationId xmlns:a16="http://schemas.microsoft.com/office/drawing/2014/main" id="{4D875B02-FB9A-4DB2-8D12-E77043692115}"/>
              </a:ext>
            </a:extLst>
          </p:cNvPr>
          <p:cNvPicPr>
            <a:picLocks noChangeAspect="1"/>
          </p:cNvPicPr>
          <p:nvPr/>
        </p:nvPicPr>
        <p:blipFill rotWithShape="1">
          <a:blip r:embed="rId4">
            <a:alphaModFix amt="85000"/>
            <a:extLst>
              <a:ext uri="{28A0092B-C50C-407E-A947-70E740481C1C}">
                <a14:useLocalDpi xmlns:a14="http://schemas.microsoft.com/office/drawing/2010/main" val="0"/>
              </a:ext>
            </a:extLst>
          </a:blip>
          <a:srcRect l="16432" r="17777"/>
          <a:stretch/>
        </p:blipFill>
        <p:spPr>
          <a:xfrm>
            <a:off x="695110" y="182025"/>
            <a:ext cx="945449" cy="149585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38760717"/>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AutoShape 15" descr="Résultat de recherche d'images pour &quot;hexaom&quot;">
            <a:extLst>
              <a:ext uri="{FF2B5EF4-FFF2-40B4-BE49-F238E27FC236}">
                <a16:creationId xmlns:a16="http://schemas.microsoft.com/office/drawing/2014/main" id="{7FC0C917-1CFA-4F94-A90A-7FBC6766FA59}"/>
              </a:ext>
            </a:extLst>
          </p:cNvPr>
          <p:cNvSpPr>
            <a:spLocks noChangeAspect="1" noChangeArrowheads="1"/>
          </p:cNvSpPr>
          <p:nvPr/>
        </p:nvSpPr>
        <p:spPr bwMode="auto">
          <a:xfrm>
            <a:off x="1259682" y="-273844"/>
            <a:ext cx="1464469"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350">
              <a:latin typeface="Arial" panose="020B0604020202020204" pitchFamily="34" charset="0"/>
            </a:endParaRPr>
          </a:p>
        </p:txBody>
      </p:sp>
      <p:sp>
        <p:nvSpPr>
          <p:cNvPr id="28676" name="AutoShape 17" descr="Résultat de recherche d'images pour &quot;hexaom&quot;">
            <a:extLst>
              <a:ext uri="{FF2B5EF4-FFF2-40B4-BE49-F238E27FC236}">
                <a16:creationId xmlns:a16="http://schemas.microsoft.com/office/drawing/2014/main" id="{101561CB-EFD2-4D5D-BDE7-8C91FBCC18A7}"/>
              </a:ext>
            </a:extLst>
          </p:cNvPr>
          <p:cNvSpPr>
            <a:spLocks noChangeAspect="1" noChangeArrowheads="1"/>
          </p:cNvSpPr>
          <p:nvPr/>
        </p:nvSpPr>
        <p:spPr bwMode="auto">
          <a:xfrm>
            <a:off x="1373982" y="-159544"/>
            <a:ext cx="1464469"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350">
              <a:latin typeface="Arial" panose="020B0604020202020204" pitchFamily="34" charset="0"/>
            </a:endParaRPr>
          </a:p>
        </p:txBody>
      </p:sp>
      <p:sp>
        <p:nvSpPr>
          <p:cNvPr id="28677" name="AutoShape 23" descr="Résultat de recherche d'images pour &quot;hexaom&quot;">
            <a:extLst>
              <a:ext uri="{FF2B5EF4-FFF2-40B4-BE49-F238E27FC236}">
                <a16:creationId xmlns:a16="http://schemas.microsoft.com/office/drawing/2014/main" id="{3C15C2DD-6F43-4612-9A46-BB545B180ED7}"/>
              </a:ext>
            </a:extLst>
          </p:cNvPr>
          <p:cNvSpPr>
            <a:spLocks noChangeAspect="1" noChangeArrowheads="1"/>
          </p:cNvSpPr>
          <p:nvPr/>
        </p:nvSpPr>
        <p:spPr bwMode="auto">
          <a:xfrm>
            <a:off x="1602581" y="-1045369"/>
            <a:ext cx="4300538" cy="2893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350">
              <a:latin typeface="Arial" panose="020B0604020202020204" pitchFamily="34" charset="0"/>
            </a:endParaRPr>
          </a:p>
        </p:txBody>
      </p:sp>
      <p:sp>
        <p:nvSpPr>
          <p:cNvPr id="28678" name="AutoShape 27" descr="Résultat de recherche d'images pour &quot;hexaom&quot;">
            <a:extLst>
              <a:ext uri="{FF2B5EF4-FFF2-40B4-BE49-F238E27FC236}">
                <a16:creationId xmlns:a16="http://schemas.microsoft.com/office/drawing/2014/main" id="{60265226-5BD3-4306-AAB4-1D691FA1954F}"/>
              </a:ext>
            </a:extLst>
          </p:cNvPr>
          <p:cNvSpPr>
            <a:spLocks noChangeAspect="1" noChangeArrowheads="1"/>
          </p:cNvSpPr>
          <p:nvPr/>
        </p:nvSpPr>
        <p:spPr bwMode="auto">
          <a:xfrm>
            <a:off x="1538287" y="-775098"/>
            <a:ext cx="4300538" cy="289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350">
              <a:latin typeface="Arial" panose="020B0604020202020204" pitchFamily="34" charset="0"/>
            </a:endParaRPr>
          </a:p>
        </p:txBody>
      </p:sp>
      <p:pic>
        <p:nvPicPr>
          <p:cNvPr id="28681" name="Picture 2" descr="Icône Du Logo Pour La Conversation De Médias Échange Dinformations Vecteurs  libres de droits et plus d&amp;#39;images vectorielles de Discussion - iStock">
            <a:extLst>
              <a:ext uri="{FF2B5EF4-FFF2-40B4-BE49-F238E27FC236}">
                <a16:creationId xmlns:a16="http://schemas.microsoft.com/office/drawing/2014/main" id="{FB6316A6-A338-4760-8218-E956423F1F9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2239" y="2216925"/>
            <a:ext cx="1556317" cy="1556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ZoneTexte 7">
            <a:extLst>
              <a:ext uri="{FF2B5EF4-FFF2-40B4-BE49-F238E27FC236}">
                <a16:creationId xmlns:a16="http://schemas.microsoft.com/office/drawing/2014/main" id="{AA957548-2972-4D82-BF1D-98CE34030EA8}"/>
              </a:ext>
            </a:extLst>
          </p:cNvPr>
          <p:cNvSpPr txBox="1"/>
          <p:nvPr/>
        </p:nvSpPr>
        <p:spPr>
          <a:xfrm>
            <a:off x="324233" y="4199412"/>
            <a:ext cx="2952328" cy="523220"/>
          </a:xfrm>
          <a:prstGeom prst="rect">
            <a:avLst/>
          </a:prstGeom>
          <a:noFill/>
        </p:spPr>
        <p:txBody>
          <a:bodyPr wrap="square">
            <a:spAutoFit/>
          </a:bodyPr>
          <a:lstStyle/>
          <a:p>
            <a:pPr algn="ctr">
              <a:defRPr/>
            </a:pPr>
            <a:r>
              <a:rPr lang="fr-FR" sz="1400" b="1" dirty="0">
                <a:solidFill>
                  <a:schemeClr val="accent1">
                    <a:lumMod val="50000"/>
                  </a:schemeClr>
                </a:solidFill>
              </a:rPr>
              <a:t>Tables / Réunions d’informations </a:t>
            </a:r>
          </a:p>
          <a:p>
            <a:pPr algn="ctr">
              <a:defRPr/>
            </a:pPr>
            <a:r>
              <a:rPr lang="fr-FR" sz="1400" b="1" dirty="0">
                <a:solidFill>
                  <a:schemeClr val="accent1">
                    <a:lumMod val="50000"/>
                  </a:schemeClr>
                </a:solidFill>
              </a:rPr>
              <a:t>Webinaires</a:t>
            </a:r>
          </a:p>
        </p:txBody>
      </p:sp>
      <p:pic>
        <p:nvPicPr>
          <p:cNvPr id="28683" name="Image 16">
            <a:extLst>
              <a:ext uri="{FF2B5EF4-FFF2-40B4-BE49-F238E27FC236}">
                <a16:creationId xmlns:a16="http://schemas.microsoft.com/office/drawing/2014/main" id="{518B48E5-0121-4318-A1BA-F50B612BE4C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52850" y="2282327"/>
            <a:ext cx="1683246" cy="1316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ZoneTexte 17">
            <a:extLst>
              <a:ext uri="{FF2B5EF4-FFF2-40B4-BE49-F238E27FC236}">
                <a16:creationId xmlns:a16="http://schemas.microsoft.com/office/drawing/2014/main" id="{DE633DC9-45BC-44E9-BD32-40BCEDC3D2A3}"/>
              </a:ext>
            </a:extLst>
          </p:cNvPr>
          <p:cNvSpPr txBox="1"/>
          <p:nvPr/>
        </p:nvSpPr>
        <p:spPr>
          <a:xfrm>
            <a:off x="3488382" y="4202181"/>
            <a:ext cx="2212181" cy="523220"/>
          </a:xfrm>
          <a:prstGeom prst="rect">
            <a:avLst/>
          </a:prstGeom>
          <a:noFill/>
        </p:spPr>
        <p:txBody>
          <a:bodyPr>
            <a:spAutoFit/>
          </a:bodyPr>
          <a:lstStyle/>
          <a:p>
            <a:pPr algn="ctr">
              <a:defRPr/>
            </a:pPr>
            <a:r>
              <a:rPr lang="fr-FR" sz="1400" b="1" dirty="0">
                <a:solidFill>
                  <a:schemeClr val="accent1">
                    <a:lumMod val="50000"/>
                  </a:schemeClr>
                </a:solidFill>
              </a:rPr>
              <a:t>Permanences conseils </a:t>
            </a:r>
          </a:p>
          <a:p>
            <a:pPr algn="ctr">
              <a:defRPr/>
            </a:pPr>
            <a:r>
              <a:rPr lang="fr-FR" sz="1400" b="1" dirty="0">
                <a:solidFill>
                  <a:schemeClr val="accent1">
                    <a:lumMod val="50000"/>
                  </a:schemeClr>
                </a:solidFill>
              </a:rPr>
              <a:t>individualisées</a:t>
            </a:r>
          </a:p>
        </p:txBody>
      </p:sp>
      <p:pic>
        <p:nvPicPr>
          <p:cNvPr id="28685" name="Picture 2">
            <a:extLst>
              <a:ext uri="{FF2B5EF4-FFF2-40B4-BE49-F238E27FC236}">
                <a16:creationId xmlns:a16="http://schemas.microsoft.com/office/drawing/2014/main" id="{BB3E2BD2-3808-41F8-ACA3-EA2B14C33A3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94662" y="1928550"/>
            <a:ext cx="1422102" cy="20245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ZoneTexte 19">
            <a:extLst>
              <a:ext uri="{FF2B5EF4-FFF2-40B4-BE49-F238E27FC236}">
                <a16:creationId xmlns:a16="http://schemas.microsoft.com/office/drawing/2014/main" id="{91D79F41-E1CA-45AE-8E5A-ACC9B5AACDD4}"/>
              </a:ext>
            </a:extLst>
          </p:cNvPr>
          <p:cNvSpPr txBox="1"/>
          <p:nvPr/>
        </p:nvSpPr>
        <p:spPr>
          <a:xfrm>
            <a:off x="6499027" y="4199412"/>
            <a:ext cx="2213372" cy="523220"/>
          </a:xfrm>
          <a:prstGeom prst="rect">
            <a:avLst/>
          </a:prstGeom>
          <a:noFill/>
        </p:spPr>
        <p:txBody>
          <a:bodyPr>
            <a:spAutoFit/>
          </a:bodyPr>
          <a:lstStyle/>
          <a:p>
            <a:pPr algn="ctr">
              <a:defRPr/>
            </a:pPr>
            <a:r>
              <a:rPr lang="fr-FR" sz="1400" b="1" dirty="0">
                <a:solidFill>
                  <a:schemeClr val="accent1">
                    <a:lumMod val="50000"/>
                  </a:schemeClr>
                </a:solidFill>
              </a:rPr>
              <a:t>Cafés / Forums</a:t>
            </a:r>
          </a:p>
          <a:p>
            <a:pPr algn="ctr">
              <a:defRPr/>
            </a:pPr>
            <a:r>
              <a:rPr lang="fr-FR" sz="1400" b="1" dirty="0">
                <a:solidFill>
                  <a:schemeClr val="accent1">
                    <a:lumMod val="50000"/>
                  </a:schemeClr>
                </a:solidFill>
              </a:rPr>
              <a:t>de l’Habitat</a:t>
            </a:r>
          </a:p>
        </p:txBody>
      </p:sp>
      <p:sp>
        <p:nvSpPr>
          <p:cNvPr id="15" name="ZoneTexte 14">
            <a:extLst>
              <a:ext uri="{FF2B5EF4-FFF2-40B4-BE49-F238E27FC236}">
                <a16:creationId xmlns:a16="http://schemas.microsoft.com/office/drawing/2014/main" id="{09278587-DA22-4698-B5A9-5624AEF1C941}"/>
              </a:ext>
            </a:extLst>
          </p:cNvPr>
          <p:cNvSpPr txBox="1"/>
          <p:nvPr/>
        </p:nvSpPr>
        <p:spPr>
          <a:xfrm>
            <a:off x="0" y="408405"/>
            <a:ext cx="9144000" cy="923330"/>
          </a:xfrm>
          <a:prstGeom prst="rect">
            <a:avLst/>
          </a:prstGeom>
          <a:solidFill>
            <a:schemeClr val="accent1">
              <a:lumMod val="75000"/>
            </a:schemeClr>
          </a:solidFill>
        </p:spPr>
        <p:txBody>
          <a:bodyPr wrap="square" rtlCol="0">
            <a:spAutoFit/>
          </a:bodyPr>
          <a:lstStyle/>
          <a:p>
            <a:pPr algn="ctr"/>
            <a:r>
              <a:rPr lang="fr-FR" sz="2700" dirty="0">
                <a:solidFill>
                  <a:schemeClr val="bg1"/>
                </a:solidFill>
              </a:rPr>
              <a:t>NOS ACTIONS</a:t>
            </a:r>
          </a:p>
          <a:p>
            <a:pPr algn="ctr"/>
            <a:r>
              <a:rPr lang="fr-FR" sz="2700" dirty="0">
                <a:solidFill>
                  <a:schemeClr val="bg1"/>
                </a:solidFill>
              </a:rPr>
              <a:t>D’ACCOMPAGNEMENT</a:t>
            </a:r>
          </a:p>
        </p:txBody>
      </p:sp>
      <p:pic>
        <p:nvPicPr>
          <p:cNvPr id="16" name="Image 15" descr="Une image contenant alimentation&#10;&#10;Description générée automatiquement">
            <a:extLst>
              <a:ext uri="{FF2B5EF4-FFF2-40B4-BE49-F238E27FC236}">
                <a16:creationId xmlns:a16="http://schemas.microsoft.com/office/drawing/2014/main" id="{824C4CA0-302E-4211-AE4C-175AA54B4859}"/>
              </a:ext>
            </a:extLst>
          </p:cNvPr>
          <p:cNvPicPr>
            <a:picLocks noChangeAspect="1"/>
          </p:cNvPicPr>
          <p:nvPr/>
        </p:nvPicPr>
        <p:blipFill rotWithShape="1">
          <a:blip r:embed="rId6">
            <a:alphaModFix amt="85000"/>
            <a:extLst>
              <a:ext uri="{28A0092B-C50C-407E-A947-70E740481C1C}">
                <a14:useLocalDpi xmlns:a14="http://schemas.microsoft.com/office/drawing/2010/main" val="0"/>
              </a:ext>
            </a:extLst>
          </a:blip>
          <a:srcRect l="16432" r="17777"/>
          <a:stretch/>
        </p:blipFill>
        <p:spPr>
          <a:xfrm>
            <a:off x="695110" y="182025"/>
            <a:ext cx="945449" cy="1495856"/>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advClick="0" advTm="10000">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2286000" y="5035500"/>
            <a:ext cx="2286000" cy="108000"/>
          </a:xfrm>
          <a:prstGeom prst="rect">
            <a:avLst/>
          </a:prstGeom>
          <a:solidFill>
            <a:srgbClr val="00A6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p>
        </p:txBody>
      </p:sp>
      <p:sp>
        <p:nvSpPr>
          <p:cNvPr id="17" name="Rectangle 16"/>
          <p:cNvSpPr/>
          <p:nvPr/>
        </p:nvSpPr>
        <p:spPr>
          <a:xfrm>
            <a:off x="4572000" y="5035500"/>
            <a:ext cx="2286000" cy="108000"/>
          </a:xfrm>
          <a:prstGeom prst="rect">
            <a:avLst/>
          </a:prstGeom>
          <a:solidFill>
            <a:srgbClr val="F5A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sp>
        <p:nvSpPr>
          <p:cNvPr id="5" name="Rectangle 4">
            <a:extLst>
              <a:ext uri="{FF2B5EF4-FFF2-40B4-BE49-F238E27FC236}">
                <a16:creationId xmlns:a16="http://schemas.microsoft.com/office/drawing/2014/main" id="{060882F4-8879-44F8-9121-7EED6F4AFD2D}"/>
              </a:ext>
            </a:extLst>
          </p:cNvPr>
          <p:cNvSpPr/>
          <p:nvPr/>
        </p:nvSpPr>
        <p:spPr>
          <a:xfrm>
            <a:off x="0" y="5035500"/>
            <a:ext cx="2286000" cy="108000"/>
          </a:xfrm>
          <a:prstGeom prst="rect">
            <a:avLst/>
          </a:prstGeom>
          <a:solidFill>
            <a:srgbClr val="005C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 </a:t>
            </a:r>
          </a:p>
        </p:txBody>
      </p:sp>
      <p:sp>
        <p:nvSpPr>
          <p:cNvPr id="15" name="Rectangle 14">
            <a:extLst>
              <a:ext uri="{FF2B5EF4-FFF2-40B4-BE49-F238E27FC236}">
                <a16:creationId xmlns:a16="http://schemas.microsoft.com/office/drawing/2014/main" id="{7B6D7A0E-2A5B-4672-BC15-98D90E81207B}"/>
              </a:ext>
            </a:extLst>
          </p:cNvPr>
          <p:cNvSpPr/>
          <p:nvPr/>
        </p:nvSpPr>
        <p:spPr>
          <a:xfrm>
            <a:off x="6858000" y="5035500"/>
            <a:ext cx="2286000" cy="108000"/>
          </a:xfrm>
          <a:prstGeom prst="rect">
            <a:avLst/>
          </a:prstGeom>
          <a:solidFill>
            <a:srgbClr val="E841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2" name="ZoneTexte 21">
            <a:extLst>
              <a:ext uri="{FF2B5EF4-FFF2-40B4-BE49-F238E27FC236}">
                <a16:creationId xmlns:a16="http://schemas.microsoft.com/office/drawing/2014/main" id="{9D7AFA8B-EA10-4915-8B0A-5E1125AAB89E}"/>
              </a:ext>
            </a:extLst>
          </p:cNvPr>
          <p:cNvSpPr txBox="1"/>
          <p:nvPr/>
        </p:nvSpPr>
        <p:spPr>
          <a:xfrm>
            <a:off x="0" y="408405"/>
            <a:ext cx="9144000" cy="923330"/>
          </a:xfrm>
          <a:prstGeom prst="rect">
            <a:avLst/>
          </a:prstGeom>
          <a:solidFill>
            <a:schemeClr val="accent1">
              <a:lumMod val="75000"/>
            </a:schemeClr>
          </a:solidFill>
        </p:spPr>
        <p:txBody>
          <a:bodyPr wrap="square" rtlCol="0">
            <a:spAutoFit/>
          </a:bodyPr>
          <a:lstStyle/>
          <a:p>
            <a:pPr algn="ctr"/>
            <a:r>
              <a:rPr lang="fr-FR" sz="2700" dirty="0">
                <a:solidFill>
                  <a:schemeClr val="bg1"/>
                </a:solidFill>
              </a:rPr>
              <a:t>LES COORDONNEES</a:t>
            </a:r>
          </a:p>
          <a:p>
            <a:pPr algn="ctr"/>
            <a:r>
              <a:rPr lang="fr-FR" sz="2700" dirty="0">
                <a:solidFill>
                  <a:schemeClr val="bg1"/>
                </a:solidFill>
              </a:rPr>
              <a:t>DE PROXIMITE</a:t>
            </a:r>
          </a:p>
        </p:txBody>
      </p:sp>
      <p:pic>
        <p:nvPicPr>
          <p:cNvPr id="23" name="Image 22" descr="Une image contenant alimentation&#10;&#10;Description générée automatiquement">
            <a:extLst>
              <a:ext uri="{FF2B5EF4-FFF2-40B4-BE49-F238E27FC236}">
                <a16:creationId xmlns:a16="http://schemas.microsoft.com/office/drawing/2014/main" id="{04B7F42C-A2F1-41D5-8BF0-F4F0E59059C7}"/>
              </a:ext>
            </a:extLst>
          </p:cNvPr>
          <p:cNvPicPr>
            <a:picLocks noChangeAspect="1"/>
          </p:cNvPicPr>
          <p:nvPr/>
        </p:nvPicPr>
        <p:blipFill rotWithShape="1">
          <a:blip r:embed="rId3">
            <a:alphaModFix amt="85000"/>
            <a:extLst>
              <a:ext uri="{28A0092B-C50C-407E-A947-70E740481C1C}">
                <a14:useLocalDpi xmlns:a14="http://schemas.microsoft.com/office/drawing/2010/main" val="0"/>
              </a:ext>
            </a:extLst>
          </a:blip>
          <a:srcRect l="16432" r="17777"/>
          <a:stretch/>
        </p:blipFill>
        <p:spPr>
          <a:xfrm>
            <a:off x="695110" y="182025"/>
            <a:ext cx="945449" cy="1495856"/>
          </a:xfrm>
          <a:prstGeom prst="rect">
            <a:avLst/>
          </a:prstGeom>
          <a:ln>
            <a:noFill/>
          </a:ln>
          <a:effectLst>
            <a:outerShdw blurRad="292100" dist="139700" dir="2700000" algn="tl" rotWithShape="0">
              <a:srgbClr val="333333">
                <a:alpha val="65000"/>
              </a:srgbClr>
            </a:outerShdw>
          </a:effectLst>
        </p:spPr>
      </p:pic>
      <p:sp>
        <p:nvSpPr>
          <p:cNvPr id="20" name="Rectangle : coins arrondis 19">
            <a:extLst>
              <a:ext uri="{FF2B5EF4-FFF2-40B4-BE49-F238E27FC236}">
                <a16:creationId xmlns:a16="http://schemas.microsoft.com/office/drawing/2014/main" id="{69AB0106-8BB9-4A83-8903-B149400CFD19}"/>
              </a:ext>
            </a:extLst>
          </p:cNvPr>
          <p:cNvSpPr/>
          <p:nvPr/>
        </p:nvSpPr>
        <p:spPr>
          <a:xfrm>
            <a:off x="695110" y="1904261"/>
            <a:ext cx="3660866" cy="2965789"/>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fr-FR" sz="1200" b="1" dirty="0">
                <a:solidFill>
                  <a:schemeClr val="accent1">
                    <a:lumMod val="50000"/>
                  </a:schemeClr>
                </a:solidFill>
              </a:rPr>
              <a:t>Agence Bretagne : 02 99 30 71 82</a:t>
            </a:r>
          </a:p>
          <a:p>
            <a:pPr>
              <a:defRPr/>
            </a:pPr>
            <a:endParaRPr lang="fr-FR" sz="1100" b="1" dirty="0">
              <a:solidFill>
                <a:schemeClr val="accent1">
                  <a:lumMod val="50000"/>
                </a:schemeClr>
              </a:solidFill>
            </a:endParaRPr>
          </a:p>
          <a:p>
            <a:pPr>
              <a:defRPr/>
            </a:pPr>
            <a:r>
              <a:rPr lang="fr-FR" sz="1100" b="1" dirty="0">
                <a:solidFill>
                  <a:schemeClr val="accent1">
                    <a:lumMod val="50000"/>
                  </a:schemeClr>
                </a:solidFill>
              </a:rPr>
              <a:t>BREST </a:t>
            </a:r>
            <a:r>
              <a:rPr lang="fr-FR" sz="1100" dirty="0">
                <a:solidFill>
                  <a:schemeClr val="accent1">
                    <a:lumMod val="50000"/>
                  </a:schemeClr>
                </a:solidFill>
              </a:rPr>
              <a:t>- 3 rue de la 2ème DB </a:t>
            </a:r>
          </a:p>
          <a:p>
            <a:pPr>
              <a:defRPr/>
            </a:pPr>
            <a:r>
              <a:rPr lang="fr-FR" sz="1100" dirty="0">
                <a:solidFill>
                  <a:schemeClr val="accent1">
                    <a:lumMod val="50000"/>
                  </a:schemeClr>
                </a:solidFill>
              </a:rPr>
              <a:t>Sophie CALVEZ - </a:t>
            </a:r>
            <a:r>
              <a:rPr lang="fr-FR" sz="1100" dirty="0">
                <a:solidFill>
                  <a:schemeClr val="accent1">
                    <a:lumMod val="50000"/>
                  </a:schemeClr>
                </a:solidFill>
                <a:hlinkClick r:id="rId4"/>
              </a:rPr>
              <a:t>calvez@csf.fr</a:t>
            </a:r>
            <a:r>
              <a:rPr lang="fr-FR" sz="1100" dirty="0">
                <a:solidFill>
                  <a:schemeClr val="accent1">
                    <a:lumMod val="50000"/>
                  </a:schemeClr>
                </a:solidFill>
              </a:rPr>
              <a:t> - 06 87 70 89 61</a:t>
            </a:r>
          </a:p>
          <a:p>
            <a:pPr>
              <a:defRPr/>
            </a:pPr>
            <a:endParaRPr lang="fr-FR" sz="1100" dirty="0">
              <a:solidFill>
                <a:schemeClr val="accent1">
                  <a:lumMod val="50000"/>
                </a:schemeClr>
              </a:solidFill>
            </a:endParaRPr>
          </a:p>
          <a:p>
            <a:pPr>
              <a:defRPr/>
            </a:pPr>
            <a:r>
              <a:rPr lang="fr-FR" sz="1100" b="1" dirty="0">
                <a:solidFill>
                  <a:schemeClr val="accent1">
                    <a:lumMod val="50000"/>
                  </a:schemeClr>
                </a:solidFill>
              </a:rPr>
              <a:t>LORIENT</a:t>
            </a:r>
            <a:r>
              <a:rPr lang="fr-FR" sz="1100" dirty="0">
                <a:solidFill>
                  <a:schemeClr val="accent1">
                    <a:lumMod val="50000"/>
                  </a:schemeClr>
                </a:solidFill>
              </a:rPr>
              <a:t> - 17 rue Marie Dorval</a:t>
            </a:r>
          </a:p>
          <a:p>
            <a:pPr>
              <a:defRPr/>
            </a:pPr>
            <a:r>
              <a:rPr lang="fr-FR" sz="1100" dirty="0">
                <a:solidFill>
                  <a:schemeClr val="accent1">
                    <a:lumMod val="50000"/>
                  </a:schemeClr>
                </a:solidFill>
              </a:rPr>
              <a:t>Christelle MARIVIN - </a:t>
            </a:r>
            <a:r>
              <a:rPr lang="fr-FR" sz="1100" dirty="0">
                <a:solidFill>
                  <a:schemeClr val="accent1">
                    <a:lumMod val="50000"/>
                  </a:schemeClr>
                </a:solidFill>
                <a:hlinkClick r:id="rId5"/>
              </a:rPr>
              <a:t>marivin@csf.fr</a:t>
            </a:r>
            <a:r>
              <a:rPr lang="fr-FR" sz="1100" dirty="0">
                <a:solidFill>
                  <a:schemeClr val="accent1">
                    <a:lumMod val="50000"/>
                  </a:schemeClr>
                </a:solidFill>
              </a:rPr>
              <a:t> - 06 80 34 11 57</a:t>
            </a:r>
          </a:p>
          <a:p>
            <a:pPr>
              <a:defRPr/>
            </a:pPr>
            <a:endParaRPr lang="fr-FR" sz="1100" dirty="0">
              <a:solidFill>
                <a:schemeClr val="accent1">
                  <a:lumMod val="50000"/>
                </a:schemeClr>
              </a:solidFill>
            </a:endParaRPr>
          </a:p>
          <a:p>
            <a:pPr>
              <a:defRPr/>
            </a:pPr>
            <a:r>
              <a:rPr lang="fr-FR" sz="1100" b="1" dirty="0">
                <a:solidFill>
                  <a:schemeClr val="accent1">
                    <a:lumMod val="50000"/>
                  </a:schemeClr>
                </a:solidFill>
              </a:rPr>
              <a:t>VANNES </a:t>
            </a:r>
            <a:r>
              <a:rPr lang="fr-FR" sz="1100" dirty="0">
                <a:solidFill>
                  <a:schemeClr val="accent1">
                    <a:lumMod val="50000"/>
                  </a:schemeClr>
                </a:solidFill>
              </a:rPr>
              <a:t>-</a:t>
            </a:r>
            <a:r>
              <a:rPr lang="fr-FR" sz="1100" b="1" dirty="0">
                <a:solidFill>
                  <a:schemeClr val="accent1">
                    <a:lumMod val="50000"/>
                  </a:schemeClr>
                </a:solidFill>
              </a:rPr>
              <a:t> </a:t>
            </a:r>
            <a:r>
              <a:rPr lang="fr-FR" sz="1100" dirty="0">
                <a:solidFill>
                  <a:schemeClr val="accent1">
                    <a:lumMod val="50000"/>
                  </a:schemeClr>
                </a:solidFill>
              </a:rPr>
              <a:t>31 Rue Guillaume le Bartz</a:t>
            </a:r>
          </a:p>
          <a:p>
            <a:pPr>
              <a:defRPr/>
            </a:pPr>
            <a:r>
              <a:rPr lang="fr-FR" sz="1100" dirty="0">
                <a:solidFill>
                  <a:schemeClr val="accent1">
                    <a:lumMod val="50000"/>
                  </a:schemeClr>
                </a:solidFill>
              </a:rPr>
              <a:t>Thomas BOURDON - </a:t>
            </a:r>
            <a:r>
              <a:rPr lang="fr-FR" sz="1100" dirty="0">
                <a:solidFill>
                  <a:schemeClr val="accent1">
                    <a:lumMod val="50000"/>
                  </a:schemeClr>
                </a:solidFill>
                <a:hlinkClick r:id="rId6"/>
              </a:rPr>
              <a:t>bourdon@csf.fr</a:t>
            </a:r>
            <a:r>
              <a:rPr lang="fr-FR" sz="1100" dirty="0">
                <a:solidFill>
                  <a:schemeClr val="accent1">
                    <a:lumMod val="50000"/>
                  </a:schemeClr>
                </a:solidFill>
              </a:rPr>
              <a:t> - 06 70 58 00 33</a:t>
            </a:r>
          </a:p>
          <a:p>
            <a:pPr>
              <a:defRPr/>
            </a:pPr>
            <a:endParaRPr lang="fr-FR" sz="1100" dirty="0">
              <a:solidFill>
                <a:schemeClr val="accent1">
                  <a:lumMod val="50000"/>
                </a:schemeClr>
              </a:solidFill>
            </a:endParaRPr>
          </a:p>
          <a:p>
            <a:pPr>
              <a:defRPr/>
            </a:pPr>
            <a:r>
              <a:rPr lang="fr-FR" sz="1100" b="1" dirty="0">
                <a:solidFill>
                  <a:schemeClr val="accent1">
                    <a:lumMod val="50000"/>
                  </a:schemeClr>
                </a:solidFill>
              </a:rPr>
              <a:t>RENNES </a:t>
            </a:r>
            <a:r>
              <a:rPr lang="fr-FR" sz="1100" dirty="0">
                <a:solidFill>
                  <a:schemeClr val="accent1">
                    <a:lumMod val="50000"/>
                  </a:schemeClr>
                </a:solidFill>
              </a:rPr>
              <a:t>- 17 rue de Dinan</a:t>
            </a:r>
          </a:p>
          <a:p>
            <a:pPr>
              <a:defRPr/>
            </a:pPr>
            <a:r>
              <a:rPr lang="fr-FR" sz="1100" dirty="0">
                <a:solidFill>
                  <a:schemeClr val="accent1">
                    <a:lumMod val="50000"/>
                  </a:schemeClr>
                </a:solidFill>
              </a:rPr>
              <a:t>Sylvie CAPELLE - </a:t>
            </a:r>
            <a:r>
              <a:rPr lang="fr-FR" sz="1100" dirty="0">
                <a:solidFill>
                  <a:schemeClr val="accent1">
                    <a:lumMod val="50000"/>
                  </a:schemeClr>
                </a:solidFill>
                <a:hlinkClick r:id="rId7"/>
              </a:rPr>
              <a:t>capelle@csf.fr</a:t>
            </a:r>
            <a:r>
              <a:rPr lang="fr-FR" sz="1100" dirty="0">
                <a:solidFill>
                  <a:schemeClr val="accent1">
                    <a:lumMod val="50000"/>
                  </a:schemeClr>
                </a:solidFill>
              </a:rPr>
              <a:t> - 07 89 68 66 74</a:t>
            </a:r>
          </a:p>
          <a:p>
            <a:pPr>
              <a:defRPr/>
            </a:pPr>
            <a:r>
              <a:rPr lang="fr-FR" sz="1100" dirty="0">
                <a:solidFill>
                  <a:schemeClr val="accent1">
                    <a:lumMod val="50000"/>
                  </a:schemeClr>
                </a:solidFill>
              </a:rPr>
              <a:t>Sophie BERTHIER - </a:t>
            </a:r>
            <a:r>
              <a:rPr lang="fr-FR" sz="1100" dirty="0">
                <a:solidFill>
                  <a:schemeClr val="accent1">
                    <a:lumMod val="50000"/>
                  </a:schemeClr>
                </a:solidFill>
                <a:hlinkClick r:id="rId8"/>
              </a:rPr>
              <a:t>berthier@csf.fr</a:t>
            </a:r>
            <a:r>
              <a:rPr lang="fr-FR" sz="1100" dirty="0">
                <a:solidFill>
                  <a:schemeClr val="accent1">
                    <a:lumMod val="50000"/>
                  </a:schemeClr>
                </a:solidFill>
              </a:rPr>
              <a:t> - 06 07 52 52 29</a:t>
            </a:r>
          </a:p>
          <a:p>
            <a:pPr>
              <a:defRPr/>
            </a:pPr>
            <a:r>
              <a:rPr lang="fr-FR" sz="1100" dirty="0">
                <a:solidFill>
                  <a:schemeClr val="accent1">
                    <a:lumMod val="50000"/>
                  </a:schemeClr>
                </a:solidFill>
              </a:rPr>
              <a:t>David COUDRAY - </a:t>
            </a:r>
            <a:r>
              <a:rPr lang="fr-FR" sz="1100" dirty="0">
                <a:solidFill>
                  <a:schemeClr val="accent1">
                    <a:lumMod val="50000"/>
                  </a:schemeClr>
                </a:solidFill>
                <a:hlinkClick r:id="rId9"/>
              </a:rPr>
              <a:t>coudray</a:t>
            </a:r>
            <a:r>
              <a:rPr lang="fr-FR" sz="1050" dirty="0">
                <a:solidFill>
                  <a:schemeClr val="accent1">
                    <a:lumMod val="50000"/>
                  </a:schemeClr>
                </a:solidFill>
                <a:hlinkClick r:id="rId9"/>
              </a:rPr>
              <a:t>@csf.fr</a:t>
            </a:r>
            <a:r>
              <a:rPr lang="fr-FR" sz="1050" dirty="0">
                <a:solidFill>
                  <a:schemeClr val="accent1">
                    <a:lumMod val="50000"/>
                  </a:schemeClr>
                </a:solidFill>
              </a:rPr>
              <a:t> - 06 87 70 90 35</a:t>
            </a:r>
          </a:p>
        </p:txBody>
      </p:sp>
      <p:sp>
        <p:nvSpPr>
          <p:cNvPr id="13" name="Rectangle : coins arrondis 12">
            <a:extLst>
              <a:ext uri="{FF2B5EF4-FFF2-40B4-BE49-F238E27FC236}">
                <a16:creationId xmlns:a16="http://schemas.microsoft.com/office/drawing/2014/main" id="{7F0F5DED-31D7-4B4C-A3AE-C61454793207}"/>
              </a:ext>
            </a:extLst>
          </p:cNvPr>
          <p:cNvSpPr/>
          <p:nvPr/>
        </p:nvSpPr>
        <p:spPr>
          <a:xfrm>
            <a:off x="4932040" y="1854911"/>
            <a:ext cx="3660866" cy="2965789"/>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fr-FR" sz="1200" b="1" dirty="0">
                <a:solidFill>
                  <a:schemeClr val="accent1">
                    <a:lumMod val="50000"/>
                  </a:schemeClr>
                </a:solidFill>
              </a:rPr>
              <a:t>Agence Normandie : 02 35 07 88 10</a:t>
            </a:r>
          </a:p>
          <a:p>
            <a:pPr algn="ctr">
              <a:defRPr/>
            </a:pPr>
            <a:endParaRPr lang="fr-FR" sz="1200" b="1" dirty="0">
              <a:solidFill>
                <a:schemeClr val="accent1">
                  <a:lumMod val="50000"/>
                </a:schemeClr>
              </a:solidFill>
            </a:endParaRPr>
          </a:p>
          <a:p>
            <a:pPr>
              <a:defRPr/>
            </a:pPr>
            <a:endParaRPr lang="fr-FR" sz="1100" b="1" dirty="0">
              <a:solidFill>
                <a:schemeClr val="accent1">
                  <a:lumMod val="50000"/>
                </a:schemeClr>
              </a:solidFill>
            </a:endParaRPr>
          </a:p>
          <a:p>
            <a:pPr>
              <a:defRPr/>
            </a:pPr>
            <a:r>
              <a:rPr lang="fr-FR" sz="1100" b="1" dirty="0">
                <a:solidFill>
                  <a:schemeClr val="accent1">
                    <a:lumMod val="50000"/>
                  </a:schemeClr>
                </a:solidFill>
              </a:rPr>
              <a:t>HEROUVILLE ST CLAIR </a:t>
            </a:r>
            <a:r>
              <a:rPr lang="fr-FR" sz="1100" dirty="0">
                <a:solidFill>
                  <a:schemeClr val="accent1">
                    <a:lumMod val="50000"/>
                  </a:schemeClr>
                </a:solidFill>
              </a:rPr>
              <a:t>- 3 Place de l'Europe</a:t>
            </a:r>
          </a:p>
          <a:p>
            <a:pPr>
              <a:defRPr/>
            </a:pPr>
            <a:r>
              <a:rPr lang="fr-FR" sz="1100" dirty="0">
                <a:solidFill>
                  <a:schemeClr val="accent1">
                    <a:lumMod val="50000"/>
                  </a:schemeClr>
                </a:solidFill>
              </a:rPr>
              <a:t>Yoann MILOCHE - </a:t>
            </a:r>
            <a:r>
              <a:rPr lang="fr-FR" sz="1100" dirty="0">
                <a:solidFill>
                  <a:schemeClr val="accent1">
                    <a:lumMod val="50000"/>
                  </a:schemeClr>
                </a:solidFill>
                <a:hlinkClick r:id="rId10"/>
              </a:rPr>
              <a:t>miloche@csf.fr</a:t>
            </a:r>
            <a:r>
              <a:rPr lang="fr-FR" sz="1100" dirty="0">
                <a:solidFill>
                  <a:schemeClr val="accent1">
                    <a:lumMod val="50000"/>
                  </a:schemeClr>
                </a:solidFill>
              </a:rPr>
              <a:t> - 06 49 06 69 48</a:t>
            </a:r>
          </a:p>
          <a:p>
            <a:pPr>
              <a:defRPr/>
            </a:pPr>
            <a:endParaRPr lang="fr-FR" sz="1100" dirty="0">
              <a:solidFill>
                <a:schemeClr val="accent1">
                  <a:lumMod val="50000"/>
                </a:schemeClr>
              </a:solidFill>
            </a:endParaRPr>
          </a:p>
          <a:p>
            <a:pPr>
              <a:defRPr/>
            </a:pPr>
            <a:r>
              <a:rPr lang="fr-FR" sz="1100" b="1" dirty="0">
                <a:solidFill>
                  <a:schemeClr val="accent1">
                    <a:lumMod val="50000"/>
                  </a:schemeClr>
                </a:solidFill>
              </a:rPr>
              <a:t>ROUEN </a:t>
            </a:r>
            <a:r>
              <a:rPr lang="fr-FR" sz="1100" dirty="0">
                <a:solidFill>
                  <a:schemeClr val="accent1">
                    <a:lumMod val="50000"/>
                  </a:schemeClr>
                </a:solidFill>
              </a:rPr>
              <a:t>- 11 rue Armand Carrel</a:t>
            </a:r>
          </a:p>
          <a:p>
            <a:pPr>
              <a:defRPr/>
            </a:pPr>
            <a:r>
              <a:rPr lang="fr-FR" sz="1100" dirty="0">
                <a:solidFill>
                  <a:schemeClr val="accent1">
                    <a:lumMod val="50000"/>
                  </a:schemeClr>
                </a:solidFill>
              </a:rPr>
              <a:t>Claude CORRE - </a:t>
            </a:r>
            <a:r>
              <a:rPr lang="fr-FR" sz="1100" dirty="0">
                <a:solidFill>
                  <a:schemeClr val="accent1">
                    <a:lumMod val="50000"/>
                  </a:schemeClr>
                </a:solidFill>
                <a:hlinkClick r:id="rId11"/>
              </a:rPr>
              <a:t>corre@csf.fr</a:t>
            </a:r>
            <a:r>
              <a:rPr lang="fr-FR" sz="1100" dirty="0">
                <a:solidFill>
                  <a:schemeClr val="accent1">
                    <a:lumMod val="50000"/>
                  </a:schemeClr>
                </a:solidFill>
              </a:rPr>
              <a:t> - 06 11 42 87 31</a:t>
            </a:r>
          </a:p>
          <a:p>
            <a:pPr>
              <a:defRPr/>
            </a:pPr>
            <a:endParaRPr lang="fr-FR" sz="1100" dirty="0">
              <a:solidFill>
                <a:schemeClr val="accent1">
                  <a:lumMod val="50000"/>
                </a:schemeClr>
              </a:solidFill>
            </a:endParaRPr>
          </a:p>
          <a:p>
            <a:pPr>
              <a:defRPr/>
            </a:pPr>
            <a:r>
              <a:rPr lang="fr-FR" sz="1100" b="1" dirty="0">
                <a:solidFill>
                  <a:schemeClr val="accent1">
                    <a:lumMod val="50000"/>
                  </a:schemeClr>
                </a:solidFill>
              </a:rPr>
              <a:t>EVREUX</a:t>
            </a:r>
            <a:r>
              <a:rPr lang="fr-FR" sz="1100" dirty="0">
                <a:solidFill>
                  <a:schemeClr val="accent1">
                    <a:lumMod val="50000"/>
                  </a:schemeClr>
                </a:solidFill>
              </a:rPr>
              <a:t> - Résidence Le Mail, 21 rue Buzot</a:t>
            </a:r>
          </a:p>
          <a:p>
            <a:pPr>
              <a:defRPr/>
            </a:pPr>
            <a:r>
              <a:rPr lang="fr-FR" sz="1100" dirty="0">
                <a:solidFill>
                  <a:schemeClr val="accent1">
                    <a:lumMod val="50000"/>
                  </a:schemeClr>
                </a:solidFill>
              </a:rPr>
              <a:t>Jérôme DIERAERT - </a:t>
            </a:r>
            <a:r>
              <a:rPr lang="fr-FR" sz="1100" dirty="0">
                <a:solidFill>
                  <a:schemeClr val="accent1">
                    <a:lumMod val="50000"/>
                  </a:schemeClr>
                </a:solidFill>
                <a:hlinkClick r:id="rId12"/>
              </a:rPr>
              <a:t>dieraert@csf.fr</a:t>
            </a:r>
            <a:r>
              <a:rPr lang="fr-FR" sz="1100" dirty="0">
                <a:solidFill>
                  <a:schemeClr val="accent1">
                    <a:lumMod val="50000"/>
                  </a:schemeClr>
                </a:solidFill>
              </a:rPr>
              <a:t> - 06 89 87 52 32 </a:t>
            </a:r>
            <a:endParaRPr lang="fr-FR" sz="1050" dirty="0">
              <a:solidFill>
                <a:schemeClr val="accent1">
                  <a:lumMod val="50000"/>
                </a:schemeClr>
              </a:solidFill>
            </a:endParaRPr>
          </a:p>
          <a:p>
            <a:pPr>
              <a:defRPr/>
            </a:pPr>
            <a:endParaRPr lang="fr-FR" sz="1100" dirty="0">
              <a:solidFill>
                <a:schemeClr val="accent1">
                  <a:lumMod val="50000"/>
                </a:schemeClr>
              </a:solidFill>
            </a:endParaRPr>
          </a:p>
        </p:txBody>
      </p:sp>
    </p:spTree>
    <p:extLst>
      <p:ext uri="{BB962C8B-B14F-4D97-AF65-F5344CB8AC3E}">
        <p14:creationId xmlns:p14="http://schemas.microsoft.com/office/powerpoint/2010/main" val="3181426891"/>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p:cNvSpPr/>
          <p:nvPr/>
        </p:nvSpPr>
        <p:spPr>
          <a:xfrm>
            <a:off x="2286000" y="5035500"/>
            <a:ext cx="2286000" cy="108000"/>
          </a:xfrm>
          <a:prstGeom prst="rect">
            <a:avLst/>
          </a:prstGeom>
          <a:solidFill>
            <a:srgbClr val="00A6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p>
        </p:txBody>
      </p:sp>
      <p:sp>
        <p:nvSpPr>
          <p:cNvPr id="17" name="Rectangle 16"/>
          <p:cNvSpPr/>
          <p:nvPr/>
        </p:nvSpPr>
        <p:spPr>
          <a:xfrm>
            <a:off x="4572000" y="5035500"/>
            <a:ext cx="2286000" cy="108000"/>
          </a:xfrm>
          <a:prstGeom prst="rect">
            <a:avLst/>
          </a:prstGeom>
          <a:solidFill>
            <a:srgbClr val="F5A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sp>
        <p:nvSpPr>
          <p:cNvPr id="5" name="Rectangle 4">
            <a:extLst>
              <a:ext uri="{FF2B5EF4-FFF2-40B4-BE49-F238E27FC236}">
                <a16:creationId xmlns:a16="http://schemas.microsoft.com/office/drawing/2014/main" id="{060882F4-8879-44F8-9121-7EED6F4AFD2D}"/>
              </a:ext>
            </a:extLst>
          </p:cNvPr>
          <p:cNvSpPr/>
          <p:nvPr/>
        </p:nvSpPr>
        <p:spPr>
          <a:xfrm>
            <a:off x="0" y="5035500"/>
            <a:ext cx="2286000" cy="108000"/>
          </a:xfrm>
          <a:prstGeom prst="rect">
            <a:avLst/>
          </a:prstGeom>
          <a:solidFill>
            <a:srgbClr val="005C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 </a:t>
            </a:r>
          </a:p>
        </p:txBody>
      </p:sp>
      <p:pic>
        <p:nvPicPr>
          <p:cNvPr id="7" name="Image 6" descr="Une image contenant personne, groupe, posant, gens&#10;&#10;Description générée automatiquement">
            <a:extLst>
              <a:ext uri="{FF2B5EF4-FFF2-40B4-BE49-F238E27FC236}">
                <a16:creationId xmlns:a16="http://schemas.microsoft.com/office/drawing/2014/main" id="{A93A3218-377A-4A9A-BEE2-E5B25D9B0F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01821" y="1558115"/>
            <a:ext cx="3940358" cy="2486403"/>
          </a:xfrm>
          <a:prstGeom prst="rect">
            <a:avLst/>
          </a:prstGeom>
        </p:spPr>
      </p:pic>
      <p:sp>
        <p:nvSpPr>
          <p:cNvPr id="13" name="Rectangle 12">
            <a:extLst>
              <a:ext uri="{FF2B5EF4-FFF2-40B4-BE49-F238E27FC236}">
                <a16:creationId xmlns:a16="http://schemas.microsoft.com/office/drawing/2014/main" id="{F7AE1785-EA99-4A3F-AA35-461247D68E4F}"/>
              </a:ext>
            </a:extLst>
          </p:cNvPr>
          <p:cNvSpPr/>
          <p:nvPr/>
        </p:nvSpPr>
        <p:spPr>
          <a:xfrm>
            <a:off x="6858000" y="5035500"/>
            <a:ext cx="2286000" cy="108000"/>
          </a:xfrm>
          <a:prstGeom prst="rect">
            <a:avLst/>
          </a:prstGeom>
          <a:solidFill>
            <a:srgbClr val="E841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 name="ZoneTexte 18">
            <a:extLst>
              <a:ext uri="{FF2B5EF4-FFF2-40B4-BE49-F238E27FC236}">
                <a16:creationId xmlns:a16="http://schemas.microsoft.com/office/drawing/2014/main" id="{3DEC41F0-7FBD-4189-97D3-DA00509B6D91}"/>
              </a:ext>
            </a:extLst>
          </p:cNvPr>
          <p:cNvSpPr txBox="1"/>
          <p:nvPr/>
        </p:nvSpPr>
        <p:spPr>
          <a:xfrm>
            <a:off x="0" y="408405"/>
            <a:ext cx="9144000" cy="923330"/>
          </a:xfrm>
          <a:prstGeom prst="rect">
            <a:avLst/>
          </a:prstGeom>
          <a:solidFill>
            <a:schemeClr val="accent1">
              <a:lumMod val="75000"/>
            </a:schemeClr>
          </a:solidFill>
        </p:spPr>
        <p:txBody>
          <a:bodyPr wrap="square" rtlCol="0">
            <a:spAutoFit/>
          </a:bodyPr>
          <a:lstStyle/>
          <a:p>
            <a:pPr algn="ctr"/>
            <a:r>
              <a:rPr lang="fr-FR" sz="2700" dirty="0">
                <a:solidFill>
                  <a:schemeClr val="bg1"/>
                </a:solidFill>
              </a:rPr>
              <a:t>MERCI POUR </a:t>
            </a:r>
          </a:p>
          <a:p>
            <a:pPr algn="ctr"/>
            <a:r>
              <a:rPr lang="fr-FR" sz="2700" dirty="0">
                <a:solidFill>
                  <a:schemeClr val="bg1"/>
                </a:solidFill>
              </a:rPr>
              <a:t>VOTRE ATTENTION</a:t>
            </a:r>
          </a:p>
        </p:txBody>
      </p:sp>
      <p:pic>
        <p:nvPicPr>
          <p:cNvPr id="20" name="Image 19" descr="Une image contenant alimentation&#10;&#10;Description générée automatiquement">
            <a:extLst>
              <a:ext uri="{FF2B5EF4-FFF2-40B4-BE49-F238E27FC236}">
                <a16:creationId xmlns:a16="http://schemas.microsoft.com/office/drawing/2014/main" id="{EB410671-5949-4277-9A8A-2BAAED332646}"/>
              </a:ext>
            </a:extLst>
          </p:cNvPr>
          <p:cNvPicPr>
            <a:picLocks noChangeAspect="1"/>
          </p:cNvPicPr>
          <p:nvPr/>
        </p:nvPicPr>
        <p:blipFill rotWithShape="1">
          <a:blip r:embed="rId4">
            <a:alphaModFix amt="85000"/>
            <a:extLst>
              <a:ext uri="{28A0092B-C50C-407E-A947-70E740481C1C}">
                <a14:useLocalDpi xmlns:a14="http://schemas.microsoft.com/office/drawing/2010/main" val="0"/>
              </a:ext>
            </a:extLst>
          </a:blip>
          <a:srcRect l="16432" r="17777"/>
          <a:stretch/>
        </p:blipFill>
        <p:spPr>
          <a:xfrm>
            <a:off x="695110" y="182025"/>
            <a:ext cx="945449" cy="1495856"/>
          </a:xfrm>
          <a:prstGeom prst="rect">
            <a:avLst/>
          </a:prstGeom>
          <a:ln>
            <a:noFill/>
          </a:ln>
          <a:effectLst>
            <a:outerShdw blurRad="292100" dist="139700" dir="2700000" algn="tl" rotWithShape="0">
              <a:srgbClr val="333333">
                <a:alpha val="65000"/>
              </a:srgbClr>
            </a:outerShdw>
          </a:effectLst>
        </p:spPr>
      </p:pic>
      <p:sp>
        <p:nvSpPr>
          <p:cNvPr id="2" name="Rectangle : coins arrondis 1">
            <a:extLst>
              <a:ext uri="{FF2B5EF4-FFF2-40B4-BE49-F238E27FC236}">
                <a16:creationId xmlns:a16="http://schemas.microsoft.com/office/drawing/2014/main" id="{FFB9B739-0E5F-44D3-9453-F4A27E587461}"/>
              </a:ext>
            </a:extLst>
          </p:cNvPr>
          <p:cNvSpPr/>
          <p:nvPr/>
        </p:nvSpPr>
        <p:spPr>
          <a:xfrm>
            <a:off x="2155226" y="4169352"/>
            <a:ext cx="4833548" cy="64807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spcAft>
                <a:spcPts val="1200"/>
              </a:spcAft>
            </a:pPr>
            <a:r>
              <a:rPr lang="fr-FR" sz="1200" b="1" dirty="0">
                <a:solidFill>
                  <a:schemeClr val="accent1">
                    <a:lumMod val="50000"/>
                  </a:schemeClr>
                </a:solidFill>
              </a:rPr>
              <a:t>Chargée des relations Partenaires publics :</a:t>
            </a:r>
          </a:p>
          <a:p>
            <a:pPr algn="ctr"/>
            <a:r>
              <a:rPr lang="fr-FR" sz="1100" b="1" dirty="0">
                <a:solidFill>
                  <a:schemeClr val="accent1">
                    <a:lumMod val="50000"/>
                  </a:schemeClr>
                </a:solidFill>
              </a:rPr>
              <a:t>Mélina LAZ – </a:t>
            </a:r>
            <a:r>
              <a:rPr lang="fr-FR" sz="1100" b="1" dirty="0">
                <a:solidFill>
                  <a:schemeClr val="accent1">
                    <a:lumMod val="50000"/>
                  </a:schemeClr>
                </a:solidFill>
                <a:hlinkClick r:id="rId5">
                  <a:extLst>
                    <a:ext uri="{A12FA001-AC4F-418D-AE19-62706E023703}">
                      <ahyp:hlinkClr xmlns:ahyp="http://schemas.microsoft.com/office/drawing/2018/hyperlinkcolor" val="tx"/>
                    </a:ext>
                  </a:extLst>
                </a:hlinkClick>
              </a:rPr>
              <a:t>laz@csf.fr</a:t>
            </a:r>
            <a:r>
              <a:rPr lang="fr-FR" sz="1100" b="1" dirty="0">
                <a:solidFill>
                  <a:schemeClr val="accent1">
                    <a:lumMod val="50000"/>
                  </a:schemeClr>
                </a:solidFill>
              </a:rPr>
              <a:t> – 06 08 69 04 35</a:t>
            </a:r>
          </a:p>
        </p:txBody>
      </p:sp>
    </p:spTree>
    <p:extLst>
      <p:ext uri="{BB962C8B-B14F-4D97-AF65-F5344CB8AC3E}">
        <p14:creationId xmlns:p14="http://schemas.microsoft.com/office/powerpoint/2010/main" val="1794524181"/>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940</Words>
  <Application>Microsoft Office PowerPoint</Application>
  <PresentationFormat>Affichage à l'écran (16:9)</PresentationFormat>
  <Paragraphs>131</Paragraphs>
  <Slides>9</Slides>
  <Notes>8</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9</vt:i4>
      </vt:variant>
    </vt:vector>
  </HeadingPairs>
  <TitlesOfParts>
    <vt:vector size="14" baseType="lpstr">
      <vt:lpstr>Arial</vt:lpstr>
      <vt:lpstr>Calibri</vt:lpstr>
      <vt:lpstr>Lato</vt:lpstr>
      <vt:lpstr>Lato Heavy</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2020-09-21T10:44:45Z</dcterms:created>
  <dcterms:modified xsi:type="dcterms:W3CDTF">2023-05-12T13:17:28Z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LCID">
    <vt:i4>1036</vt:i4>
  </property>
  <property fmtid="{D5CDD505-2E9C-101B-9397-08002B2CF9AE}" pid="3" name="_Version">
    <vt:lpwstr>12.0.4518</vt:lpwstr>
  </property>
</Properties>
</file>