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8"/>
  </p:notesMasterIdLst>
  <p:sldIdLst>
    <p:sldId id="280" r:id="rId2"/>
    <p:sldId id="281" r:id="rId3"/>
    <p:sldId id="300" r:id="rId4"/>
    <p:sldId id="312" r:id="rId5"/>
    <p:sldId id="314" r:id="rId6"/>
    <p:sldId id="310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C99FF"/>
    <a:srgbClr val="FF99CC"/>
    <a:srgbClr val="E9EDF2"/>
    <a:srgbClr val="FFCCFF"/>
    <a:srgbClr val="FFEBFA"/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06" autoAdjust="0"/>
    <p:restoredTop sz="94660"/>
  </p:normalViewPr>
  <p:slideViewPr>
    <p:cSldViewPr>
      <p:cViewPr varScale="1">
        <p:scale>
          <a:sx n="59" d="100"/>
          <a:sy n="59" d="100"/>
        </p:scale>
        <p:origin x="102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D9C17-F440-4DBE-B829-A20DE1BF1C78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D04516-33E1-4EEC-BCD0-3B48C4650F5A}">
      <dgm:prSet/>
      <dgm:spPr/>
      <dgm:t>
        <a:bodyPr/>
        <a:lstStyle/>
        <a:p>
          <a:r>
            <a:rPr lang="fr-FR" b="1" dirty="0" err="1"/>
            <a:t>Etre</a:t>
          </a:r>
          <a:r>
            <a:rPr lang="fr-FR" b="1" dirty="0"/>
            <a:t> bénéficiaire (adhérent) de Préau (justificatif via la carte d’adhérent) </a:t>
          </a:r>
          <a:endParaRPr lang="en-US" dirty="0"/>
        </a:p>
      </dgm:t>
    </dgm:pt>
    <dgm:pt modelId="{7E1813B2-8924-4B8C-9490-E70B828CE03A}" type="parTrans" cxnId="{9547ED19-188B-4E76-A16E-CF564BC956FB}">
      <dgm:prSet/>
      <dgm:spPr/>
      <dgm:t>
        <a:bodyPr/>
        <a:lstStyle/>
        <a:p>
          <a:endParaRPr lang="en-US"/>
        </a:p>
      </dgm:t>
    </dgm:pt>
    <dgm:pt modelId="{8019A4CA-9F52-4031-862C-374258D0F529}" type="sibTrans" cxnId="{9547ED19-188B-4E76-A16E-CF564BC956FB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96491FD6-E84D-41B9-9C79-A77C5CF54A79}">
      <dgm:prSet/>
      <dgm:spPr/>
      <dgm:t>
        <a:bodyPr/>
        <a:lstStyle/>
        <a:p>
          <a:r>
            <a:rPr lang="fr-FR" b="1" dirty="0" err="1"/>
            <a:t>Etre</a:t>
          </a:r>
          <a:r>
            <a:rPr lang="fr-FR" b="1" dirty="0"/>
            <a:t> à jour de son adhésion et cotisation CSF</a:t>
          </a:r>
          <a:endParaRPr lang="en-US" dirty="0"/>
        </a:p>
      </dgm:t>
    </dgm:pt>
    <dgm:pt modelId="{BE43575B-66A2-4A84-9668-42D5411F09CB}" type="parTrans" cxnId="{C93B09F1-650E-46D9-A554-732B05608B4A}">
      <dgm:prSet/>
      <dgm:spPr/>
      <dgm:t>
        <a:bodyPr/>
        <a:lstStyle/>
        <a:p>
          <a:endParaRPr lang="en-US"/>
        </a:p>
      </dgm:t>
    </dgm:pt>
    <dgm:pt modelId="{94B7FB75-2995-4D77-9EDF-7CCFCB8FC248}" type="sibTrans" cxnId="{C93B09F1-650E-46D9-A554-732B05608B4A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CF2629E9-74F0-483E-AB5A-C8C67A01599F}">
      <dgm:prSet/>
      <dgm:spPr/>
      <dgm:t>
        <a:bodyPr/>
        <a:lstStyle/>
        <a:p>
          <a:r>
            <a:rPr lang="fr-FR" b="1"/>
            <a:t>L’offre ne s’applique que pour un seul RAC par foyer</a:t>
          </a:r>
          <a:endParaRPr lang="en-US"/>
        </a:p>
      </dgm:t>
    </dgm:pt>
    <dgm:pt modelId="{B79AF4C5-6073-454B-AAB1-23EA03A6DDDD}" type="parTrans" cxnId="{7A69A29F-2B5D-4FB5-B381-CC28D82E58AF}">
      <dgm:prSet/>
      <dgm:spPr/>
      <dgm:t>
        <a:bodyPr/>
        <a:lstStyle/>
        <a:p>
          <a:endParaRPr lang="en-US"/>
        </a:p>
      </dgm:t>
    </dgm:pt>
    <dgm:pt modelId="{BA41B5A6-8BC2-4D30-940F-DB34B9263545}" type="sibTrans" cxnId="{7A69A29F-2B5D-4FB5-B381-CC28D82E58AF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20E6D068-0AA6-49C6-86C8-4854089C0E2F}" type="pres">
      <dgm:prSet presAssocID="{7FED9C17-F440-4DBE-B829-A20DE1BF1C78}" presName="Name0" presStyleCnt="0">
        <dgm:presLayoutVars>
          <dgm:animLvl val="lvl"/>
          <dgm:resizeHandles val="exact"/>
        </dgm:presLayoutVars>
      </dgm:prSet>
      <dgm:spPr/>
    </dgm:pt>
    <dgm:pt modelId="{190254BB-B767-46EA-A0A2-5B41C7D04EB6}" type="pres">
      <dgm:prSet presAssocID="{76D04516-33E1-4EEC-BCD0-3B48C4650F5A}" presName="compositeNode" presStyleCnt="0">
        <dgm:presLayoutVars>
          <dgm:bulletEnabled val="1"/>
        </dgm:presLayoutVars>
      </dgm:prSet>
      <dgm:spPr/>
    </dgm:pt>
    <dgm:pt modelId="{3AA249A4-C054-416A-9B65-587317CF7F34}" type="pres">
      <dgm:prSet presAssocID="{76D04516-33E1-4EEC-BCD0-3B48C4650F5A}" presName="bgRect" presStyleLbl="alignNode1" presStyleIdx="0" presStyleCnt="3"/>
      <dgm:spPr/>
    </dgm:pt>
    <dgm:pt modelId="{3ED1C8E5-38CC-4504-955F-13C503908653}" type="pres">
      <dgm:prSet presAssocID="{8019A4CA-9F52-4031-862C-374258D0F529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57451D9-D83E-4832-8621-A5AC2BF6D401}" type="pres">
      <dgm:prSet presAssocID="{76D04516-33E1-4EEC-BCD0-3B48C4650F5A}" presName="nodeRect" presStyleLbl="alignNode1" presStyleIdx="0" presStyleCnt="3">
        <dgm:presLayoutVars>
          <dgm:bulletEnabled val="1"/>
        </dgm:presLayoutVars>
      </dgm:prSet>
      <dgm:spPr/>
    </dgm:pt>
    <dgm:pt modelId="{4AF22637-410F-460B-8F1C-6C246902E6B8}" type="pres">
      <dgm:prSet presAssocID="{8019A4CA-9F52-4031-862C-374258D0F529}" presName="sibTrans" presStyleCnt="0"/>
      <dgm:spPr/>
    </dgm:pt>
    <dgm:pt modelId="{A1DCCAA3-44BB-4199-AB1A-3A0ACFDCAC36}" type="pres">
      <dgm:prSet presAssocID="{96491FD6-E84D-41B9-9C79-A77C5CF54A79}" presName="compositeNode" presStyleCnt="0">
        <dgm:presLayoutVars>
          <dgm:bulletEnabled val="1"/>
        </dgm:presLayoutVars>
      </dgm:prSet>
      <dgm:spPr/>
    </dgm:pt>
    <dgm:pt modelId="{8BE3B9D9-4CFD-4BAB-958B-613FAC942994}" type="pres">
      <dgm:prSet presAssocID="{96491FD6-E84D-41B9-9C79-A77C5CF54A79}" presName="bgRect" presStyleLbl="alignNode1" presStyleIdx="1" presStyleCnt="3"/>
      <dgm:spPr/>
    </dgm:pt>
    <dgm:pt modelId="{D5C3E1B2-EB40-42AA-8518-C8D3D3B42C5B}" type="pres">
      <dgm:prSet presAssocID="{94B7FB75-2995-4D77-9EDF-7CCFCB8FC248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1F65C589-E849-4480-BFB5-66158BD77633}" type="pres">
      <dgm:prSet presAssocID="{96491FD6-E84D-41B9-9C79-A77C5CF54A79}" presName="nodeRect" presStyleLbl="alignNode1" presStyleIdx="1" presStyleCnt="3">
        <dgm:presLayoutVars>
          <dgm:bulletEnabled val="1"/>
        </dgm:presLayoutVars>
      </dgm:prSet>
      <dgm:spPr/>
    </dgm:pt>
    <dgm:pt modelId="{9A755F4B-248D-4D09-A320-2F8BD3BC50C7}" type="pres">
      <dgm:prSet presAssocID="{94B7FB75-2995-4D77-9EDF-7CCFCB8FC248}" presName="sibTrans" presStyleCnt="0"/>
      <dgm:spPr/>
    </dgm:pt>
    <dgm:pt modelId="{FEF8658D-C656-486F-B288-E62354FB14B0}" type="pres">
      <dgm:prSet presAssocID="{CF2629E9-74F0-483E-AB5A-C8C67A01599F}" presName="compositeNode" presStyleCnt="0">
        <dgm:presLayoutVars>
          <dgm:bulletEnabled val="1"/>
        </dgm:presLayoutVars>
      </dgm:prSet>
      <dgm:spPr/>
    </dgm:pt>
    <dgm:pt modelId="{6074A7DA-00A1-4D28-962B-41D25DD4B6F1}" type="pres">
      <dgm:prSet presAssocID="{CF2629E9-74F0-483E-AB5A-C8C67A01599F}" presName="bgRect" presStyleLbl="alignNode1" presStyleIdx="2" presStyleCnt="3"/>
      <dgm:spPr/>
    </dgm:pt>
    <dgm:pt modelId="{4554A2BC-2EE0-4E23-9EAD-5F3BA38891CE}" type="pres">
      <dgm:prSet presAssocID="{BA41B5A6-8BC2-4D30-940F-DB34B9263545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B0190ED1-8E3D-4C55-ACDA-F2D8E6241AFD}" type="pres">
      <dgm:prSet presAssocID="{CF2629E9-74F0-483E-AB5A-C8C67A01599F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9547ED19-188B-4E76-A16E-CF564BC956FB}" srcId="{7FED9C17-F440-4DBE-B829-A20DE1BF1C78}" destId="{76D04516-33E1-4EEC-BCD0-3B48C4650F5A}" srcOrd="0" destOrd="0" parTransId="{7E1813B2-8924-4B8C-9490-E70B828CE03A}" sibTransId="{8019A4CA-9F52-4031-862C-374258D0F529}"/>
    <dgm:cxn modelId="{1960C820-BC45-4202-8387-B348B9E083FC}" type="presOf" srcId="{BA41B5A6-8BC2-4D30-940F-DB34B9263545}" destId="{4554A2BC-2EE0-4E23-9EAD-5F3BA38891CE}" srcOrd="0" destOrd="0" presId="urn:microsoft.com/office/officeart/2016/7/layout/LinearBlockProcessNumbered"/>
    <dgm:cxn modelId="{8277452C-AD20-4E7D-AF30-99A74B1BE7B3}" type="presOf" srcId="{76D04516-33E1-4EEC-BCD0-3B48C4650F5A}" destId="{B57451D9-D83E-4832-8621-A5AC2BF6D401}" srcOrd="1" destOrd="0" presId="urn:microsoft.com/office/officeart/2016/7/layout/LinearBlockProcessNumbered"/>
    <dgm:cxn modelId="{3FFFB041-8950-446D-B494-28C0E79F0F53}" type="presOf" srcId="{CF2629E9-74F0-483E-AB5A-C8C67A01599F}" destId="{B0190ED1-8E3D-4C55-ACDA-F2D8E6241AFD}" srcOrd="1" destOrd="0" presId="urn:microsoft.com/office/officeart/2016/7/layout/LinearBlockProcessNumbered"/>
    <dgm:cxn modelId="{996A9968-1128-4017-9885-7FC09974EFD4}" type="presOf" srcId="{76D04516-33E1-4EEC-BCD0-3B48C4650F5A}" destId="{3AA249A4-C054-416A-9B65-587317CF7F34}" srcOrd="0" destOrd="0" presId="urn:microsoft.com/office/officeart/2016/7/layout/LinearBlockProcessNumbered"/>
    <dgm:cxn modelId="{D6303174-927F-4099-926B-128D2A605D44}" type="presOf" srcId="{8019A4CA-9F52-4031-862C-374258D0F529}" destId="{3ED1C8E5-38CC-4504-955F-13C503908653}" srcOrd="0" destOrd="0" presId="urn:microsoft.com/office/officeart/2016/7/layout/LinearBlockProcessNumbered"/>
    <dgm:cxn modelId="{E24B2C97-6A02-44A0-91CA-758539E6208A}" type="presOf" srcId="{CF2629E9-74F0-483E-AB5A-C8C67A01599F}" destId="{6074A7DA-00A1-4D28-962B-41D25DD4B6F1}" srcOrd="0" destOrd="0" presId="urn:microsoft.com/office/officeart/2016/7/layout/LinearBlockProcessNumbered"/>
    <dgm:cxn modelId="{7A69A29F-2B5D-4FB5-B381-CC28D82E58AF}" srcId="{7FED9C17-F440-4DBE-B829-A20DE1BF1C78}" destId="{CF2629E9-74F0-483E-AB5A-C8C67A01599F}" srcOrd="2" destOrd="0" parTransId="{B79AF4C5-6073-454B-AAB1-23EA03A6DDDD}" sibTransId="{BA41B5A6-8BC2-4D30-940F-DB34B9263545}"/>
    <dgm:cxn modelId="{906C6CAC-79C5-4D0E-8FF7-5979C36B6B76}" type="presOf" srcId="{96491FD6-E84D-41B9-9C79-A77C5CF54A79}" destId="{8BE3B9D9-4CFD-4BAB-958B-613FAC942994}" srcOrd="0" destOrd="0" presId="urn:microsoft.com/office/officeart/2016/7/layout/LinearBlockProcessNumbered"/>
    <dgm:cxn modelId="{612586AD-3C09-4BF7-A15A-95085650B806}" type="presOf" srcId="{96491FD6-E84D-41B9-9C79-A77C5CF54A79}" destId="{1F65C589-E849-4480-BFB5-66158BD77633}" srcOrd="1" destOrd="0" presId="urn:microsoft.com/office/officeart/2016/7/layout/LinearBlockProcessNumbered"/>
    <dgm:cxn modelId="{AF41EEB1-1620-4AAB-8BDA-4017CC1ADA9A}" type="presOf" srcId="{94B7FB75-2995-4D77-9EDF-7CCFCB8FC248}" destId="{D5C3E1B2-EB40-42AA-8518-C8D3D3B42C5B}" srcOrd="0" destOrd="0" presId="urn:microsoft.com/office/officeart/2016/7/layout/LinearBlockProcessNumbered"/>
    <dgm:cxn modelId="{9920F8C4-E572-4B59-8270-9A36EF7D5422}" type="presOf" srcId="{7FED9C17-F440-4DBE-B829-A20DE1BF1C78}" destId="{20E6D068-0AA6-49C6-86C8-4854089C0E2F}" srcOrd="0" destOrd="0" presId="urn:microsoft.com/office/officeart/2016/7/layout/LinearBlockProcessNumbered"/>
    <dgm:cxn modelId="{C93B09F1-650E-46D9-A554-732B05608B4A}" srcId="{7FED9C17-F440-4DBE-B829-A20DE1BF1C78}" destId="{96491FD6-E84D-41B9-9C79-A77C5CF54A79}" srcOrd="1" destOrd="0" parTransId="{BE43575B-66A2-4A84-9668-42D5411F09CB}" sibTransId="{94B7FB75-2995-4D77-9EDF-7CCFCB8FC248}"/>
    <dgm:cxn modelId="{EF07A461-CFD4-4B53-96D3-A15726745540}" type="presParOf" srcId="{20E6D068-0AA6-49C6-86C8-4854089C0E2F}" destId="{190254BB-B767-46EA-A0A2-5B41C7D04EB6}" srcOrd="0" destOrd="0" presId="urn:microsoft.com/office/officeart/2016/7/layout/LinearBlockProcessNumbered"/>
    <dgm:cxn modelId="{C35C41BD-33CF-4F36-B424-C4EB8BCAB845}" type="presParOf" srcId="{190254BB-B767-46EA-A0A2-5B41C7D04EB6}" destId="{3AA249A4-C054-416A-9B65-587317CF7F34}" srcOrd="0" destOrd="0" presId="urn:microsoft.com/office/officeart/2016/7/layout/LinearBlockProcessNumbered"/>
    <dgm:cxn modelId="{E0E74E0A-241F-4108-801D-344762B1081D}" type="presParOf" srcId="{190254BB-B767-46EA-A0A2-5B41C7D04EB6}" destId="{3ED1C8E5-38CC-4504-955F-13C503908653}" srcOrd="1" destOrd="0" presId="urn:microsoft.com/office/officeart/2016/7/layout/LinearBlockProcessNumbered"/>
    <dgm:cxn modelId="{1E11508D-6C19-4AE4-BF75-8296DAEDC61B}" type="presParOf" srcId="{190254BB-B767-46EA-A0A2-5B41C7D04EB6}" destId="{B57451D9-D83E-4832-8621-A5AC2BF6D401}" srcOrd="2" destOrd="0" presId="urn:microsoft.com/office/officeart/2016/7/layout/LinearBlockProcessNumbered"/>
    <dgm:cxn modelId="{F042AF62-2C92-4D2E-B7B9-0A980DD2F17E}" type="presParOf" srcId="{20E6D068-0AA6-49C6-86C8-4854089C0E2F}" destId="{4AF22637-410F-460B-8F1C-6C246902E6B8}" srcOrd="1" destOrd="0" presId="urn:microsoft.com/office/officeart/2016/7/layout/LinearBlockProcessNumbered"/>
    <dgm:cxn modelId="{2EDFF236-04AD-4555-BC1F-2DD6D2F288E5}" type="presParOf" srcId="{20E6D068-0AA6-49C6-86C8-4854089C0E2F}" destId="{A1DCCAA3-44BB-4199-AB1A-3A0ACFDCAC36}" srcOrd="2" destOrd="0" presId="urn:microsoft.com/office/officeart/2016/7/layout/LinearBlockProcessNumbered"/>
    <dgm:cxn modelId="{BEA4B4E9-E60B-43D8-82BB-AC6E8FD9BE16}" type="presParOf" srcId="{A1DCCAA3-44BB-4199-AB1A-3A0ACFDCAC36}" destId="{8BE3B9D9-4CFD-4BAB-958B-613FAC942994}" srcOrd="0" destOrd="0" presId="urn:microsoft.com/office/officeart/2016/7/layout/LinearBlockProcessNumbered"/>
    <dgm:cxn modelId="{A36389CE-FF70-4067-A002-2A9CC9CED58D}" type="presParOf" srcId="{A1DCCAA3-44BB-4199-AB1A-3A0ACFDCAC36}" destId="{D5C3E1B2-EB40-42AA-8518-C8D3D3B42C5B}" srcOrd="1" destOrd="0" presId="urn:microsoft.com/office/officeart/2016/7/layout/LinearBlockProcessNumbered"/>
    <dgm:cxn modelId="{02098B8D-0283-42FA-A7C9-6C8578A16D8B}" type="presParOf" srcId="{A1DCCAA3-44BB-4199-AB1A-3A0ACFDCAC36}" destId="{1F65C589-E849-4480-BFB5-66158BD77633}" srcOrd="2" destOrd="0" presId="urn:microsoft.com/office/officeart/2016/7/layout/LinearBlockProcessNumbered"/>
    <dgm:cxn modelId="{D69DE679-452F-454A-B57C-DDED4811E165}" type="presParOf" srcId="{20E6D068-0AA6-49C6-86C8-4854089C0E2F}" destId="{9A755F4B-248D-4D09-A320-2F8BD3BC50C7}" srcOrd="3" destOrd="0" presId="urn:microsoft.com/office/officeart/2016/7/layout/LinearBlockProcessNumbered"/>
    <dgm:cxn modelId="{0E92C696-4473-4637-8D6E-2BA4EC205DFF}" type="presParOf" srcId="{20E6D068-0AA6-49C6-86C8-4854089C0E2F}" destId="{FEF8658D-C656-486F-B288-E62354FB14B0}" srcOrd="4" destOrd="0" presId="urn:microsoft.com/office/officeart/2016/7/layout/LinearBlockProcessNumbered"/>
    <dgm:cxn modelId="{27AA831D-8CC6-46D3-8871-4166B195E41D}" type="presParOf" srcId="{FEF8658D-C656-486F-B288-E62354FB14B0}" destId="{6074A7DA-00A1-4D28-962B-41D25DD4B6F1}" srcOrd="0" destOrd="0" presId="urn:microsoft.com/office/officeart/2016/7/layout/LinearBlockProcessNumbered"/>
    <dgm:cxn modelId="{71C2D633-43FC-497D-B098-9E5DA652C55E}" type="presParOf" srcId="{FEF8658D-C656-486F-B288-E62354FB14B0}" destId="{4554A2BC-2EE0-4E23-9EAD-5F3BA38891CE}" srcOrd="1" destOrd="0" presId="urn:microsoft.com/office/officeart/2016/7/layout/LinearBlockProcessNumbered"/>
    <dgm:cxn modelId="{1892C160-E195-45F6-9F57-3E76255250C5}" type="presParOf" srcId="{FEF8658D-C656-486F-B288-E62354FB14B0}" destId="{B0190ED1-8E3D-4C55-ACDA-F2D8E6241AF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249A4-C054-416A-9B65-587317CF7F34}">
      <dsp:nvSpPr>
        <dsp:cNvPr id="0" name=""/>
        <dsp:cNvSpPr/>
      </dsp:nvSpPr>
      <dsp:spPr>
        <a:xfrm>
          <a:off x="669" y="0"/>
          <a:ext cx="2711269" cy="2592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13" tIns="0" rIns="267813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Etre</a:t>
          </a:r>
          <a:r>
            <a:rPr lang="fr-FR" sz="2000" b="1" kern="1200" dirty="0"/>
            <a:t> bénéficiaire (adhérent) de Préau (justificatif via la carte d’adhérent) </a:t>
          </a:r>
          <a:endParaRPr lang="en-US" sz="2000" kern="1200" dirty="0"/>
        </a:p>
      </dsp:txBody>
      <dsp:txXfrm>
        <a:off x="669" y="1036915"/>
        <a:ext cx="2711269" cy="1555372"/>
      </dsp:txXfrm>
    </dsp:sp>
    <dsp:sp modelId="{3ED1C8E5-38CC-4504-955F-13C503908653}">
      <dsp:nvSpPr>
        <dsp:cNvPr id="0" name=""/>
        <dsp:cNvSpPr/>
      </dsp:nvSpPr>
      <dsp:spPr>
        <a:xfrm>
          <a:off x="669" y="0"/>
          <a:ext cx="2711269" cy="10369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13" tIns="165100" rIns="267813" bIns="1651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01</a:t>
          </a:r>
        </a:p>
      </dsp:txBody>
      <dsp:txXfrm>
        <a:off x="669" y="0"/>
        <a:ext cx="2711269" cy="1036915"/>
      </dsp:txXfrm>
    </dsp:sp>
    <dsp:sp modelId="{8BE3B9D9-4CFD-4BAB-958B-613FAC942994}">
      <dsp:nvSpPr>
        <dsp:cNvPr id="0" name=""/>
        <dsp:cNvSpPr/>
      </dsp:nvSpPr>
      <dsp:spPr>
        <a:xfrm>
          <a:off x="2928841" y="0"/>
          <a:ext cx="2711269" cy="2592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13" tIns="0" rIns="267813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Etre</a:t>
          </a:r>
          <a:r>
            <a:rPr lang="fr-FR" sz="2000" b="1" kern="1200" dirty="0"/>
            <a:t> à jour de son adhésion et cotisation CSF</a:t>
          </a:r>
          <a:endParaRPr lang="en-US" sz="2000" kern="1200" dirty="0"/>
        </a:p>
      </dsp:txBody>
      <dsp:txXfrm>
        <a:off x="2928841" y="1036915"/>
        <a:ext cx="2711269" cy="1555372"/>
      </dsp:txXfrm>
    </dsp:sp>
    <dsp:sp modelId="{D5C3E1B2-EB40-42AA-8518-C8D3D3B42C5B}">
      <dsp:nvSpPr>
        <dsp:cNvPr id="0" name=""/>
        <dsp:cNvSpPr/>
      </dsp:nvSpPr>
      <dsp:spPr>
        <a:xfrm>
          <a:off x="2928841" y="0"/>
          <a:ext cx="2711269" cy="10369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13" tIns="165100" rIns="267813" bIns="1651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02</a:t>
          </a:r>
        </a:p>
      </dsp:txBody>
      <dsp:txXfrm>
        <a:off x="2928841" y="0"/>
        <a:ext cx="2711269" cy="1036915"/>
      </dsp:txXfrm>
    </dsp:sp>
    <dsp:sp modelId="{6074A7DA-00A1-4D28-962B-41D25DD4B6F1}">
      <dsp:nvSpPr>
        <dsp:cNvPr id="0" name=""/>
        <dsp:cNvSpPr/>
      </dsp:nvSpPr>
      <dsp:spPr>
        <a:xfrm>
          <a:off x="5857012" y="0"/>
          <a:ext cx="2711269" cy="2592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13" tIns="0" rIns="267813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/>
            <a:t>L’offre ne s’applique que pour un seul RAC par foyer</a:t>
          </a:r>
          <a:endParaRPr lang="en-US" sz="2000" kern="1200"/>
        </a:p>
      </dsp:txBody>
      <dsp:txXfrm>
        <a:off x="5857012" y="1036915"/>
        <a:ext cx="2711269" cy="1555372"/>
      </dsp:txXfrm>
    </dsp:sp>
    <dsp:sp modelId="{4554A2BC-2EE0-4E23-9EAD-5F3BA38891CE}">
      <dsp:nvSpPr>
        <dsp:cNvPr id="0" name=""/>
        <dsp:cNvSpPr/>
      </dsp:nvSpPr>
      <dsp:spPr>
        <a:xfrm>
          <a:off x="5857012" y="0"/>
          <a:ext cx="2711269" cy="10369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13" tIns="165100" rIns="267813" bIns="1651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03</a:t>
          </a:r>
        </a:p>
      </dsp:txBody>
      <dsp:txXfrm>
        <a:off x="5857012" y="0"/>
        <a:ext cx="2711269" cy="1036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3FC02-F25E-46FD-9D91-8F098039D7B7}" type="datetimeFigureOut">
              <a:rPr lang="fr-FR" smtClean="0"/>
              <a:t>06/06/2023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ED85C-CDC1-47EE-BFEA-389BFEEA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3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FE235-E936-4F11-8A35-5BD3EC47F3EB}" type="datetimeFigureOut">
              <a:rPr lang="fr-FR" smtClean="0"/>
              <a:pPr>
                <a:defRPr/>
              </a:pPr>
              <a:t>06/06/2023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93007-450B-456F-B536-44B8C45D761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72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612DB-C149-4485-8BD3-896AF5E580E7}" type="datetimeFigureOut">
              <a:rPr lang="fr-FR" smtClean="0"/>
              <a:pPr>
                <a:defRPr/>
              </a:pPr>
              <a:t>06/06/2023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8821-B166-446A-9D7C-0FCB693EA97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60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59060-6210-425C-ADC6-E41113EBA08F}" type="datetimeFigureOut">
              <a:rPr lang="fr-FR" smtClean="0"/>
              <a:pPr>
                <a:defRPr/>
              </a:pPr>
              <a:t>06/06/2023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F0A89-C95E-498E-B647-72453E20910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73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69BCA-7196-4152-9E1D-5C6287185A60}" type="datetimeFigureOut">
              <a:rPr lang="fr-FR" smtClean="0"/>
              <a:pPr>
                <a:defRPr/>
              </a:pPr>
              <a:t>06/06/2023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82633-CA84-4A4F-81DC-1D6E5186926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3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C2606C-C105-4BC7-A41C-8223273560CC}" type="datetimeFigureOut">
              <a:rPr lang="fr-FR" smtClean="0"/>
              <a:pPr>
                <a:defRPr/>
              </a:pPr>
              <a:t>06/06/2023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5EA27-AE5B-43BB-8607-92A9E5F43E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95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FBB41A-C0EE-40E5-A15E-86398F93DBEB}" type="datetimeFigureOut">
              <a:rPr lang="fr-FR" smtClean="0"/>
              <a:pPr>
                <a:defRPr/>
              </a:pPr>
              <a:t>06/06/2023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A18F1-A71F-44A2-943C-70E7CA8A031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94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E302-AE90-4C5D-A2E6-B883CDE96C3D}" type="datetimeFigureOut">
              <a:rPr lang="fr-FR" smtClean="0"/>
              <a:pPr>
                <a:defRPr/>
              </a:pPr>
              <a:t>06/06/2023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137E5-1D92-4BED-8B2C-92AB49BA13B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46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0A5CC-36CA-499F-B91D-215C363A5F35}" type="datetimeFigureOut">
              <a:rPr lang="fr-FR" smtClean="0"/>
              <a:pPr>
                <a:defRPr/>
              </a:pPr>
              <a:t>06/06/2023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3A693-4012-445C-BC97-A74EA0AFC0B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02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0FEE4-244C-48E0-8C50-BB9C682A84EA}" type="datetimeFigureOut">
              <a:rPr lang="fr-FR" smtClean="0"/>
              <a:pPr>
                <a:defRPr/>
              </a:pPr>
              <a:t>06/06/2023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D02DA-9FA5-4350-BE58-D8339686557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33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49312-9D0D-4267-BF29-5AD49B37DA0D}" type="datetimeFigureOut">
              <a:rPr lang="fr-FR" smtClean="0"/>
              <a:pPr>
                <a:defRPr/>
              </a:pPr>
              <a:t>06/06/2023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122EA-72DE-4813-963A-840347B15AD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83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A0200-5421-4111-8CE8-1CC981AAA0A8}" type="datetimeFigureOut">
              <a:rPr lang="fr-FR" smtClean="0"/>
              <a:pPr>
                <a:defRPr/>
              </a:pPr>
              <a:t>06/06/2023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E09BD-92DD-4848-9A8E-0298A998C99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10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91F7E2-C4E2-40EF-8D74-E75ADECF84BC}" type="datetimeFigureOut">
              <a:rPr lang="fr-FR" smtClean="0"/>
              <a:pPr>
                <a:defRPr/>
              </a:pPr>
              <a:t>06/06/2023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8A1089-0C5C-4DB9-AA3C-342098FF68D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41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tranet.csf.asso.fr/IntranetProd/jcms/t1_572690/offre-equilibre-bonifie-csf-pour-preau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ntranet.csf.asso.fr/IntranetProd/jcms/t1_559196" TargetMode="Externa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etsbonifi&#233;s@csf.asso.f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hyperlink" Target="http://intranet.csf.asso.fr/IntranetProd/jcms/t1_572690/offre-equilibre-bonifie-csf-pour-prea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csf.fr/jcms/jc1pro_360740" TargetMode="External"/><Relationship Id="rId5" Type="http://schemas.openxmlformats.org/officeDocument/2006/relationships/image" Target="../media/image8.emf"/><Relationship Id="rId10" Type="http://schemas.openxmlformats.org/officeDocument/2006/relationships/image" Target="../media/image10.png"/><Relationship Id="rId4" Type="http://schemas.openxmlformats.org/officeDocument/2006/relationships/hyperlink" Target="https://www.preau.education.fr/com/homepage" TargetMode="External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3" name="Espace réservé du titre 1"/>
          <p:cNvSpPr txBox="1">
            <a:spLocks/>
          </p:cNvSpPr>
          <p:nvPr/>
        </p:nvSpPr>
        <p:spPr>
          <a:xfrm>
            <a:off x="647296" y="806391"/>
            <a:ext cx="810039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Cachet Std Medium" pitchFamily="34" charset="0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Opération RAC « Equilibre »</a:t>
            </a:r>
          </a:p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CSF/ PREAU</a:t>
            </a:r>
          </a:p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300 € offerts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41412"/>
            <a:ext cx="9144000" cy="316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0" y="426410"/>
            <a:ext cx="1008112" cy="12500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CFE8A22-9C12-4906-B6C3-97368CE4F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001" y="2842556"/>
            <a:ext cx="2807904" cy="385275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CB45ECC-1AE2-4CC6-B3CE-6BBC633EB179}"/>
              </a:ext>
            </a:extLst>
          </p:cNvPr>
          <p:cNvSpPr txBox="1"/>
          <p:nvPr/>
        </p:nvSpPr>
        <p:spPr>
          <a:xfrm>
            <a:off x="3290001" y="2729066"/>
            <a:ext cx="280790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Pour les adhérents PREAU</a:t>
            </a:r>
          </a:p>
        </p:txBody>
      </p:sp>
      <p:sp>
        <p:nvSpPr>
          <p:cNvPr id="9" name="Hexagone 8">
            <a:extLst>
              <a:ext uri="{FF2B5EF4-FFF2-40B4-BE49-F238E27FC236}">
                <a16:creationId xmlns:a16="http://schemas.microsoft.com/office/drawing/2014/main" id="{54CDCF3B-E2F3-45DC-84F9-40C5A6BD2CD3}"/>
              </a:ext>
            </a:extLst>
          </p:cNvPr>
          <p:cNvSpPr/>
          <p:nvPr/>
        </p:nvSpPr>
        <p:spPr>
          <a:xfrm>
            <a:off x="2013468" y="4116102"/>
            <a:ext cx="1671276" cy="1305667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/>
              <a:t>Offre équilibre</a:t>
            </a:r>
          </a:p>
          <a:p>
            <a:r>
              <a:rPr lang="fr-FR" sz="1400" dirty="0"/>
              <a:t>300€ remboursé sur votre 1</a:t>
            </a:r>
            <a:r>
              <a:rPr lang="fr-FR" sz="1400" baseline="30000" dirty="0"/>
              <a:t>ère</a:t>
            </a:r>
            <a:r>
              <a:rPr lang="fr-FR" sz="1400" dirty="0"/>
              <a:t> mensualité</a:t>
            </a:r>
          </a:p>
        </p:txBody>
      </p:sp>
      <p:pic>
        <p:nvPicPr>
          <p:cNvPr id="1026" name="Picture 2" descr="Plurelya | Syndicat National des Directeurs Généraux des Collectivités  Territoriales">
            <a:extLst>
              <a:ext uri="{FF2B5EF4-FFF2-40B4-BE49-F238E27FC236}">
                <a16:creationId xmlns:a16="http://schemas.microsoft.com/office/drawing/2014/main" id="{2B152F71-AE37-4711-9FBD-4B7F230E4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0" y="2056449"/>
            <a:ext cx="1333747" cy="49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61161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Espace réservé du contenu 7"/>
          <p:cNvSpPr>
            <a:spLocks noGrp="1"/>
          </p:cNvSpPr>
          <p:nvPr>
            <p:ph idx="1"/>
          </p:nvPr>
        </p:nvSpPr>
        <p:spPr>
          <a:xfrm>
            <a:off x="130798" y="1591152"/>
            <a:ext cx="7393530" cy="4905331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Afin de booster les RDV RAC, nous souhaitons tester avec l’un de nos partenaires (PREAU) une solution de RAC bonifié par le CSF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4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Ce test nous permettra de valider l’intérêt du booster pour nos prospects/adhérents et le réseau vente mais également de valider le processus de reconnaissance de l’éligibilité et de remboursement ..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200" b="1" dirty="0">
                <a:solidFill>
                  <a:schemeClr val="accent1">
                    <a:lumMod val="75000"/>
                  </a:schemeClr>
                </a:solidFill>
              </a:rPr>
              <a:t>Cette offre est très simple :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42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fr-FR" sz="4200" b="1" u="sng" dirty="0">
                <a:solidFill>
                  <a:schemeClr val="accent1">
                    <a:lumMod val="75000"/>
                  </a:schemeClr>
                </a:solidFill>
              </a:rPr>
              <a:t>300 € de rembourser</a:t>
            </a:r>
            <a:r>
              <a:rPr lang="fr-FR" sz="4200" b="1" dirty="0">
                <a:solidFill>
                  <a:schemeClr val="accent1">
                    <a:lumMod val="75000"/>
                  </a:schemeClr>
                </a:solidFill>
              </a:rPr>
              <a:t> pour tout RAC réalisé avec un partenaire de CRESERFI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4200" b="1" dirty="0">
                <a:solidFill>
                  <a:schemeClr val="accent1">
                    <a:lumMod val="75000"/>
                  </a:schemeClr>
                </a:solidFill>
              </a:rPr>
              <a:t>     Offre est valable </a:t>
            </a:r>
            <a:r>
              <a:rPr lang="fr-FR" sz="4200" b="1" u="sng" dirty="0">
                <a:solidFill>
                  <a:schemeClr val="accent1">
                    <a:lumMod val="75000"/>
                  </a:schemeClr>
                </a:solidFill>
              </a:rPr>
              <a:t>quelque soit le partenaire bancaire choisi par CRESERFI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42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200" b="1" dirty="0">
                <a:solidFill>
                  <a:schemeClr val="accent1">
                    <a:lumMod val="75000"/>
                  </a:schemeClr>
                </a:solidFill>
              </a:rPr>
              <a:t>Cette offre est valable </a:t>
            </a:r>
            <a:r>
              <a:rPr lang="fr-FR" sz="4200" b="1" u="sng" dirty="0">
                <a:solidFill>
                  <a:schemeClr val="accent1">
                    <a:lumMod val="75000"/>
                  </a:schemeClr>
                </a:solidFill>
              </a:rPr>
              <a:t>jusqu’au 31/12/2023 </a:t>
            </a:r>
            <a:r>
              <a:rPr lang="fr-FR" sz="4200" b="1" dirty="0">
                <a:solidFill>
                  <a:schemeClr val="accent1">
                    <a:lumMod val="75000"/>
                  </a:schemeClr>
                </a:solidFill>
              </a:rPr>
              <a:t>( Instruction du RAC)  sous réserve de disponibilité du budget alloué (12 000 euros soit 40 dossiers)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500" b="1" u="sng" dirty="0">
                <a:solidFill>
                  <a:schemeClr val="accent1">
                    <a:lumMod val="75000"/>
                  </a:schemeClr>
                </a:solidFill>
              </a:rPr>
              <a:t>Cette offre est financée par l’association </a:t>
            </a:r>
          </a:p>
        </p:txBody>
      </p:sp>
      <p:pic>
        <p:nvPicPr>
          <p:cNvPr id="15" name="Picture 2" descr="Une image contenant skiant&#10;&#10;Description générée automatiqueme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289" b="82927" l="46250" r="60625">
                        <a14:foregroundMark x1="56250" y1="63516" x2="56250" y2="6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91" t="47561" r="37657" b="15549"/>
          <a:stretch/>
        </p:blipFill>
        <p:spPr bwMode="auto">
          <a:xfrm>
            <a:off x="7486650" y="2980853"/>
            <a:ext cx="1473682" cy="268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562D8C4-7411-41C3-897F-6935ECA345A6}" type="slidenum">
              <a:rPr lang="fr-F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fr-FR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377FA-8B1E-4A8B-B8E0-329392806F46}"/>
              </a:ext>
            </a:extLst>
          </p:cNvPr>
          <p:cNvSpPr/>
          <p:nvPr/>
        </p:nvSpPr>
        <p:spPr>
          <a:xfrm>
            <a:off x="592887" y="379895"/>
            <a:ext cx="72194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4400" b="1" dirty="0">
                <a:solidFill>
                  <a:srgbClr val="0070C0"/>
                </a:solidFill>
              </a:rPr>
              <a:t>CONTEXTE ET OFFRE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803510-E85C-4E14-A900-B62789A68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87" y="116632"/>
            <a:ext cx="882769" cy="121125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64EEF89-2222-4194-A7D9-4BDC9D1E9A42}"/>
              </a:ext>
            </a:extLst>
          </p:cNvPr>
          <p:cNvSpPr/>
          <p:nvPr/>
        </p:nvSpPr>
        <p:spPr>
          <a:xfrm>
            <a:off x="5429250" y="5510993"/>
            <a:ext cx="2057400" cy="832502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hlinkClick r:id="rId5"/>
              </a:rPr>
              <a:t>Fiche produit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7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328592" cy="93610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REGLES D’ELIGIBILITE</a:t>
            </a:r>
          </a:p>
        </p:txBody>
      </p:sp>
      <p:graphicFrame>
        <p:nvGraphicFramePr>
          <p:cNvPr id="16" name="Espace réservé du contenu 2">
            <a:extLst>
              <a:ext uri="{FF2B5EF4-FFF2-40B4-BE49-F238E27FC236}">
                <a16:creationId xmlns:a16="http://schemas.microsoft.com/office/drawing/2014/main" id="{8E19E6DD-948E-007C-677D-9408C7B2D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059579"/>
              </p:ext>
            </p:extLst>
          </p:nvPr>
        </p:nvGraphicFramePr>
        <p:xfrm>
          <a:off x="263225" y="2541238"/>
          <a:ext cx="856895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FB6A58D-AD0C-4C2B-9278-003CC1E46AE5}"/>
              </a:ext>
            </a:extLst>
          </p:cNvPr>
          <p:cNvSpPr/>
          <p:nvPr/>
        </p:nvSpPr>
        <p:spPr>
          <a:xfrm>
            <a:off x="908928" y="5538042"/>
            <a:ext cx="7498622" cy="969431"/>
          </a:xfrm>
          <a:prstGeom prst="roundRect">
            <a:avLst>
              <a:gd name="adj" fmla="val 0"/>
            </a:avLst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Par contre, les conseillers vente n’interviennent pas dans le processus de remboursement uniquement dans le processus d’identification des personnes éligibles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19BA41-8145-4C6D-98F1-465E47A2D39A}"/>
              </a:ext>
            </a:extLst>
          </p:cNvPr>
          <p:cNvSpPr/>
          <p:nvPr/>
        </p:nvSpPr>
        <p:spPr>
          <a:xfrm>
            <a:off x="263225" y="1561792"/>
            <a:ext cx="8144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endParaRPr lang="fr-FR" sz="1600" b="1" dirty="0">
              <a:solidFill>
                <a:schemeClr val="accent1">
                  <a:lumMod val="75000"/>
                </a:schemeClr>
              </a:solidFill>
              <a:latin typeface="Cachet Std Book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Pour bénéficier du remboursement des 300 €, le dossier de l’adhérent doit respecter certaines conditions 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CE6D494-D9FD-41C7-9259-A999E75757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312707"/>
            <a:ext cx="882769" cy="121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2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61161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DCF9E9-01F7-42CF-B1FF-01238FF42CE6}"/>
              </a:ext>
            </a:extLst>
          </p:cNvPr>
          <p:cNvSpPr txBox="1">
            <a:spLocks/>
          </p:cNvSpPr>
          <p:nvPr/>
        </p:nvSpPr>
        <p:spPr>
          <a:xfrm>
            <a:off x="1582954" y="188640"/>
            <a:ext cx="7381534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MISSIONS DU CONSEILLER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13E411-251D-4016-9AA5-FD242E417398}"/>
              </a:ext>
            </a:extLst>
          </p:cNvPr>
          <p:cNvSpPr/>
          <p:nvPr/>
        </p:nvSpPr>
        <p:spPr>
          <a:xfrm>
            <a:off x="161764" y="2177892"/>
            <a:ext cx="8010636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</a:rPr>
              <a:t>Afin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 de faire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</a:rPr>
              <a:t>bénéficier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</a:rPr>
              <a:t>l’adhérent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 PREAU de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</a:rPr>
              <a:t>cette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</a:rPr>
              <a:t>offre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 et assurer le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</a:rPr>
              <a:t>suivi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</a:rPr>
              <a:t>ce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 booster, le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</a:rPr>
              <a:t>conseiller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</a:rPr>
              <a:t>devra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  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Rattacher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l’adhérent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au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partenariat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PREAU</a:t>
            </a:r>
          </a:p>
          <a:p>
            <a:pPr marL="4000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Fournir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justificatif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d’adhesion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PREAU dans le dossier RAC</a:t>
            </a:r>
          </a:p>
          <a:p>
            <a:pPr marL="4000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Indiquer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RAC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Avantage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CSF dans la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calculette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RAC +PREAU</a:t>
            </a:r>
          </a:p>
          <a:p>
            <a:pPr marL="4000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Remettre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la fiche « 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descriptif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l’offer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» à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l’adherent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pour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l’informer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des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modalités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remboursement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4" name="Picture 4" descr="Réalisation Drapeau Mission Mountain Succès Flat Couleur Icône Ve PNG ,  Atteindre, Réalisation, Contexte PNG et vecteur pour téléchargement gratuit">
            <a:extLst>
              <a:ext uri="{FF2B5EF4-FFF2-40B4-BE49-F238E27FC236}">
                <a16:creationId xmlns:a16="http://schemas.microsoft.com/office/drawing/2014/main" id="{FE9839DA-5902-455C-B2DF-6236A6F9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1496" y="1397709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88C10E1-5F91-4B1D-B158-FF31FBB89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46" y="405429"/>
            <a:ext cx="882769" cy="12112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01EB36-75D0-44F4-AD3A-F7317201C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70" y="5311185"/>
            <a:ext cx="809300" cy="8312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DE839C-8956-490D-9FA0-8BAF5CE6893A}"/>
              </a:ext>
            </a:extLst>
          </p:cNvPr>
          <p:cNvSpPr/>
          <p:nvPr/>
        </p:nvSpPr>
        <p:spPr>
          <a:xfrm>
            <a:off x="1763688" y="5588733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http://intranet.csf.asso.fr/IntranetProd/jcms/t1_559196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277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377FA-8B1E-4A8B-B8E0-329392806F46}"/>
              </a:ext>
            </a:extLst>
          </p:cNvPr>
          <p:cNvSpPr/>
          <p:nvPr/>
        </p:nvSpPr>
        <p:spPr>
          <a:xfrm>
            <a:off x="1691680" y="229465"/>
            <a:ext cx="6583428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PROCESSUS DE DEMANDE DE REMBOURSEMENT 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65226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4314" y="6027658"/>
            <a:ext cx="5929686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562D8C4-7411-41C3-897F-6935ECA345A6}" type="slidenum">
              <a:rPr lang="en-US" sz="900"/>
              <a:pPr defTabSz="914400">
                <a:spcAft>
                  <a:spcPts val="600"/>
                </a:spcAft>
              </a:pPr>
              <a:t>5</a:t>
            </a:fld>
            <a:endParaRPr lang="en-US" sz="9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803510-E85C-4E14-A900-B62789A68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96" y="162349"/>
            <a:ext cx="882769" cy="12112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B227A53-E94A-4BA6-A185-107102F279E4}"/>
              </a:ext>
            </a:extLst>
          </p:cNvPr>
          <p:cNvSpPr/>
          <p:nvPr/>
        </p:nvSpPr>
        <p:spPr>
          <a:xfrm>
            <a:off x="251520" y="2034294"/>
            <a:ext cx="8023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Pour obtenir son remboursement, l’adhérent doit : </a:t>
            </a:r>
          </a:p>
          <a:p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achet Std Book"/>
                <a:ea typeface="Verdana" panose="020B0604030504040204" pitchFamily="34" charset="0"/>
              </a:rPr>
              <a:t>E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achet Std Book"/>
                <a:ea typeface="Verdana" panose="020B0604030504040204" pitchFamily="34" charset="0"/>
                <a:cs typeface="Verdana" panose="020B0604030504040204" pitchFamily="34" charset="0"/>
              </a:rPr>
              <a:t>ffectuer sa demande en adressant les documents justificatifs à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achet Std Book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pretsbonifiés@csf.asso.fr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achet Std Book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à coins arrondis 2">
            <a:extLst>
              <a:ext uri="{FF2B5EF4-FFF2-40B4-BE49-F238E27FC236}">
                <a16:creationId xmlns:a16="http://schemas.microsoft.com/office/drawing/2014/main" id="{BB6EBA49-405F-4294-963E-FC68329BB07B}"/>
              </a:ext>
            </a:extLst>
          </p:cNvPr>
          <p:cNvSpPr/>
          <p:nvPr/>
        </p:nvSpPr>
        <p:spPr>
          <a:xfrm>
            <a:off x="4459285" y="4960536"/>
            <a:ext cx="4600019" cy="1492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Cachet Std Book"/>
              </a:rPr>
              <a:t>Pour informer nos adhérents des démarches à effectuer, nous vous remercions de leur remettre le document « Descriptif de l’offre » présent sous </a:t>
            </a:r>
            <a:r>
              <a:rPr lang="fr-FR" sz="1200" b="1" u="sng" dirty="0">
                <a:latin typeface="Cachet Std Book"/>
              </a:rPr>
              <a:t>CSF Express  rubrique vente/ fiche produit /OFFRE RAC AVANTAGE CSF</a:t>
            </a:r>
          </a:p>
          <a:p>
            <a:pPr algn="ctr"/>
            <a:r>
              <a:rPr lang="fr-FR" sz="1200" b="1" u="sng" dirty="0">
                <a:latin typeface="Cachet Std Book"/>
                <a:hlinkClick r:id="rId4"/>
              </a:rPr>
              <a:t>http://intranet.csf.asso.fr/IntranetProd/jcms/t1_572690/offre-equilibre-bonifie-csf-pour-preau</a:t>
            </a:r>
            <a:endParaRPr lang="fr-FR" sz="1200" b="1" u="sng" dirty="0">
              <a:latin typeface="Cachet Std Book"/>
            </a:endParaRPr>
          </a:p>
          <a:p>
            <a:pPr algn="ctr"/>
            <a:endParaRPr lang="fr-FR" sz="1200" b="1" u="sng" dirty="0">
              <a:latin typeface="Cachet Std Book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4A9028-748C-4E12-9E7E-9374D2685944}"/>
              </a:ext>
            </a:extLst>
          </p:cNvPr>
          <p:cNvSpPr/>
          <p:nvPr/>
        </p:nvSpPr>
        <p:spPr>
          <a:xfrm>
            <a:off x="309557" y="3483208"/>
            <a:ext cx="60331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achet Std Book"/>
                <a:ea typeface="Verdana" panose="020B0604030504040204" pitchFamily="34" charset="0"/>
                <a:cs typeface="Verdana" panose="020B0604030504040204" pitchFamily="34" charset="0"/>
              </a:rPr>
              <a:t>Déposer 4 documents et au plus tard au 31 mars 2024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chet Std Book"/>
                <a:ea typeface="Verdana" panose="020B0604030504040204" pitchFamily="34" charset="0"/>
                <a:cs typeface="Verdana" panose="020B0604030504040204" pitchFamily="34" charset="0"/>
              </a:rPr>
              <a:t>Une copie de son offre de prêt signée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chet Std Book"/>
                <a:ea typeface="Verdana" panose="020B0604030504040204" pitchFamily="34" charset="0"/>
                <a:cs typeface="Verdana" panose="020B0604030504040204" pitchFamily="34" charset="0"/>
              </a:rPr>
              <a:t>Le RIB/IBAN d’un compte actif à la date de remboursement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chet Std Book"/>
                <a:ea typeface="Verdana" panose="020B0604030504040204" pitchFamily="34" charset="0"/>
                <a:cs typeface="Verdana" panose="020B0604030504040204" pitchFamily="34" charset="0"/>
              </a:rPr>
              <a:t>Son justificatif PREAU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chet Std Book"/>
                <a:ea typeface="Verdana" panose="020B0604030504040204" pitchFamily="34" charset="0"/>
                <a:cs typeface="Verdana" panose="020B0604030504040204" pitchFamily="34" charset="0"/>
              </a:rPr>
              <a:t>La copie de son relevée bancaire avec le prélèvement de la mensualité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654A42-6A6D-40B6-9AD0-718FC6DD0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747" y="2356285"/>
            <a:ext cx="1444918" cy="14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9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61161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C28F35BF-482E-4D6E-9C67-B2E2063BE746}"/>
              </a:ext>
            </a:extLst>
          </p:cNvPr>
          <p:cNvSpPr txBox="1">
            <a:spLocks/>
          </p:cNvSpPr>
          <p:nvPr/>
        </p:nvSpPr>
        <p:spPr>
          <a:xfrm>
            <a:off x="1066640" y="86360"/>
            <a:ext cx="7905164" cy="1322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Cachet Std Medium" pitchFamily="34" charset="0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600"/>
              </a:spcAft>
            </a:pPr>
            <a:r>
              <a:rPr lang="en-US" sz="31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COMMUNICATION DE L’OFFRE EQUILIBRE CSF/PREAU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60AF321-9683-4F21-AD5A-B6272E1E5CC3}"/>
              </a:ext>
            </a:extLst>
          </p:cNvPr>
          <p:cNvSpPr/>
          <p:nvPr/>
        </p:nvSpPr>
        <p:spPr>
          <a:xfrm>
            <a:off x="-74032" y="1409247"/>
            <a:ext cx="6284383" cy="22024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L’offre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« 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équilibre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 » figure sur le site PREAU (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offre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CSF)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Des communications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ponctuelles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seront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réalisées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par PREAU ( mise en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sur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leur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site ; newsletter;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réseaux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sociaux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…)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Relais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par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nos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CD dans les administrations de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l’education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nationale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Possibilité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de proposer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cette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offre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aux agents de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l’éducation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nationale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qui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viennent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pour un RAC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mais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qui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n’ont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pas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eu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connaissance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l’offre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(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l’adhesion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à PREAU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est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simple et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gratuite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/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directement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à faire sur le site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préau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505BAF-3D47-451D-B471-9A3B4A8EF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1" y="86360"/>
            <a:ext cx="623175" cy="1034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B9FA90-7B09-4C47-BF81-1E98837C4D22}"/>
              </a:ext>
            </a:extLst>
          </p:cNvPr>
          <p:cNvSpPr/>
          <p:nvPr/>
        </p:nvSpPr>
        <p:spPr>
          <a:xfrm>
            <a:off x="6210351" y="1120675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Préau est une </a:t>
            </a:r>
            <a:r>
              <a:rPr lang="fr-FR" b="1" u="sng" dirty="0">
                <a:solidFill>
                  <a:schemeClr val="accent1"/>
                </a:solidFill>
              </a:rPr>
              <a:t>association nationale du ministère de l’Education.</a:t>
            </a:r>
            <a:r>
              <a:rPr lang="fr-FR" dirty="0">
                <a:solidFill>
                  <a:schemeClr val="accent1"/>
                </a:solidFill>
              </a:rPr>
              <a:t> Elle propose, à travers un portail unique, des tarifs préférentiels pour de nombreuses prestations culturelles, de loisirs, sportives, touristiques, etc.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542A6-6C9F-4839-9611-9337014CCFB8}"/>
              </a:ext>
            </a:extLst>
          </p:cNvPr>
          <p:cNvSpPr/>
          <p:nvPr/>
        </p:nvSpPr>
        <p:spPr>
          <a:xfrm>
            <a:off x="6329968" y="3933056"/>
            <a:ext cx="2641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https://www.preau.education.fr/com/homepage</a:t>
            </a:r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8E0511-EB1D-4C08-A0EE-C19580D3F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71" y="4848393"/>
            <a:ext cx="905178" cy="13252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CFE797-AA25-4F74-8A3A-E55E79A1BBE9}"/>
              </a:ext>
            </a:extLst>
          </p:cNvPr>
          <p:cNvSpPr/>
          <p:nvPr/>
        </p:nvSpPr>
        <p:spPr>
          <a:xfrm>
            <a:off x="1933605" y="6293062"/>
            <a:ext cx="3868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hlinkClick r:id="rId6"/>
            </a:endParaRPr>
          </a:p>
          <a:p>
            <a:r>
              <a:rPr lang="fr-FR" dirty="0">
                <a:hlinkClick r:id="rId6"/>
              </a:rPr>
              <a:t>https://www.csf.fr/jcms/jc1pro_360740</a:t>
            </a:r>
            <a:endParaRPr lang="fr-FR" dirty="0"/>
          </a:p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09B1F5E-5CAB-4E4E-9211-8F3DF77F8D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6532" y="4964770"/>
            <a:ext cx="1803360" cy="1091574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66D47BB-4C11-43C3-9E11-E392CF8DB279}"/>
              </a:ext>
            </a:extLst>
          </p:cNvPr>
          <p:cNvSpPr/>
          <p:nvPr/>
        </p:nvSpPr>
        <p:spPr>
          <a:xfrm>
            <a:off x="647436" y="6243707"/>
            <a:ext cx="1260268" cy="330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PDF offre  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03C9E89-5C7C-437C-8063-3EDF8FCC881C}"/>
              </a:ext>
            </a:extLst>
          </p:cNvPr>
          <p:cNvSpPr/>
          <p:nvPr/>
        </p:nvSpPr>
        <p:spPr>
          <a:xfrm>
            <a:off x="2288976" y="6215727"/>
            <a:ext cx="3101286" cy="386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Page de présentation de l’offre </a:t>
            </a:r>
          </a:p>
        </p:txBody>
      </p:sp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id="{6A2F115C-36E5-4AA3-9C64-0EB5F81D9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249756"/>
              </p:ext>
            </p:extLst>
          </p:nvPr>
        </p:nvGraphicFramePr>
        <p:xfrm>
          <a:off x="92075" y="92075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Objet d’environnement du Gestionnaire de liaisons" showAsIcon="1" r:id="rId8" imgW="813240" imgH="456480" progId="Package">
                  <p:embed/>
                </p:oleObj>
              </mc:Choice>
              <mc:Fallback>
                <p:oleObj name="Objet d’environnement du Gestionnaire de liaisons" showAsIcon="1" r:id="rId8" imgW="813240" imgH="456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12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Image 19">
            <a:extLst>
              <a:ext uri="{FF2B5EF4-FFF2-40B4-BE49-F238E27FC236}">
                <a16:creationId xmlns:a16="http://schemas.microsoft.com/office/drawing/2014/main" id="{A9816151-5D44-444D-B059-664006A08E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7469" y="4805163"/>
            <a:ext cx="843839" cy="1192897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63BA527-A740-4BCA-B6FA-ED321BC09394}"/>
              </a:ext>
            </a:extLst>
          </p:cNvPr>
          <p:cNvSpPr/>
          <p:nvPr/>
        </p:nvSpPr>
        <p:spPr>
          <a:xfrm>
            <a:off x="5759228" y="6206297"/>
            <a:ext cx="2199387" cy="386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Print</a:t>
            </a:r>
            <a:r>
              <a:rPr lang="fr-FR" sz="1400" dirty="0"/>
              <a:t> en agence générique </a:t>
            </a:r>
          </a:p>
        </p:txBody>
      </p:sp>
    </p:spTree>
    <p:extLst>
      <p:ext uri="{BB962C8B-B14F-4D97-AF65-F5344CB8AC3E}">
        <p14:creationId xmlns:p14="http://schemas.microsoft.com/office/powerpoint/2010/main" val="1702023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603</Words>
  <Application>Microsoft Office PowerPoint</Application>
  <PresentationFormat>Affichage à l'écran (4:3)</PresentationFormat>
  <Paragraphs>67</Paragraphs>
  <Slides>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Cachet Std Book</vt:lpstr>
      <vt:lpstr>Cachet Std Medium</vt:lpstr>
      <vt:lpstr>Calibri</vt:lpstr>
      <vt:lpstr>Calibri Light</vt:lpstr>
      <vt:lpstr>Wingdings</vt:lpstr>
      <vt:lpstr>Office Theme</vt:lpstr>
      <vt:lpstr>Package</vt:lpstr>
      <vt:lpstr>Présentation PowerPoint</vt:lpstr>
      <vt:lpstr>Présentation PowerPoint</vt:lpstr>
      <vt:lpstr>REGLES D’ELIGIBILITE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Delibiot Sandrine</dc:creator>
  <cp:lastModifiedBy>Delibiot Sandrine</cp:lastModifiedBy>
  <cp:revision>10</cp:revision>
  <dcterms:created xsi:type="dcterms:W3CDTF">2023-01-03T11:11:32Z</dcterms:created>
  <dcterms:modified xsi:type="dcterms:W3CDTF">2023-06-06T09:16:59Z</dcterms:modified>
</cp:coreProperties>
</file>