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1"/>
    <p:sldMasterId id="2147483671" r:id="rId2"/>
  </p:sldMasterIdLst>
  <p:notesMasterIdLst>
    <p:notesMasterId r:id="rId13"/>
  </p:notesMasterIdLst>
  <p:sldIdLst>
    <p:sldId id="262" r:id="rId3"/>
    <p:sldId id="259" r:id="rId4"/>
    <p:sldId id="348" r:id="rId5"/>
    <p:sldId id="350" r:id="rId6"/>
    <p:sldId id="349" r:id="rId7"/>
    <p:sldId id="351" r:id="rId8"/>
    <p:sldId id="353" r:id="rId9"/>
    <p:sldId id="354" r:id="rId10"/>
    <p:sldId id="356" r:id="rId11"/>
    <p:sldId id="264" r:id="rId12"/>
  </p:sldIdLst>
  <p:sldSz cx="9144000" cy="5143500" type="screen16x9"/>
  <p:notesSz cx="6858000" cy="9144000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B09"/>
    <a:srgbClr val="005CA9"/>
    <a:srgbClr val="E8412C"/>
    <a:srgbClr val="CD1719"/>
    <a:srgbClr val="00A68D"/>
    <a:srgbClr val="FDC300"/>
    <a:srgbClr val="008782"/>
    <a:srgbClr val="0079BF"/>
    <a:srgbClr val="F5A600"/>
    <a:srgbClr val="A68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73116" autoAdjust="0"/>
  </p:normalViewPr>
  <p:slideViewPr>
    <p:cSldViewPr>
      <p:cViewPr varScale="1">
        <p:scale>
          <a:sx n="83" d="100"/>
          <a:sy n="83" d="100"/>
        </p:scale>
        <p:origin x="1430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0421CD-F675-443D-821A-3A2A7393AD89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2F975C-6482-48B9-927B-997DEDFAA37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050" b="1" kern="1000" dirty="0">
              <a:solidFill>
                <a:srgbClr val="275F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Nos adhérents attendent du CSF </a:t>
          </a:r>
          <a:r>
            <a:rPr lang="fr-FR" sz="1050" b="1" kern="1000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un accompagnement global et diversifié </a:t>
          </a:r>
          <a:r>
            <a:rPr lang="fr-FR" sz="1050" b="1" kern="1000" dirty="0">
              <a:solidFill>
                <a:srgbClr val="275F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sur l’ensemble de leur </a:t>
          </a:r>
          <a:r>
            <a:rPr lang="fr-FR" sz="1050" b="1" kern="1000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parcours immobilier</a:t>
          </a:r>
          <a:endParaRPr lang="en-US" sz="1050" b="1" kern="1000" dirty="0">
            <a:solidFill>
              <a:schemeClr val="accent2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B4F8B8B-524F-4DA2-A40B-DE650A701B1A}" type="parTrans" cxnId="{224B7239-F286-4459-98F3-0C09914CD49A}">
      <dgm:prSet/>
      <dgm:spPr/>
      <dgm:t>
        <a:bodyPr/>
        <a:lstStyle/>
        <a:p>
          <a:endParaRPr lang="en-US"/>
        </a:p>
      </dgm:t>
    </dgm:pt>
    <dgm:pt modelId="{FBC3C269-B702-4553-9984-9E4204479108}" type="sibTrans" cxnId="{224B7239-F286-4459-98F3-0C09914CD49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624649-2BE3-4BEA-BE28-1ED59F6A3D5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100" b="1" kern="1000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Nos administrations </a:t>
          </a:r>
          <a:r>
            <a:rPr lang="fr-FR" sz="1100" b="1" kern="1000" dirty="0">
              <a:solidFill>
                <a:srgbClr val="275F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partenaires cherchent des </a:t>
          </a:r>
          <a:r>
            <a:rPr lang="fr-FR" sz="1100" b="1" kern="1000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solutions pour loger leurs agents</a:t>
          </a:r>
          <a:r>
            <a:rPr lang="fr-FR" sz="1100" b="1" kern="1000" dirty="0">
              <a:solidFill>
                <a:srgbClr val="275F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avec des conditions d’accès facilitantes</a:t>
          </a:r>
          <a:endParaRPr lang="en-US" sz="1100" b="1" kern="1000" dirty="0">
            <a:solidFill>
              <a:srgbClr val="275F7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A910FB2-3C33-40FF-A2DB-108452FBCEDD}" type="parTrans" cxnId="{19F9EC32-E7C5-4D09-B8A5-C5027DC1D029}">
      <dgm:prSet/>
      <dgm:spPr/>
      <dgm:t>
        <a:bodyPr/>
        <a:lstStyle/>
        <a:p>
          <a:endParaRPr lang="en-US"/>
        </a:p>
      </dgm:t>
    </dgm:pt>
    <dgm:pt modelId="{2CB32768-C845-45AD-A7B1-99F15416E3C3}" type="sibTrans" cxnId="{19F9EC32-E7C5-4D09-B8A5-C5027DC1D0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9487141-A6E6-43EB-83F5-5D9E4F78E19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100" b="1" kern="100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Nos prescripteurs partenaires</a:t>
          </a:r>
          <a:r>
            <a:rPr lang="fr-FR" sz="1100" b="1" kern="1000">
              <a:solidFill>
                <a:srgbClr val="275F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détiennent une offre variée et des </a:t>
          </a:r>
          <a:r>
            <a:rPr lang="fr-FR" sz="1100" b="1" kern="100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dispositifs favorisant l’accès à la propriété</a:t>
          </a:r>
          <a:endParaRPr lang="en-US" sz="1100" b="1" kern="1000">
            <a:solidFill>
              <a:schemeClr val="accent2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86E10B5-81D4-454E-972C-7C5D0ED74B06}" type="parTrans" cxnId="{C06C9FF3-29A6-4650-87E7-3EE98C59C15A}">
      <dgm:prSet/>
      <dgm:spPr/>
      <dgm:t>
        <a:bodyPr/>
        <a:lstStyle/>
        <a:p>
          <a:endParaRPr lang="en-US"/>
        </a:p>
      </dgm:t>
    </dgm:pt>
    <dgm:pt modelId="{3BC1B997-806A-4230-B3E9-EF48ACD6AE8B}" type="sibTrans" cxnId="{C06C9FF3-29A6-4650-87E7-3EE98C59C15A}">
      <dgm:prSet/>
      <dgm:spPr/>
      <dgm:t>
        <a:bodyPr/>
        <a:lstStyle/>
        <a:p>
          <a:endParaRPr lang="en-US"/>
        </a:p>
      </dgm:t>
    </dgm:pt>
    <dgm:pt modelId="{864E9256-62F5-441D-8332-AF2780F65EC9}" type="pres">
      <dgm:prSet presAssocID="{A20421CD-F675-443D-821A-3A2A7393AD89}" presName="root" presStyleCnt="0">
        <dgm:presLayoutVars>
          <dgm:dir/>
          <dgm:resizeHandles val="exact"/>
        </dgm:presLayoutVars>
      </dgm:prSet>
      <dgm:spPr/>
    </dgm:pt>
    <dgm:pt modelId="{BD881444-03C7-47E5-A97A-253E2DC50FC3}" type="pres">
      <dgm:prSet presAssocID="{6C2F975C-6482-48B9-927B-997DEDFAA372}" presName="compNode" presStyleCnt="0"/>
      <dgm:spPr/>
    </dgm:pt>
    <dgm:pt modelId="{01D1C8E8-FE3D-4D47-B0C1-95A4CE883D1A}" type="pres">
      <dgm:prSet presAssocID="{6C2F975C-6482-48B9-927B-997DEDFAA37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1CC526C-768D-4F45-8423-90D07EC7D795}" type="pres">
      <dgm:prSet presAssocID="{6C2F975C-6482-48B9-927B-997DEDFAA37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ndonnée"/>
        </a:ext>
      </dgm:extLst>
    </dgm:pt>
    <dgm:pt modelId="{F0C58FFE-EFF7-471F-A17F-742F915E8A66}" type="pres">
      <dgm:prSet presAssocID="{6C2F975C-6482-48B9-927B-997DEDFAA372}" presName="spaceRect" presStyleCnt="0"/>
      <dgm:spPr/>
    </dgm:pt>
    <dgm:pt modelId="{D7ADE16C-97A9-4E2A-B8AB-63F8F632E3BE}" type="pres">
      <dgm:prSet presAssocID="{6C2F975C-6482-48B9-927B-997DEDFAA372}" presName="textRect" presStyleLbl="revTx" presStyleIdx="0" presStyleCnt="3">
        <dgm:presLayoutVars>
          <dgm:chMax val="1"/>
          <dgm:chPref val="1"/>
        </dgm:presLayoutVars>
      </dgm:prSet>
      <dgm:spPr/>
    </dgm:pt>
    <dgm:pt modelId="{1CF6A1E9-6CC6-429C-8262-786AAED576F6}" type="pres">
      <dgm:prSet presAssocID="{FBC3C269-B702-4553-9984-9E4204479108}" presName="sibTrans" presStyleCnt="0"/>
      <dgm:spPr/>
    </dgm:pt>
    <dgm:pt modelId="{17482CEE-EE6E-4158-8704-96E173D01E18}" type="pres">
      <dgm:prSet presAssocID="{3F624649-2BE3-4BEA-BE28-1ED59F6A3D51}" presName="compNode" presStyleCnt="0"/>
      <dgm:spPr/>
    </dgm:pt>
    <dgm:pt modelId="{F5A9D97E-A59C-4483-9492-47B6C908B433}" type="pres">
      <dgm:prSet presAssocID="{3F624649-2BE3-4BEA-BE28-1ED59F6A3D5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1FF5809-6DC2-4D65-8113-326E0986005A}" type="pres">
      <dgm:prSet presAssocID="{3F624649-2BE3-4BEA-BE28-1ED59F6A3D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84BC60D7-8976-4167-AE2F-DA1D750D86B1}" type="pres">
      <dgm:prSet presAssocID="{3F624649-2BE3-4BEA-BE28-1ED59F6A3D51}" presName="spaceRect" presStyleCnt="0"/>
      <dgm:spPr/>
    </dgm:pt>
    <dgm:pt modelId="{73BCCC0B-D688-4299-A730-469367940862}" type="pres">
      <dgm:prSet presAssocID="{3F624649-2BE3-4BEA-BE28-1ED59F6A3D51}" presName="textRect" presStyleLbl="revTx" presStyleIdx="1" presStyleCnt="3" custScaleX="112575">
        <dgm:presLayoutVars>
          <dgm:chMax val="1"/>
          <dgm:chPref val="1"/>
        </dgm:presLayoutVars>
      </dgm:prSet>
      <dgm:spPr/>
    </dgm:pt>
    <dgm:pt modelId="{403E87C0-0C12-4995-AC73-674E03340902}" type="pres">
      <dgm:prSet presAssocID="{2CB32768-C845-45AD-A7B1-99F15416E3C3}" presName="sibTrans" presStyleCnt="0"/>
      <dgm:spPr/>
    </dgm:pt>
    <dgm:pt modelId="{89063864-A910-4E68-B2D6-22FE451C03A7}" type="pres">
      <dgm:prSet presAssocID="{09487141-A6E6-43EB-83F5-5D9E4F78E196}" presName="compNode" presStyleCnt="0"/>
      <dgm:spPr/>
    </dgm:pt>
    <dgm:pt modelId="{2E0C1B81-471E-4563-8498-172D49E9AB7C}" type="pres">
      <dgm:prSet presAssocID="{09487141-A6E6-43EB-83F5-5D9E4F78E196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89AD876-D444-4A94-B5CD-15A59086002C}" type="pres">
      <dgm:prSet presAssocID="{09487141-A6E6-43EB-83F5-5D9E4F78E19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ison"/>
        </a:ext>
      </dgm:extLst>
    </dgm:pt>
    <dgm:pt modelId="{8757A62F-1006-4B2E-A0EB-05A8CD9B3052}" type="pres">
      <dgm:prSet presAssocID="{09487141-A6E6-43EB-83F5-5D9E4F78E196}" presName="spaceRect" presStyleCnt="0"/>
      <dgm:spPr/>
    </dgm:pt>
    <dgm:pt modelId="{D73B4B02-0AAD-48FD-AAFC-5AF2ADA77171}" type="pres">
      <dgm:prSet presAssocID="{09487141-A6E6-43EB-83F5-5D9E4F78E19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9F9EC32-E7C5-4D09-B8A5-C5027DC1D029}" srcId="{A20421CD-F675-443D-821A-3A2A7393AD89}" destId="{3F624649-2BE3-4BEA-BE28-1ED59F6A3D51}" srcOrd="1" destOrd="0" parTransId="{BA910FB2-3C33-40FF-A2DB-108452FBCEDD}" sibTransId="{2CB32768-C845-45AD-A7B1-99F15416E3C3}"/>
    <dgm:cxn modelId="{8B181636-D3E0-4EBC-B332-2BE0452F2F0C}" type="presOf" srcId="{09487141-A6E6-43EB-83F5-5D9E4F78E196}" destId="{D73B4B02-0AAD-48FD-AAFC-5AF2ADA77171}" srcOrd="0" destOrd="0" presId="urn:microsoft.com/office/officeart/2018/5/layout/IconLeafLabelList"/>
    <dgm:cxn modelId="{75075138-BCC1-4C65-93DA-9F37CE2A779D}" type="presOf" srcId="{6C2F975C-6482-48B9-927B-997DEDFAA372}" destId="{D7ADE16C-97A9-4E2A-B8AB-63F8F632E3BE}" srcOrd="0" destOrd="0" presId="urn:microsoft.com/office/officeart/2018/5/layout/IconLeafLabelList"/>
    <dgm:cxn modelId="{224B7239-F286-4459-98F3-0C09914CD49A}" srcId="{A20421CD-F675-443D-821A-3A2A7393AD89}" destId="{6C2F975C-6482-48B9-927B-997DEDFAA372}" srcOrd="0" destOrd="0" parTransId="{EB4F8B8B-524F-4DA2-A40B-DE650A701B1A}" sibTransId="{FBC3C269-B702-4553-9984-9E4204479108}"/>
    <dgm:cxn modelId="{3BCE0B76-996C-46EC-A99D-F16BF8CD679A}" type="presOf" srcId="{3F624649-2BE3-4BEA-BE28-1ED59F6A3D51}" destId="{73BCCC0B-D688-4299-A730-469367940862}" srcOrd="0" destOrd="0" presId="urn:microsoft.com/office/officeart/2018/5/layout/IconLeafLabelList"/>
    <dgm:cxn modelId="{14591BA7-9000-4368-982C-E682C907D2FA}" type="presOf" srcId="{A20421CD-F675-443D-821A-3A2A7393AD89}" destId="{864E9256-62F5-441D-8332-AF2780F65EC9}" srcOrd="0" destOrd="0" presId="urn:microsoft.com/office/officeart/2018/5/layout/IconLeafLabelList"/>
    <dgm:cxn modelId="{C06C9FF3-29A6-4650-87E7-3EE98C59C15A}" srcId="{A20421CD-F675-443D-821A-3A2A7393AD89}" destId="{09487141-A6E6-43EB-83F5-5D9E4F78E196}" srcOrd="2" destOrd="0" parTransId="{886E10B5-81D4-454E-972C-7C5D0ED74B06}" sibTransId="{3BC1B997-806A-4230-B3E9-EF48ACD6AE8B}"/>
    <dgm:cxn modelId="{C694F901-EED6-4DBE-A397-55E902F1E838}" type="presParOf" srcId="{864E9256-62F5-441D-8332-AF2780F65EC9}" destId="{BD881444-03C7-47E5-A97A-253E2DC50FC3}" srcOrd="0" destOrd="0" presId="urn:microsoft.com/office/officeart/2018/5/layout/IconLeafLabelList"/>
    <dgm:cxn modelId="{4AC8E824-B3FF-4594-A1B7-BA2390E19244}" type="presParOf" srcId="{BD881444-03C7-47E5-A97A-253E2DC50FC3}" destId="{01D1C8E8-FE3D-4D47-B0C1-95A4CE883D1A}" srcOrd="0" destOrd="0" presId="urn:microsoft.com/office/officeart/2018/5/layout/IconLeafLabelList"/>
    <dgm:cxn modelId="{5372FBA6-CB37-4E1C-A051-970E7CF3FF4B}" type="presParOf" srcId="{BD881444-03C7-47E5-A97A-253E2DC50FC3}" destId="{11CC526C-768D-4F45-8423-90D07EC7D795}" srcOrd="1" destOrd="0" presId="urn:microsoft.com/office/officeart/2018/5/layout/IconLeafLabelList"/>
    <dgm:cxn modelId="{FB8A2C9C-168F-49AC-A8E0-DB2CDEDC98FB}" type="presParOf" srcId="{BD881444-03C7-47E5-A97A-253E2DC50FC3}" destId="{F0C58FFE-EFF7-471F-A17F-742F915E8A66}" srcOrd="2" destOrd="0" presId="urn:microsoft.com/office/officeart/2018/5/layout/IconLeafLabelList"/>
    <dgm:cxn modelId="{497C56A1-F61A-4FDA-B8D3-8802B0606850}" type="presParOf" srcId="{BD881444-03C7-47E5-A97A-253E2DC50FC3}" destId="{D7ADE16C-97A9-4E2A-B8AB-63F8F632E3BE}" srcOrd="3" destOrd="0" presId="urn:microsoft.com/office/officeart/2018/5/layout/IconLeafLabelList"/>
    <dgm:cxn modelId="{953287B1-A19D-4B33-9CCF-D38F5874F46C}" type="presParOf" srcId="{864E9256-62F5-441D-8332-AF2780F65EC9}" destId="{1CF6A1E9-6CC6-429C-8262-786AAED576F6}" srcOrd="1" destOrd="0" presId="urn:microsoft.com/office/officeart/2018/5/layout/IconLeafLabelList"/>
    <dgm:cxn modelId="{0F029B5F-2161-4399-AD92-A37AD80A548D}" type="presParOf" srcId="{864E9256-62F5-441D-8332-AF2780F65EC9}" destId="{17482CEE-EE6E-4158-8704-96E173D01E18}" srcOrd="2" destOrd="0" presId="urn:microsoft.com/office/officeart/2018/5/layout/IconLeafLabelList"/>
    <dgm:cxn modelId="{D7D12EAD-1494-40EA-8F37-23B34144EDEC}" type="presParOf" srcId="{17482CEE-EE6E-4158-8704-96E173D01E18}" destId="{F5A9D97E-A59C-4483-9492-47B6C908B433}" srcOrd="0" destOrd="0" presId="urn:microsoft.com/office/officeart/2018/5/layout/IconLeafLabelList"/>
    <dgm:cxn modelId="{D7D55D9A-4C01-4F69-8572-251595FA3A9F}" type="presParOf" srcId="{17482CEE-EE6E-4158-8704-96E173D01E18}" destId="{51FF5809-6DC2-4D65-8113-326E0986005A}" srcOrd="1" destOrd="0" presId="urn:microsoft.com/office/officeart/2018/5/layout/IconLeafLabelList"/>
    <dgm:cxn modelId="{975CFC47-D433-4C98-95E1-1AD4DDAAABDD}" type="presParOf" srcId="{17482CEE-EE6E-4158-8704-96E173D01E18}" destId="{84BC60D7-8976-4167-AE2F-DA1D750D86B1}" srcOrd="2" destOrd="0" presId="urn:microsoft.com/office/officeart/2018/5/layout/IconLeafLabelList"/>
    <dgm:cxn modelId="{6086D5CC-BEA0-4823-B487-BB3D19176E49}" type="presParOf" srcId="{17482CEE-EE6E-4158-8704-96E173D01E18}" destId="{73BCCC0B-D688-4299-A730-469367940862}" srcOrd="3" destOrd="0" presId="urn:microsoft.com/office/officeart/2018/5/layout/IconLeafLabelList"/>
    <dgm:cxn modelId="{C7C59989-085F-4C4E-B11B-B142F1817160}" type="presParOf" srcId="{864E9256-62F5-441D-8332-AF2780F65EC9}" destId="{403E87C0-0C12-4995-AC73-674E03340902}" srcOrd="3" destOrd="0" presId="urn:microsoft.com/office/officeart/2018/5/layout/IconLeafLabelList"/>
    <dgm:cxn modelId="{6EB69396-5BC5-437E-B399-0A14E88CE936}" type="presParOf" srcId="{864E9256-62F5-441D-8332-AF2780F65EC9}" destId="{89063864-A910-4E68-B2D6-22FE451C03A7}" srcOrd="4" destOrd="0" presId="urn:microsoft.com/office/officeart/2018/5/layout/IconLeafLabelList"/>
    <dgm:cxn modelId="{47AC70B9-DE6A-4917-B229-4810FF0173FC}" type="presParOf" srcId="{89063864-A910-4E68-B2D6-22FE451C03A7}" destId="{2E0C1B81-471E-4563-8498-172D49E9AB7C}" srcOrd="0" destOrd="0" presId="urn:microsoft.com/office/officeart/2018/5/layout/IconLeafLabelList"/>
    <dgm:cxn modelId="{35D06E6B-06B5-4E1F-8C5A-63174BE9485E}" type="presParOf" srcId="{89063864-A910-4E68-B2D6-22FE451C03A7}" destId="{189AD876-D444-4A94-B5CD-15A59086002C}" srcOrd="1" destOrd="0" presId="urn:microsoft.com/office/officeart/2018/5/layout/IconLeafLabelList"/>
    <dgm:cxn modelId="{CE7A749B-012A-4924-A756-B15A7FB284CE}" type="presParOf" srcId="{89063864-A910-4E68-B2D6-22FE451C03A7}" destId="{8757A62F-1006-4B2E-A0EB-05A8CD9B3052}" srcOrd="2" destOrd="0" presId="urn:microsoft.com/office/officeart/2018/5/layout/IconLeafLabelList"/>
    <dgm:cxn modelId="{6C4C615C-6ED6-43DB-883C-19F627E5619E}" type="presParOf" srcId="{89063864-A910-4E68-B2D6-22FE451C03A7}" destId="{D73B4B02-0AAD-48FD-AAFC-5AF2ADA7717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1C8E8-FE3D-4D47-B0C1-95A4CE883D1A}">
      <dsp:nvSpPr>
        <dsp:cNvPr id="0" name=""/>
        <dsp:cNvSpPr/>
      </dsp:nvSpPr>
      <dsp:spPr>
        <a:xfrm>
          <a:off x="2013739" y="774"/>
          <a:ext cx="941449" cy="94144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C526C-768D-4F45-8423-90D07EC7D795}">
      <dsp:nvSpPr>
        <dsp:cNvPr id="0" name=""/>
        <dsp:cNvSpPr/>
      </dsp:nvSpPr>
      <dsp:spPr>
        <a:xfrm>
          <a:off x="2214376" y="201411"/>
          <a:ext cx="540175" cy="5401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DE16C-97A9-4E2A-B8AB-63F8F632E3BE}">
      <dsp:nvSpPr>
        <dsp:cNvPr id="0" name=""/>
        <dsp:cNvSpPr/>
      </dsp:nvSpPr>
      <dsp:spPr>
        <a:xfrm>
          <a:off x="1712784" y="1235461"/>
          <a:ext cx="1543359" cy="88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050" b="1" kern="1000" dirty="0">
              <a:solidFill>
                <a:srgbClr val="275F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Nos adhérents attendent du CSF </a:t>
          </a:r>
          <a:r>
            <a:rPr lang="fr-FR" sz="1050" b="1" kern="1000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un accompagnement global et diversifié </a:t>
          </a:r>
          <a:r>
            <a:rPr lang="fr-FR" sz="1050" b="1" kern="1000" dirty="0">
              <a:solidFill>
                <a:srgbClr val="275F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sur l’ensemble de leur </a:t>
          </a:r>
          <a:r>
            <a:rPr lang="fr-FR" sz="1050" b="1" kern="1000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parcours immobilier</a:t>
          </a:r>
          <a:endParaRPr lang="en-US" sz="1050" b="1" kern="1000" dirty="0">
            <a:solidFill>
              <a:schemeClr val="accent2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1712784" y="1235461"/>
        <a:ext cx="1543359" cy="881402"/>
      </dsp:txXfrm>
    </dsp:sp>
    <dsp:sp modelId="{F5A9D97E-A59C-4483-9492-47B6C908B433}">
      <dsp:nvSpPr>
        <dsp:cNvPr id="0" name=""/>
        <dsp:cNvSpPr/>
      </dsp:nvSpPr>
      <dsp:spPr>
        <a:xfrm>
          <a:off x="3924225" y="774"/>
          <a:ext cx="941449" cy="94144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F5809-6DC2-4D65-8113-326E0986005A}">
      <dsp:nvSpPr>
        <dsp:cNvPr id="0" name=""/>
        <dsp:cNvSpPr/>
      </dsp:nvSpPr>
      <dsp:spPr>
        <a:xfrm>
          <a:off x="4124862" y="201411"/>
          <a:ext cx="540175" cy="5401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CCC0B-D688-4299-A730-469367940862}">
      <dsp:nvSpPr>
        <dsp:cNvPr id="0" name=""/>
        <dsp:cNvSpPr/>
      </dsp:nvSpPr>
      <dsp:spPr>
        <a:xfrm>
          <a:off x="3526231" y="1235461"/>
          <a:ext cx="1737436" cy="88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b="1" kern="1000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Nos administrations </a:t>
          </a:r>
          <a:r>
            <a:rPr lang="fr-FR" sz="1100" b="1" kern="1000" dirty="0">
              <a:solidFill>
                <a:srgbClr val="275F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partenaires cherchent des </a:t>
          </a:r>
          <a:r>
            <a:rPr lang="fr-FR" sz="1100" b="1" kern="1000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solutions pour loger leurs agents</a:t>
          </a:r>
          <a:r>
            <a:rPr lang="fr-FR" sz="1100" b="1" kern="1000" dirty="0">
              <a:solidFill>
                <a:srgbClr val="275F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avec des conditions d’accès facilitantes</a:t>
          </a:r>
          <a:endParaRPr lang="en-US" sz="1100" b="1" kern="1000" dirty="0">
            <a:solidFill>
              <a:srgbClr val="275F7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526231" y="1235461"/>
        <a:ext cx="1737436" cy="881402"/>
      </dsp:txXfrm>
    </dsp:sp>
    <dsp:sp modelId="{2E0C1B81-471E-4563-8498-172D49E9AB7C}">
      <dsp:nvSpPr>
        <dsp:cNvPr id="0" name=""/>
        <dsp:cNvSpPr/>
      </dsp:nvSpPr>
      <dsp:spPr>
        <a:xfrm>
          <a:off x="5834711" y="774"/>
          <a:ext cx="941449" cy="94144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AD876-D444-4A94-B5CD-15A59086002C}">
      <dsp:nvSpPr>
        <dsp:cNvPr id="0" name=""/>
        <dsp:cNvSpPr/>
      </dsp:nvSpPr>
      <dsp:spPr>
        <a:xfrm>
          <a:off x="6035348" y="201411"/>
          <a:ext cx="540175" cy="5401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B4B02-0AAD-48FD-AAFC-5AF2ADA77171}">
      <dsp:nvSpPr>
        <dsp:cNvPr id="0" name=""/>
        <dsp:cNvSpPr/>
      </dsp:nvSpPr>
      <dsp:spPr>
        <a:xfrm>
          <a:off x="5533756" y="1235461"/>
          <a:ext cx="1543359" cy="88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b="1" kern="100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Nos prescripteurs partenaires</a:t>
          </a:r>
          <a:r>
            <a:rPr lang="fr-FR" sz="1100" b="1" kern="1000">
              <a:solidFill>
                <a:srgbClr val="275F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détiennent une offre variée et des </a:t>
          </a:r>
          <a:r>
            <a:rPr lang="fr-FR" sz="1100" b="1" kern="100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dispositifs favorisant l’accès à la propriété</a:t>
          </a:r>
          <a:endParaRPr lang="en-US" sz="1100" b="1" kern="1000">
            <a:solidFill>
              <a:schemeClr val="accent2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5533756" y="1235461"/>
        <a:ext cx="1543359" cy="881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A8ADFD5B-A66C-449C-B6E8-FB716D07777D}" type="datetimeFigureOut">
              <a:pPr/>
              <a:t>14/09/2023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CA5D3BF3-D352-46FC-8343-31F56E6730EA}" type="slidenum"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91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+ de 1 300 contacts</a:t>
            </a:r>
          </a:p>
          <a:p>
            <a:r>
              <a:rPr lang="fr-FR" b="0" dirty="0">
                <a:solidFill>
                  <a:schemeClr val="accent1"/>
                </a:solidFill>
              </a:rPr>
              <a:t>Qui </a:t>
            </a:r>
            <a:r>
              <a:rPr lang="fr-FR" b="0" dirty="0" err="1">
                <a:solidFill>
                  <a:schemeClr val="accent1"/>
                </a:solidFill>
              </a:rPr>
              <a:t>générent</a:t>
            </a:r>
            <a:r>
              <a:rPr lang="fr-FR" b="0" dirty="0">
                <a:solidFill>
                  <a:schemeClr val="accent1"/>
                </a:solidFill>
              </a:rPr>
              <a:t> de nombreux RDV</a:t>
            </a:r>
          </a:p>
          <a:p>
            <a:r>
              <a:rPr lang="fr-FR" b="0" dirty="0">
                <a:solidFill>
                  <a:schemeClr val="accent1"/>
                </a:solidFill>
              </a:rPr>
              <a:t>Pol </a:t>
            </a:r>
            <a:r>
              <a:rPr lang="fr-FR" b="0" dirty="0" err="1">
                <a:solidFill>
                  <a:schemeClr val="accent1"/>
                </a:solidFill>
              </a:rPr>
              <a:t>differentes</a:t>
            </a:r>
            <a:r>
              <a:rPr lang="fr-FR" b="0" dirty="0">
                <a:solidFill>
                  <a:schemeClr val="accent1"/>
                </a:solidFill>
              </a:rPr>
              <a:t> avec offres de bailleurs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37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 SRIAS </a:t>
            </a:r>
            <a:r>
              <a:rPr lang="fr-FR" dirty="0" err="1"/>
              <a:t>AQUITAine</a:t>
            </a:r>
            <a:r>
              <a:rPr lang="fr-FR" dirty="0"/>
              <a:t> (action sociale des agents de la </a:t>
            </a:r>
            <a:r>
              <a:rPr lang="fr-FR" dirty="0" err="1"/>
              <a:t>Fp</a:t>
            </a:r>
            <a:r>
              <a:rPr lang="fr-FR" dirty="0"/>
              <a:t> d’</a:t>
            </a:r>
            <a:r>
              <a:rPr lang="fr-FR" dirty="0" err="1"/>
              <a:t>etat</a:t>
            </a:r>
            <a:r>
              <a:rPr lang="fr-FR" dirty="0"/>
              <a:t>)</a:t>
            </a:r>
          </a:p>
          <a:p>
            <a:r>
              <a:rPr lang="fr-FR" dirty="0"/>
              <a:t>Le </a:t>
            </a:r>
            <a:r>
              <a:rPr lang="fr-FR" dirty="0" err="1"/>
              <a:t>ministere</a:t>
            </a:r>
            <a:r>
              <a:rPr lang="fr-FR" dirty="0"/>
              <a:t> de l’</a:t>
            </a:r>
            <a:r>
              <a:rPr lang="fr-FR" dirty="0" err="1"/>
              <a:t>interieur</a:t>
            </a:r>
            <a:endParaRPr lang="fr-FR" dirty="0"/>
          </a:p>
          <a:p>
            <a:r>
              <a:rPr lang="fr-FR" dirty="0"/>
              <a:t>Université sorbonne</a:t>
            </a:r>
          </a:p>
          <a:p>
            <a:r>
              <a:rPr lang="fr-FR" dirty="0"/>
              <a:t>Rectorat </a:t>
            </a:r>
            <a:r>
              <a:rPr lang="fr-FR" dirty="0" err="1"/>
              <a:t>creteil</a:t>
            </a:r>
            <a:r>
              <a:rPr lang="fr-FR" dirty="0"/>
              <a:t>/ air bus </a:t>
            </a:r>
            <a:r>
              <a:rPr lang="fr-FR" dirty="0" err="1"/>
              <a:t>helicopter</a:t>
            </a:r>
            <a:r>
              <a:rPr lang="fr-FR" dirty="0"/>
              <a:t>/air </a:t>
            </a:r>
            <a:r>
              <a:rPr lang="fr-FR" dirty="0" err="1"/>
              <a:t>france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623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+ de 1 300 contacts</a:t>
            </a:r>
          </a:p>
          <a:p>
            <a:r>
              <a:rPr lang="fr-FR" b="0" dirty="0">
                <a:solidFill>
                  <a:schemeClr val="accent1"/>
                </a:solidFill>
              </a:rPr>
              <a:t>Qui généré de nombreux RDV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23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5B0CDBBB-5C2B-4E68-B224-CEF0705BF9F1}" type="datetime1">
              <a:rPr kumimoji="0" lang="fr-FR" smtClean="0">
                <a:solidFill>
                  <a:srgbClr val="FFFFFF"/>
                </a:solidFill>
              </a:rPr>
              <a:t>14/09/2023</a:t>
            </a:fld>
            <a:endParaRPr kumimoji="0" lang="fr-FR" sz="200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kumimoji="0" lang="fr-FR">
                <a:solidFill>
                  <a:schemeClr val="tx2"/>
                </a:solidFill>
              </a:rPr>
              <a:t>Réunion D.A du 24.09.2022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fr-FR" smtClean="0">
                <a:solidFill>
                  <a:schemeClr val="tx2"/>
                </a:solidFill>
              </a:rPr>
              <a:pPr/>
              <a:t>‹N°›</a:t>
            </a:fld>
            <a:endParaRPr kumimoji="0"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28616"/>
      </p:ext>
    </p:extLst>
  </p:cSld>
  <p:clrMapOvr>
    <a:masterClrMapping/>
  </p:clrMapOvr>
  <p:transition spd="med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050A-6249-4F5D-9CDE-36DA53C96F4D}" type="datetime1">
              <a:rPr lang="fr-FR" smtClean="0"/>
              <a:t>14/09/2023</a:t>
            </a:fld>
            <a:endParaRPr kumimoji="0" lang="fr-FR" sz="140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kumimoji="0" lang="fr-FR" sz="1400">
                <a:solidFill>
                  <a:schemeClr val="tx2"/>
                </a:solidFill>
              </a:rPr>
              <a:t>Réunion D.A du 24.09.2022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400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87731"/>
      </p:ext>
    </p:extLst>
  </p:cSld>
  <p:clrMapOvr>
    <a:masterClrMapping/>
  </p:clrMapOvr>
  <p:transition spd="med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354E-E0E8-4877-BBB8-C4EF3772F76F}" type="datetime1">
              <a:rPr lang="fr-FR" smtClean="0"/>
              <a:t>14/09/2023</a:t>
            </a:fld>
            <a:endParaRPr kumimoji="0" lang="fr-FR" sz="140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kumimoji="0" lang="fr-FR" sz="1400">
                <a:solidFill>
                  <a:schemeClr val="tx2"/>
                </a:solidFill>
              </a:rPr>
              <a:t>Réunion D.A du 24.09.2022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400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43264"/>
      </p:ext>
    </p:extLst>
  </p:cSld>
  <p:clrMapOvr>
    <a:masterClrMapping/>
  </p:clrMapOvr>
  <p:transition spd="med"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3FEB7-2F1A-4459-98DF-14D35D342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2E7002-23C9-403D-93CB-8C59A46F5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1DF2C8-9B69-448B-BEEE-AC7CBF9B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3FB3-7173-4269-9C6A-69C41670562B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067F0-D08D-4924-91E6-A223612B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1DE1EE-FD35-40AA-ACED-528532CD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864-484D-46B3-8C0E-E71A5EBDA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005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9A709-50EA-4730-81B4-5C156852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F4F490-9C5D-4EEC-970A-4420DCEAD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B3AB2B-00E6-46B4-B1FD-9D133238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3FB3-7173-4269-9C6A-69C41670562B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49DE1E-59A6-46C5-9404-D0A7912C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0FCE58-EB1B-4447-8907-9E3B4FD3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864-484D-46B3-8C0E-E71A5EBDA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032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5B218-54B7-4718-ABEF-FBE4007B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295273-B55B-4F9F-9BE2-2CDBABD20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5859D2-E470-4EAB-8B5D-0BA8286A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3FB3-7173-4269-9C6A-69C41670562B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493956-4795-4C25-8236-1E747112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D47FD0-F2FF-4A4B-AD9C-652F6A08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864-484D-46B3-8C0E-E71A5EBDA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152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1D69E-720B-4538-8DAB-F8CF0405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19BE3D-AAD8-411A-A086-D376D0379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6501EA-22F5-4ECB-A120-6FA9227AA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A517C0-C349-4414-A226-52ACF222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3FB3-7173-4269-9C6A-69C41670562B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B0C10C-F608-4ADA-BFA7-1108D04C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8B39E4-915B-4A3A-AD8A-670F10D3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864-484D-46B3-8C0E-E71A5EBDA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062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88A3DD-6556-455E-BCB3-952F7F4A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8E6235-64CB-4B33-B542-859743B4B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ED3200-BDF4-4A8A-8247-1D988B883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832932-A5A3-4CE3-96B6-901B2E86E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5872DDA-D8B7-471C-BA38-432DF74B8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A90B054-ABC5-4DC6-A59A-67367EAD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3FB3-7173-4269-9C6A-69C41670562B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65C6BC-6053-4554-828A-43E4D62F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C21A83-430B-4D04-9F7B-BB085847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864-484D-46B3-8C0E-E71A5EBDA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62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002D6-1D00-4DB5-BC36-E0D119D1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D2894F-21BE-4628-A40F-DA430EA6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3FB3-7173-4269-9C6A-69C41670562B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9D4E5B-09B1-40D3-91B0-0B3BEA39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9E7627-9E37-4512-BA01-F929A41A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864-484D-46B3-8C0E-E71A5EBDA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863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1D6149-9159-4ED1-9629-60B24FCF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3FB3-7173-4269-9C6A-69C41670562B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F2FE47-4521-43F1-8500-24C284BE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3D3279-C99C-4D3B-ADE6-2221DDC8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864-484D-46B3-8C0E-E71A5EBDA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273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B26878-D2EB-40A5-9190-23F8EDA7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F76A52-6C1A-455F-9C09-5C80AFE48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33A45F-A22E-4143-BAFE-B200D13AF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102016-8148-4ED9-83BB-11BF532A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3FB3-7173-4269-9C6A-69C41670562B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BC874A-62BB-4DEF-8C8A-E082784B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9DE2EE-9695-4F15-AD83-8BF5C362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864-484D-46B3-8C0E-E71A5EBDA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74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B656-795B-4FE1-B81E-FE7C28BE7AA6}" type="datetime1">
              <a:rPr lang="fr-FR" smtClean="0"/>
              <a:t>14/09/2023</a:t>
            </a:fld>
            <a:endParaRPr kumimoji="0" lang="fr-FR" sz="140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kumimoji="0" lang="fr-FR" sz="1400">
                <a:solidFill>
                  <a:schemeClr val="tx2"/>
                </a:solidFill>
              </a:rPr>
              <a:t>Réunion D.A du 24.09.2022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400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92221"/>
      </p:ext>
    </p:extLst>
  </p:cSld>
  <p:clrMapOvr>
    <a:masterClrMapping/>
  </p:clrMapOvr>
  <p:transition spd="med" advClick="0" advTm="1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BE1C1-6411-4D87-9BB4-EF0FF65D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C58E51-A5E1-43AD-AD0C-536277128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F3FE0E-73FF-491F-8235-A091AA44E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88A42-07E6-46C6-BE6E-D787A1B4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3FB3-7173-4269-9C6A-69C41670562B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5945AE-ADBA-43E2-8156-C22451B8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44A8B1-1804-4EDF-B900-8A190B28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864-484D-46B3-8C0E-E71A5EBDA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660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4824-EE15-417B-B54E-A3D13E5F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594960-E05D-458D-AB89-93604B2DC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33505F-7BEE-4289-ABF6-76DBB0B8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3FB3-7173-4269-9C6A-69C41670562B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F53E2B-192B-473C-94AE-196AA22D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37A4B6-1F27-49DF-8464-19721C9F7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864-484D-46B3-8C0E-E71A5EBDA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867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F6A8DB-C5DB-4C88-BE1F-1DB176772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5B4B77-4A74-4606-8A2F-0686EAFCF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E81EDB-1FC5-44AA-A008-585774802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3FB3-7173-4269-9C6A-69C41670562B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14C928-9C26-4E20-90B9-016CCF63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F7E515-2BED-4245-967C-00860ACA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864-484D-46B3-8C0E-E71A5EBDA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34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5016-7F32-426E-A901-A5AA344DE792}" type="datetime1">
              <a:rPr lang="fr-FR" smtClean="0"/>
              <a:t>14/09/2023</a:t>
            </a:fld>
            <a:endParaRPr kumimoji="0" lang="fr-FR" sz="140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kumimoji="0" lang="fr-FR" sz="1400">
                <a:solidFill>
                  <a:schemeClr val="tx2"/>
                </a:solidFill>
              </a:rPr>
              <a:t>Réunion D.A du 24.09.2022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400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75705"/>
      </p:ext>
    </p:extLst>
  </p:cSld>
  <p:clrMapOvr>
    <a:masterClrMapping/>
  </p:clrMapOvr>
  <p:transition spd="med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C99D-4FB4-42A2-A893-506A876376DA}" type="datetime1">
              <a:rPr lang="fr-FR" smtClean="0"/>
              <a:t>14/09/2023</a:t>
            </a:fld>
            <a:endParaRPr kumimoji="0"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Réunion D.A du 24.09.2022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400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3956789693"/>
      </p:ext>
    </p:extLst>
  </p:cSld>
  <p:clrMapOvr>
    <a:masterClrMapping/>
  </p:clrMapOvr>
  <p:transition spd="med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0B23-EC0A-4FB3-9D8C-2688ACE4EB0A}" type="datetime1">
              <a:rPr lang="fr-FR" smtClean="0"/>
              <a:t>14/09/2023</a:t>
            </a:fld>
            <a:endParaRPr kumimoji="0"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Réunion D.A du 24.09.2022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400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3412884806"/>
      </p:ext>
    </p:extLst>
  </p:cSld>
  <p:clrMapOvr>
    <a:masterClrMapping/>
  </p:clrMapOvr>
  <p:transition spd="med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A7FA-B171-428E-B160-A3091E31C914}" type="datetime1">
              <a:rPr lang="fr-FR" smtClean="0"/>
              <a:t>14/09/2023</a:t>
            </a:fld>
            <a:endParaRPr kumimoji="0"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Réunion D.A du 24.09.2022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fr-FR" smtClean="0">
                <a:solidFill>
                  <a:srgbClr val="FFFFFF"/>
                </a:solidFill>
              </a:rPr>
              <a:pPr/>
              <a:t>‹N°›</a:t>
            </a:fld>
            <a:endParaRPr kumimoji="0"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6180"/>
      </p:ext>
    </p:extLst>
  </p:cSld>
  <p:clrMapOvr>
    <a:masterClrMapping/>
  </p:clrMapOvr>
  <p:transition spd="med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4097-BAF8-4993-93DA-AC85FC246C36}" type="datetime1">
              <a:rPr lang="fr-FR" smtClean="0"/>
              <a:t>14/09/2023</a:t>
            </a:fld>
            <a:endParaRPr kumimoji="0"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Réunion D.A du 24.09.2022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fr-FR" smtClean="0">
                <a:solidFill>
                  <a:schemeClr val="tx2"/>
                </a:solidFill>
              </a:rPr>
              <a:pPr/>
              <a:t>‹N°›</a:t>
            </a:fld>
            <a:endParaRPr kumimoji="0"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61305"/>
      </p:ext>
    </p:extLst>
  </p:cSld>
  <p:clrMapOvr>
    <a:masterClrMapping/>
  </p:clrMapOvr>
  <p:transition spd="med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190-86BC-45CC-BD3F-F8448D4A91A1}" type="datetime1">
              <a:rPr lang="fr-FR" smtClean="0"/>
              <a:t>14/09/2023</a:t>
            </a:fld>
            <a:endParaRPr kumimoji="0"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Réunion D.A du 24.09.2022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fr-FR" smtClean="0">
                <a:solidFill>
                  <a:srgbClr val="FFFFFF"/>
                </a:solidFill>
              </a:rPr>
              <a:pPr/>
              <a:t>‹N°›</a:t>
            </a:fld>
            <a:endParaRPr kumimoji="0"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12535"/>
      </p:ext>
    </p:extLst>
  </p:cSld>
  <p:clrMapOvr>
    <a:masterClrMapping/>
  </p:clrMapOvr>
  <p:transition spd="med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0AFD-BD17-42DD-98F1-ED620FDC918A}" type="datetime1">
              <a:rPr lang="fr-FR" smtClean="0"/>
              <a:t>14/09/2023</a:t>
            </a:fld>
            <a:endParaRPr kumimoji="0"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Réunion D.A du 24.09.2022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2800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2800"/>
          </a:p>
        </p:txBody>
      </p:sp>
    </p:spTree>
    <p:extLst>
      <p:ext uri="{BB962C8B-B14F-4D97-AF65-F5344CB8AC3E}">
        <p14:creationId xmlns:p14="http://schemas.microsoft.com/office/powerpoint/2010/main" val="478697488"/>
      </p:ext>
    </p:extLst>
  </p:cSld>
  <p:clrMapOvr>
    <a:masterClrMapping/>
  </p:clrMapOvr>
  <p:transition spd="med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5B66-05F3-4E3B-BCEA-0A321079046F}" type="datetime1">
              <a:rPr lang="fr-FR" smtClean="0"/>
              <a:t>14/09/2023</a:t>
            </a:fld>
            <a:endParaRPr kumimoji="0" lang="fr-FR" sz="140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kumimoji="0" lang="fr-FR" sz="1400">
                <a:solidFill>
                  <a:schemeClr val="tx2"/>
                </a:solidFill>
              </a:rPr>
              <a:t>Réunion D.A du 24.09.2022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fr-FR" sz="1400" b="1" smtClean="0">
                <a:solidFill>
                  <a:srgbClr val="FFFFFF"/>
                </a:solidFill>
              </a:rPr>
              <a:pPr algn="ctr"/>
              <a:t>‹N°›</a:t>
            </a:fld>
            <a:endParaRPr kumimoji="0" lang="fr-FR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5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 advClick="0" advTm="10000">
    <p:fad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31E187-AA8F-4106-997F-5A7DA81A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FF0D2A-41A2-4EE0-862B-B131BE0E4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E2E328-A560-4AB8-A555-85A9B2D29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A3FB3-7173-4269-9C6A-69C41670562B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B81FCF-637A-4BD4-8CEC-FEBBFAB99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A2334D-1BE3-4730-8176-A27484319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86864-484D-46B3-8C0E-E71A5EBDA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54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nyon&#10;&#10;Description générée automatiquement">
            <a:extLst>
              <a:ext uri="{FF2B5EF4-FFF2-40B4-BE49-F238E27FC236}">
                <a16:creationId xmlns:a16="http://schemas.microsoft.com/office/drawing/2014/main" id="{041B82EF-E80B-47C3-B7B0-915E687ECA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" b="87523"/>
          <a:stretch/>
        </p:blipFill>
        <p:spPr>
          <a:xfrm>
            <a:off x="-2394" y="4084349"/>
            <a:ext cx="9144000" cy="112326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CE10A6C-EC09-47C7-B4E1-B00B3ED706A1}"/>
              </a:ext>
            </a:extLst>
          </p:cNvPr>
          <p:cNvSpPr txBox="1"/>
          <p:nvPr/>
        </p:nvSpPr>
        <p:spPr>
          <a:xfrm>
            <a:off x="461758" y="96443"/>
            <a:ext cx="75169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5400" b="1" kern="1000" dirty="0">
                <a:solidFill>
                  <a:srgbClr val="F07E2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Plateforme d’offre </a:t>
            </a:r>
          </a:p>
          <a:p>
            <a:pPr defTabSz="685800"/>
            <a:r>
              <a:rPr lang="fr-FR" sz="5400" b="1" kern="1000" dirty="0">
                <a:solidFill>
                  <a:srgbClr val="F07E2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logements</a:t>
            </a:r>
          </a:p>
          <a:p>
            <a:pPr defTabSz="685800"/>
            <a:r>
              <a:rPr lang="fr-FR" sz="5400" b="1" kern="1000" dirty="0">
                <a:solidFill>
                  <a:srgbClr val="275F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 CSF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AF669E-9EA0-4E9E-B054-F813D3224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1" y="4244183"/>
            <a:ext cx="428625" cy="671513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0714905-E8F4-4F82-B392-DAE266875743}"/>
              </a:ext>
            </a:extLst>
          </p:cNvPr>
          <p:cNvCxnSpPr/>
          <p:nvPr/>
        </p:nvCxnSpPr>
        <p:spPr>
          <a:xfrm>
            <a:off x="304079" y="307951"/>
            <a:ext cx="0" cy="2148840"/>
          </a:xfrm>
          <a:prstGeom prst="line">
            <a:avLst/>
          </a:prstGeom>
          <a:ln w="146050">
            <a:solidFill>
              <a:srgbClr val="F07E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Une image contenant intérieur, portable, sombre, objet d’extérieur&#10;&#10;Description générée automatiquement">
            <a:extLst>
              <a:ext uri="{FF2B5EF4-FFF2-40B4-BE49-F238E27FC236}">
                <a16:creationId xmlns:a16="http://schemas.microsoft.com/office/drawing/2014/main" id="{F8CB6941-0703-424D-B474-A4B64F10A0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2" t="58597"/>
          <a:stretch/>
        </p:blipFill>
        <p:spPr>
          <a:xfrm>
            <a:off x="4855582" y="3013910"/>
            <a:ext cx="2591666" cy="177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4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nyon&#10;&#10;Description générée automatiquement">
            <a:extLst>
              <a:ext uri="{FF2B5EF4-FFF2-40B4-BE49-F238E27FC236}">
                <a16:creationId xmlns:a16="http://schemas.microsoft.com/office/drawing/2014/main" id="{041B82EF-E80B-47C3-B7B0-915E687ECA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" b="87523"/>
          <a:stretch/>
        </p:blipFill>
        <p:spPr>
          <a:xfrm>
            <a:off x="-2394" y="4084349"/>
            <a:ext cx="9144000" cy="112326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CE10A6C-EC09-47C7-B4E1-B00B3ED706A1}"/>
              </a:ext>
            </a:extLst>
          </p:cNvPr>
          <p:cNvSpPr txBox="1"/>
          <p:nvPr/>
        </p:nvSpPr>
        <p:spPr>
          <a:xfrm>
            <a:off x="461758" y="96443"/>
            <a:ext cx="75169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kern="1000" dirty="0">
                <a:solidFill>
                  <a:srgbClr val="F07E2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Merci de votre attention</a:t>
            </a:r>
          </a:p>
          <a:p>
            <a:endParaRPr lang="fr-FR" sz="5400" b="1" kern="1000" dirty="0">
              <a:solidFill>
                <a:srgbClr val="F07E2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FR" sz="3600" b="1" kern="1000" dirty="0">
                <a:solidFill>
                  <a:srgbClr val="275F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Ensemble pour nos agents !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AF669E-9EA0-4E9E-B054-F813D3224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1" y="4244183"/>
            <a:ext cx="428625" cy="671513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0714905-E8F4-4F82-B392-DAE266875743}"/>
              </a:ext>
            </a:extLst>
          </p:cNvPr>
          <p:cNvCxnSpPr/>
          <p:nvPr/>
        </p:nvCxnSpPr>
        <p:spPr>
          <a:xfrm>
            <a:off x="304079" y="307951"/>
            <a:ext cx="0" cy="2148840"/>
          </a:xfrm>
          <a:prstGeom prst="line">
            <a:avLst/>
          </a:prstGeom>
          <a:ln w="146050">
            <a:solidFill>
              <a:srgbClr val="F07E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F944EDA-4161-4062-8AB2-1F25A05C09B2}"/>
              </a:ext>
            </a:extLst>
          </p:cNvPr>
          <p:cNvCxnSpPr>
            <a:cxnSpLocks/>
          </p:cNvCxnSpPr>
          <p:nvPr/>
        </p:nvCxnSpPr>
        <p:spPr>
          <a:xfrm>
            <a:off x="8917154" y="3856536"/>
            <a:ext cx="0" cy="462256"/>
          </a:xfrm>
          <a:prstGeom prst="line">
            <a:avLst/>
          </a:prstGeom>
          <a:ln w="101600">
            <a:solidFill>
              <a:srgbClr val="F07E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Une image contenant intérieur, portable, sombre, objet d’extérieur&#10;&#10;Description générée automatiquement">
            <a:extLst>
              <a:ext uri="{FF2B5EF4-FFF2-40B4-BE49-F238E27FC236}">
                <a16:creationId xmlns:a16="http://schemas.microsoft.com/office/drawing/2014/main" id="{F8CB6941-0703-424D-B474-A4B64F10A0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2" t="58597"/>
          <a:stretch/>
        </p:blipFill>
        <p:spPr>
          <a:xfrm>
            <a:off x="4855582" y="3013910"/>
            <a:ext cx="2591666" cy="177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82263"/>
      </p:ext>
    </p:extLst>
  </p:cSld>
  <p:clrMapOvr>
    <a:masterClrMapping/>
  </p:clrMapOvr>
  <p:transition spd="med" advClick="0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nyon&#10;&#10;Description générée automatiquement">
            <a:extLst>
              <a:ext uri="{FF2B5EF4-FFF2-40B4-BE49-F238E27FC236}">
                <a16:creationId xmlns:a16="http://schemas.microsoft.com/office/drawing/2014/main" id="{6C9A58D1-73C7-4F97-993C-D942ABB573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" b="87523"/>
          <a:stretch/>
        </p:blipFill>
        <p:spPr>
          <a:xfrm>
            <a:off x="-2394" y="3685151"/>
            <a:ext cx="9144000" cy="11232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E56342-1C03-44C3-AFFF-ED5B95BEB86A}"/>
              </a:ext>
            </a:extLst>
          </p:cNvPr>
          <p:cNvSpPr/>
          <p:nvPr/>
        </p:nvSpPr>
        <p:spPr>
          <a:xfrm>
            <a:off x="0" y="4815564"/>
            <a:ext cx="9144000" cy="327936"/>
          </a:xfrm>
          <a:prstGeom prst="rect">
            <a:avLst/>
          </a:prstGeom>
          <a:solidFill>
            <a:srgbClr val="275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srgbClr val="87C9D6"/>
              </a:solidFill>
              <a:latin typeface="Calibri" panose="020F0502020204030204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AF669E-9EA0-4E9E-B054-F813D3224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25" y="4244183"/>
            <a:ext cx="428625" cy="671513"/>
          </a:xfrm>
          <a:prstGeom prst="rect">
            <a:avLst/>
          </a:prstGeom>
        </p:spPr>
      </p:pic>
      <p:pic>
        <p:nvPicPr>
          <p:cNvPr id="6" name="Image 5" descr="Une image contenant intérieur, portable, sombre, objet d’extérieur&#10;&#10;Description générée automatiquement">
            <a:extLst>
              <a:ext uri="{FF2B5EF4-FFF2-40B4-BE49-F238E27FC236}">
                <a16:creationId xmlns:a16="http://schemas.microsoft.com/office/drawing/2014/main" id="{78BC19AF-317C-442C-8A4C-E438D53AA8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2" t="58597" r="15525"/>
          <a:stretch/>
        </p:blipFill>
        <p:spPr>
          <a:xfrm>
            <a:off x="7716252" y="2924707"/>
            <a:ext cx="1427749" cy="137325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BD4AE62-6631-4036-9472-48BC3B52EA3C}"/>
              </a:ext>
            </a:extLst>
          </p:cNvPr>
          <p:cNvSpPr txBox="1"/>
          <p:nvPr/>
        </p:nvSpPr>
        <p:spPr>
          <a:xfrm>
            <a:off x="379462" y="178739"/>
            <a:ext cx="751696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3300" b="1" kern="1000" dirty="0">
                <a:solidFill>
                  <a:srgbClr val="F07E2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Genèse du projet</a:t>
            </a:r>
          </a:p>
          <a:p>
            <a:pPr defTabSz="685800"/>
            <a:r>
              <a:rPr lang="fr-FR" sz="1600" b="1" kern="1000" dirty="0">
                <a:solidFill>
                  <a:srgbClr val="275F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Date de mise en ligne de la plateforme le 1</a:t>
            </a:r>
            <a:r>
              <a:rPr lang="fr-FR" sz="1600" b="1" kern="1000" baseline="30000" dirty="0">
                <a:solidFill>
                  <a:srgbClr val="275F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</a:t>
            </a:r>
            <a:r>
              <a:rPr lang="fr-FR" sz="1600" b="1" kern="1000" dirty="0">
                <a:solidFill>
                  <a:srgbClr val="275F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octobre 2022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6D2DE18-1B63-4848-B5CA-BD22B96DADB3}"/>
              </a:ext>
            </a:extLst>
          </p:cNvPr>
          <p:cNvCxnSpPr>
            <a:cxnSpLocks/>
          </p:cNvCxnSpPr>
          <p:nvPr/>
        </p:nvCxnSpPr>
        <p:spPr>
          <a:xfrm>
            <a:off x="304079" y="321469"/>
            <a:ext cx="0" cy="625079"/>
          </a:xfrm>
          <a:prstGeom prst="line">
            <a:avLst/>
          </a:prstGeom>
          <a:ln w="76200">
            <a:solidFill>
              <a:srgbClr val="F07E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3747430-2174-0DED-0BD7-D6D641031D52}"/>
              </a:ext>
            </a:extLst>
          </p:cNvPr>
          <p:cNvCxnSpPr>
            <a:cxnSpLocks/>
          </p:cNvCxnSpPr>
          <p:nvPr/>
        </p:nvCxnSpPr>
        <p:spPr>
          <a:xfrm flipV="1">
            <a:off x="3347864" y="4295168"/>
            <a:ext cx="4464496" cy="477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ZoneTexte 1">
            <a:extLst>
              <a:ext uri="{FF2B5EF4-FFF2-40B4-BE49-F238E27FC236}">
                <a16:creationId xmlns:a16="http://schemas.microsoft.com/office/drawing/2014/main" id="{C9130909-50E5-C691-650D-AB21F2EF4E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353451"/>
              </p:ext>
            </p:extLst>
          </p:nvPr>
        </p:nvGraphicFramePr>
        <p:xfrm>
          <a:off x="200134" y="1217853"/>
          <a:ext cx="8789900" cy="211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9476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E56342-1C03-44C3-AFFF-ED5B95BEB86A}"/>
              </a:ext>
            </a:extLst>
          </p:cNvPr>
          <p:cNvSpPr/>
          <p:nvPr/>
        </p:nvSpPr>
        <p:spPr>
          <a:xfrm>
            <a:off x="0" y="4815564"/>
            <a:ext cx="9144000" cy="327936"/>
          </a:xfrm>
          <a:prstGeom prst="rect">
            <a:avLst/>
          </a:prstGeom>
          <a:solidFill>
            <a:srgbClr val="275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srgbClr val="87C9D6"/>
              </a:solidFill>
              <a:latin typeface="Calibri" panose="020F0502020204030204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AF669E-9EA0-4E9E-B054-F813D3224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25" y="4244183"/>
            <a:ext cx="428625" cy="671513"/>
          </a:xfrm>
          <a:prstGeom prst="rect">
            <a:avLst/>
          </a:prstGeom>
        </p:spPr>
      </p:pic>
      <p:pic>
        <p:nvPicPr>
          <p:cNvPr id="6" name="Image 5" descr="Une image contenant intérieur, portable, sombre, objet d’extérieur&#10;&#10;Description générée automatiquement">
            <a:extLst>
              <a:ext uri="{FF2B5EF4-FFF2-40B4-BE49-F238E27FC236}">
                <a16:creationId xmlns:a16="http://schemas.microsoft.com/office/drawing/2014/main" id="{78BC19AF-317C-442C-8A4C-E438D53AA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2" t="58597" r="15525"/>
          <a:stretch/>
        </p:blipFill>
        <p:spPr>
          <a:xfrm>
            <a:off x="7716252" y="2924707"/>
            <a:ext cx="1427749" cy="137325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BD4AE62-6631-4036-9472-48BC3B52EA3C}"/>
              </a:ext>
            </a:extLst>
          </p:cNvPr>
          <p:cNvSpPr txBox="1"/>
          <p:nvPr/>
        </p:nvSpPr>
        <p:spPr>
          <a:xfrm>
            <a:off x="379462" y="178739"/>
            <a:ext cx="75169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3300" b="1" kern="1000" dirty="0">
                <a:solidFill>
                  <a:srgbClr val="F07E2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Arborescence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6D2DE18-1B63-4848-B5CA-BD22B96DADB3}"/>
              </a:ext>
            </a:extLst>
          </p:cNvPr>
          <p:cNvCxnSpPr>
            <a:cxnSpLocks/>
          </p:cNvCxnSpPr>
          <p:nvPr/>
        </p:nvCxnSpPr>
        <p:spPr>
          <a:xfrm>
            <a:off x="304079" y="321469"/>
            <a:ext cx="0" cy="625079"/>
          </a:xfrm>
          <a:prstGeom prst="line">
            <a:avLst/>
          </a:prstGeom>
          <a:ln w="76200">
            <a:solidFill>
              <a:srgbClr val="F07E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3747430-2174-0DED-0BD7-D6D641031D52}"/>
              </a:ext>
            </a:extLst>
          </p:cNvPr>
          <p:cNvCxnSpPr>
            <a:cxnSpLocks/>
          </p:cNvCxnSpPr>
          <p:nvPr/>
        </p:nvCxnSpPr>
        <p:spPr>
          <a:xfrm flipV="1">
            <a:off x="3347864" y="4295168"/>
            <a:ext cx="4464496" cy="477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9EE6A6F9-AF07-EA44-4D6A-A6C1652AFC01}"/>
              </a:ext>
            </a:extLst>
          </p:cNvPr>
          <p:cNvGrpSpPr/>
          <p:nvPr/>
        </p:nvGrpSpPr>
        <p:grpSpPr>
          <a:xfrm>
            <a:off x="1331640" y="1204619"/>
            <a:ext cx="6567507" cy="3252342"/>
            <a:chOff x="1763688" y="1006920"/>
            <a:chExt cx="6567507" cy="3252342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F547EC54-C487-1602-D5DB-CECA474C6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3688" y="1006920"/>
              <a:ext cx="6567507" cy="316489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B407D2-1E25-93A3-D4A9-2F3C46F7ED17}"/>
                </a:ext>
              </a:extLst>
            </p:cNvPr>
            <p:cNvSpPr/>
            <p:nvPr/>
          </p:nvSpPr>
          <p:spPr>
            <a:xfrm>
              <a:off x="2545334" y="3325106"/>
              <a:ext cx="2172343" cy="934156"/>
            </a:xfrm>
            <a:prstGeom prst="rect">
              <a:avLst/>
            </a:prstGeom>
            <a:solidFill>
              <a:srgbClr val="FDC300"/>
            </a:solidFill>
            <a:ln>
              <a:solidFill>
                <a:srgbClr val="FDC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ANNONCES DANS ANCIEN ET LOCATION</a:t>
              </a:r>
            </a:p>
            <a:p>
              <a:pPr algn="ctr"/>
              <a:r>
                <a:rPr lang="fr-FR" sz="1600" b="1" dirty="0"/>
                <a:t>(Prescripteurs) </a:t>
              </a:r>
              <a:endParaRPr lang="fr-FR" sz="16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B7D88EE-FDD1-5A8C-87DB-8058455B1F95}"/>
                </a:ext>
              </a:extLst>
            </p:cNvPr>
            <p:cNvSpPr/>
            <p:nvPr/>
          </p:nvSpPr>
          <p:spPr>
            <a:xfrm>
              <a:off x="3635896" y="3003495"/>
              <a:ext cx="1071742" cy="233988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74EF30-076B-32CB-AA4F-4D169E754A21}"/>
                </a:ext>
              </a:extLst>
            </p:cNvPr>
            <p:cNvSpPr/>
            <p:nvPr/>
          </p:nvSpPr>
          <p:spPr>
            <a:xfrm>
              <a:off x="4764329" y="2998264"/>
              <a:ext cx="1607872" cy="239219"/>
            </a:xfrm>
            <a:prstGeom prst="rect">
              <a:avLst/>
            </a:prstGeom>
            <a:noFill/>
            <a:ln w="57150">
              <a:solidFill>
                <a:srgbClr val="00A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E1DE36-D405-9815-5EBD-26CC3FF8E575}"/>
                </a:ext>
              </a:extLst>
            </p:cNvPr>
            <p:cNvSpPr/>
            <p:nvPr/>
          </p:nvSpPr>
          <p:spPr>
            <a:xfrm>
              <a:off x="4764329" y="3325106"/>
              <a:ext cx="2427194" cy="934156"/>
            </a:xfrm>
            <a:prstGeom prst="rect">
              <a:avLst/>
            </a:prstGeom>
            <a:solidFill>
              <a:srgbClr val="00A68D"/>
            </a:solidFill>
            <a:ln>
              <a:solidFill>
                <a:srgbClr val="00A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PROGRAMMES NEUF </a:t>
              </a:r>
            </a:p>
            <a:p>
              <a:pPr algn="ctr"/>
              <a:r>
                <a:rPr lang="fr-FR" sz="1600" dirty="0"/>
                <a:t>(CSF Patrimoine + prescripteurs)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E74284A-53B4-FDA8-5923-B253EB6064DE}"/>
              </a:ext>
            </a:extLst>
          </p:cNvPr>
          <p:cNvGrpSpPr/>
          <p:nvPr/>
        </p:nvGrpSpPr>
        <p:grpSpPr>
          <a:xfrm>
            <a:off x="2772979" y="819607"/>
            <a:ext cx="5112568" cy="324166"/>
            <a:chOff x="3218627" y="595131"/>
            <a:chExt cx="5112568" cy="324166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14572EA-0708-EA2D-7E97-3C3B60E84207}"/>
                </a:ext>
              </a:extLst>
            </p:cNvPr>
            <p:cNvSpPr/>
            <p:nvPr/>
          </p:nvSpPr>
          <p:spPr>
            <a:xfrm>
              <a:off x="3218627" y="595131"/>
              <a:ext cx="5112568" cy="32416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800" b="1" u="sng" dirty="0">
                  <a:solidFill>
                    <a:srgbClr val="FDC300"/>
                  </a:solidFill>
                  <a:latin typeface="Lato Heavy" panose="020F0502020204030203" pitchFamily="34" charset="0"/>
                </a:rPr>
                <a:t>www.csf-logement.fr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9CB141C-E4F4-895C-81D5-84F88DC7F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1155" y="627740"/>
              <a:ext cx="273844" cy="273844"/>
            </a:xfrm>
            <a:prstGeom prst="rect">
              <a:avLst/>
            </a:prstGeom>
          </p:spPr>
        </p:pic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70F427E5-9C23-1027-1106-0EE72898D609}"/>
                </a:ext>
              </a:extLst>
            </p:cNvPr>
            <p:cNvCxnSpPr>
              <a:cxnSpLocks/>
            </p:cNvCxnSpPr>
            <p:nvPr/>
          </p:nvCxnSpPr>
          <p:spPr>
            <a:xfrm>
              <a:off x="5594891" y="627740"/>
              <a:ext cx="0" cy="265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14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E56342-1C03-44C3-AFFF-ED5B95BEB86A}"/>
              </a:ext>
            </a:extLst>
          </p:cNvPr>
          <p:cNvSpPr/>
          <p:nvPr/>
        </p:nvSpPr>
        <p:spPr>
          <a:xfrm>
            <a:off x="0" y="4815564"/>
            <a:ext cx="9144000" cy="327936"/>
          </a:xfrm>
          <a:prstGeom prst="rect">
            <a:avLst/>
          </a:prstGeom>
          <a:solidFill>
            <a:srgbClr val="275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srgbClr val="87C9D6"/>
              </a:solidFill>
              <a:latin typeface="Calibri" panose="020F0502020204030204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AF669E-9EA0-4E9E-B054-F813D3224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25" y="4244183"/>
            <a:ext cx="428625" cy="671513"/>
          </a:xfrm>
          <a:prstGeom prst="rect">
            <a:avLst/>
          </a:prstGeom>
        </p:spPr>
      </p:pic>
      <p:pic>
        <p:nvPicPr>
          <p:cNvPr id="6" name="Image 5" descr="Une image contenant intérieur, portable, sombre, objet d’extérieur&#10;&#10;Description générée automatiquement">
            <a:extLst>
              <a:ext uri="{FF2B5EF4-FFF2-40B4-BE49-F238E27FC236}">
                <a16:creationId xmlns:a16="http://schemas.microsoft.com/office/drawing/2014/main" id="{78BC19AF-317C-442C-8A4C-E438D53AA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2" t="58597" r="15525"/>
          <a:stretch/>
        </p:blipFill>
        <p:spPr>
          <a:xfrm>
            <a:off x="7716252" y="2924707"/>
            <a:ext cx="1427749" cy="137325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BD4AE62-6631-4036-9472-48BC3B52EA3C}"/>
              </a:ext>
            </a:extLst>
          </p:cNvPr>
          <p:cNvSpPr txBox="1"/>
          <p:nvPr/>
        </p:nvSpPr>
        <p:spPr>
          <a:xfrm>
            <a:off x="396057" y="103367"/>
            <a:ext cx="75169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3300" b="1" kern="1000" dirty="0">
                <a:solidFill>
                  <a:srgbClr val="F07E2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Navigation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6D2DE18-1B63-4848-B5CA-BD22B96DADB3}"/>
              </a:ext>
            </a:extLst>
          </p:cNvPr>
          <p:cNvCxnSpPr>
            <a:cxnSpLocks/>
          </p:cNvCxnSpPr>
          <p:nvPr/>
        </p:nvCxnSpPr>
        <p:spPr>
          <a:xfrm>
            <a:off x="304079" y="321469"/>
            <a:ext cx="0" cy="625079"/>
          </a:xfrm>
          <a:prstGeom prst="line">
            <a:avLst/>
          </a:prstGeom>
          <a:ln w="76200">
            <a:solidFill>
              <a:srgbClr val="F07E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3747430-2174-0DED-0BD7-D6D641031D52}"/>
              </a:ext>
            </a:extLst>
          </p:cNvPr>
          <p:cNvCxnSpPr>
            <a:cxnSpLocks/>
          </p:cNvCxnSpPr>
          <p:nvPr/>
        </p:nvCxnSpPr>
        <p:spPr>
          <a:xfrm flipV="1">
            <a:off x="3347864" y="4295168"/>
            <a:ext cx="4464496" cy="477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2E689CC-EA22-6054-BA0B-C964748874A7}"/>
              </a:ext>
            </a:extLst>
          </p:cNvPr>
          <p:cNvSpPr/>
          <p:nvPr/>
        </p:nvSpPr>
        <p:spPr>
          <a:xfrm>
            <a:off x="539552" y="773694"/>
            <a:ext cx="5112568" cy="3241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u="sng" dirty="0">
                <a:solidFill>
                  <a:srgbClr val="FDC300"/>
                </a:solidFill>
                <a:latin typeface="Lato Heavy" panose="020F0502020204030203" pitchFamily="34" charset="0"/>
              </a:rPr>
              <a:t>www.csf-logement.fr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F50AF76-158F-226D-807A-92288DD99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06303"/>
            <a:ext cx="273844" cy="273844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C1DA136-7C18-4F53-5DB5-958E0CF2392F}"/>
              </a:ext>
            </a:extLst>
          </p:cNvPr>
          <p:cNvCxnSpPr>
            <a:cxnSpLocks/>
          </p:cNvCxnSpPr>
          <p:nvPr/>
        </p:nvCxnSpPr>
        <p:spPr>
          <a:xfrm>
            <a:off x="5364088" y="1098455"/>
            <a:ext cx="0" cy="265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19D04D49-7ABF-1BFE-9AF7-A5749F7C2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07" y="1303404"/>
            <a:ext cx="3906175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1367951E-FF00-0034-2988-65FEF1BBB4F5}"/>
              </a:ext>
            </a:extLst>
          </p:cNvPr>
          <p:cNvSpPr txBox="1"/>
          <p:nvPr/>
        </p:nvSpPr>
        <p:spPr>
          <a:xfrm>
            <a:off x="6196814" y="357376"/>
            <a:ext cx="2065185" cy="1631216"/>
          </a:xfrm>
          <a:prstGeom prst="rect">
            <a:avLst/>
          </a:prstGeom>
          <a:noFill/>
          <a:ln>
            <a:noFill/>
            <a:prstDash val="dashDot"/>
          </a:ln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</a:rPr>
              <a:t>Le  contact est envoyé simultanément au partenaire et à notre cellule  dédiée. Nos conseillers  télévente les rappellent pour le financement</a:t>
            </a:r>
            <a:r>
              <a:rPr lang="fr-FR" sz="1600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2BC4A36-0AC9-4211-A9BC-64C3CC512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597" y="1064760"/>
            <a:ext cx="2767198" cy="293179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84770D2-5FB7-CA50-5B86-7F33E4685A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207" y="2649464"/>
            <a:ext cx="3222763" cy="206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 descr="Une image contenant dessin, croquis, illustration, clipart&#10;&#10;Description générée automatiquement">
            <a:extLst>
              <a:ext uri="{FF2B5EF4-FFF2-40B4-BE49-F238E27FC236}">
                <a16:creationId xmlns:a16="http://schemas.microsoft.com/office/drawing/2014/main" id="{29E35968-E1CD-4052-ADF2-37E8D97781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348" y="891857"/>
            <a:ext cx="937954" cy="14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1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E56342-1C03-44C3-AFFF-ED5B95BEB86A}"/>
              </a:ext>
            </a:extLst>
          </p:cNvPr>
          <p:cNvSpPr/>
          <p:nvPr/>
        </p:nvSpPr>
        <p:spPr>
          <a:xfrm>
            <a:off x="0" y="4815564"/>
            <a:ext cx="9144000" cy="327936"/>
          </a:xfrm>
          <a:prstGeom prst="rect">
            <a:avLst/>
          </a:prstGeom>
          <a:solidFill>
            <a:srgbClr val="275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srgbClr val="87C9D6"/>
              </a:solidFill>
              <a:latin typeface="Calibri" panose="020F0502020204030204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AF669E-9EA0-4E9E-B054-F813D3224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25" y="4244183"/>
            <a:ext cx="428625" cy="671513"/>
          </a:xfrm>
          <a:prstGeom prst="rect">
            <a:avLst/>
          </a:prstGeom>
        </p:spPr>
      </p:pic>
      <p:pic>
        <p:nvPicPr>
          <p:cNvPr id="6" name="Image 5" descr="Une image contenant intérieur, portable, sombre, objet d’extérieur&#10;&#10;Description générée automatiquement">
            <a:extLst>
              <a:ext uri="{FF2B5EF4-FFF2-40B4-BE49-F238E27FC236}">
                <a16:creationId xmlns:a16="http://schemas.microsoft.com/office/drawing/2014/main" id="{78BC19AF-317C-442C-8A4C-E438D53AA8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2" t="58597" r="15525"/>
          <a:stretch/>
        </p:blipFill>
        <p:spPr>
          <a:xfrm>
            <a:off x="7716252" y="2924707"/>
            <a:ext cx="1427749" cy="137325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BD4AE62-6631-4036-9472-48BC3B52EA3C}"/>
              </a:ext>
            </a:extLst>
          </p:cNvPr>
          <p:cNvSpPr txBox="1"/>
          <p:nvPr/>
        </p:nvSpPr>
        <p:spPr>
          <a:xfrm>
            <a:off x="404397" y="201666"/>
            <a:ext cx="539174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3300" b="1" kern="1000" dirty="0">
                <a:solidFill>
                  <a:srgbClr val="F07E2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Quelques chiffres</a:t>
            </a:r>
          </a:p>
          <a:p>
            <a:pPr defTabSz="685800"/>
            <a:r>
              <a:rPr lang="fr-FR" sz="1600" b="1" kern="1000" dirty="0">
                <a:solidFill>
                  <a:srgbClr val="275F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Depuis lancement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6D2DE18-1B63-4848-B5CA-BD22B96DADB3}"/>
              </a:ext>
            </a:extLst>
          </p:cNvPr>
          <p:cNvCxnSpPr>
            <a:cxnSpLocks/>
          </p:cNvCxnSpPr>
          <p:nvPr/>
        </p:nvCxnSpPr>
        <p:spPr>
          <a:xfrm>
            <a:off x="304079" y="321469"/>
            <a:ext cx="0" cy="625079"/>
          </a:xfrm>
          <a:prstGeom prst="line">
            <a:avLst/>
          </a:prstGeom>
          <a:ln w="76200">
            <a:solidFill>
              <a:srgbClr val="F07E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3747430-2174-0DED-0BD7-D6D641031D52}"/>
              </a:ext>
            </a:extLst>
          </p:cNvPr>
          <p:cNvCxnSpPr>
            <a:cxnSpLocks/>
          </p:cNvCxnSpPr>
          <p:nvPr/>
        </p:nvCxnSpPr>
        <p:spPr>
          <a:xfrm flipV="1">
            <a:off x="3347864" y="4295168"/>
            <a:ext cx="4464496" cy="477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C1DA136-7C18-4F53-5DB5-958E0CF2392F}"/>
              </a:ext>
            </a:extLst>
          </p:cNvPr>
          <p:cNvCxnSpPr>
            <a:cxnSpLocks/>
          </p:cNvCxnSpPr>
          <p:nvPr/>
        </p:nvCxnSpPr>
        <p:spPr>
          <a:xfrm>
            <a:off x="5364088" y="1098455"/>
            <a:ext cx="0" cy="265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 descr="Une image contenant texte, moniteur, équipement électronique, afficher&#10;&#10;Description générée automatiquement">
            <a:extLst>
              <a:ext uri="{FF2B5EF4-FFF2-40B4-BE49-F238E27FC236}">
                <a16:creationId xmlns:a16="http://schemas.microsoft.com/office/drawing/2014/main" id="{4DF62177-1979-CABA-BA3D-9B3ABCB2F7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27" y="1275677"/>
            <a:ext cx="2742558" cy="2315240"/>
          </a:xfrm>
          <a:prstGeom prst="rect">
            <a:avLst/>
          </a:prstGeom>
        </p:spPr>
      </p:pic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4253D90F-031E-467E-2A1F-F7123DE91E1B}"/>
              </a:ext>
            </a:extLst>
          </p:cNvPr>
          <p:cNvCxnSpPr/>
          <p:nvPr/>
        </p:nvCxnSpPr>
        <p:spPr>
          <a:xfrm>
            <a:off x="6098546" y="3931618"/>
            <a:ext cx="0" cy="727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747A0856-9F09-18F7-03C5-1927B28B7ED2}"/>
              </a:ext>
            </a:extLst>
          </p:cNvPr>
          <p:cNvGrpSpPr/>
          <p:nvPr/>
        </p:nvGrpSpPr>
        <p:grpSpPr>
          <a:xfrm>
            <a:off x="282654" y="1017157"/>
            <a:ext cx="3176524" cy="1317313"/>
            <a:chOff x="4008515" y="3210844"/>
            <a:chExt cx="2594829" cy="1212357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BA79C4B0-6795-A0CD-CDE9-C39E3277D7B5}"/>
                </a:ext>
              </a:extLst>
            </p:cNvPr>
            <p:cNvSpPr txBox="1"/>
            <p:nvPr/>
          </p:nvSpPr>
          <p:spPr>
            <a:xfrm>
              <a:off x="4008515" y="3658413"/>
              <a:ext cx="2594829" cy="76478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square" rtlCol="0">
              <a:spAutoFit/>
            </a:bodyPr>
            <a:lstStyle>
              <a:lvl1pPr>
                <a:defRPr sz="3200" b="1">
                  <a:solidFill>
                    <a:schemeClr val="bg1"/>
                  </a:solidFill>
                </a:defRPr>
              </a:lvl1pPr>
            </a:lstStyle>
            <a:p>
              <a:r>
                <a:rPr lang="fr-FR" sz="1600" dirty="0">
                  <a:solidFill>
                    <a:schemeClr val="accent1"/>
                  </a:solidFill>
                </a:rPr>
                <a:t>Programmes NEUFS</a:t>
              </a:r>
            </a:p>
            <a:p>
              <a:endParaRPr lang="fr-FR" sz="1400" dirty="0">
                <a:solidFill>
                  <a:schemeClr val="accent1"/>
                </a:solidFill>
              </a:endParaRPr>
            </a:p>
            <a:p>
              <a:r>
                <a:rPr lang="fr-FR" sz="1800" dirty="0">
                  <a:solidFill>
                    <a:schemeClr val="accent1"/>
                  </a:solidFill>
                </a:rPr>
                <a:t>1 764 </a:t>
              </a:r>
              <a:r>
                <a:rPr lang="fr-FR" sz="1400" dirty="0">
                  <a:solidFill>
                    <a:schemeClr val="accent1"/>
                  </a:solidFill>
                </a:rPr>
                <a:t>programmes</a:t>
              </a:r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F0A459D3-2897-5D8B-2C69-6B391B2A10DD}"/>
                </a:ext>
              </a:extLst>
            </p:cNvPr>
            <p:cNvCxnSpPr>
              <a:cxnSpLocks/>
            </p:cNvCxnSpPr>
            <p:nvPr/>
          </p:nvCxnSpPr>
          <p:spPr>
            <a:xfrm>
              <a:off x="4549789" y="3210844"/>
              <a:ext cx="0" cy="12003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878C559-2F18-FA84-8C1D-1BDBB0FF6EC5}"/>
              </a:ext>
            </a:extLst>
          </p:cNvPr>
          <p:cNvGrpSpPr/>
          <p:nvPr/>
        </p:nvGrpSpPr>
        <p:grpSpPr>
          <a:xfrm>
            <a:off x="6056230" y="203409"/>
            <a:ext cx="1903401" cy="1397929"/>
            <a:chOff x="5068873" y="-2054934"/>
            <a:chExt cx="2334690" cy="5095322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B698F52B-5017-4444-0150-7C01E2F4545F}"/>
                </a:ext>
              </a:extLst>
            </p:cNvPr>
            <p:cNvSpPr txBox="1"/>
            <p:nvPr/>
          </p:nvSpPr>
          <p:spPr>
            <a:xfrm>
              <a:off x="5068873" y="-2054934"/>
              <a:ext cx="2334690" cy="2804541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square" rtlCol="0">
              <a:spAutoFit/>
            </a:bodyPr>
            <a:lstStyle>
              <a:lvl1pPr>
                <a:defRPr sz="16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>
                  <a:solidFill>
                    <a:schemeClr val="accent1"/>
                  </a:solidFill>
                </a:rPr>
                <a:t>Près de 60 000 </a:t>
              </a:r>
              <a:r>
                <a:rPr lang="fr-FR" sz="1400" b="0" dirty="0">
                  <a:solidFill>
                    <a:schemeClr val="accent1"/>
                  </a:solidFill>
                </a:rPr>
                <a:t>visiteurs sur notre site depuis lancement</a:t>
              </a:r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D161071D-F6A8-49A4-7A3D-433C44A15F13}"/>
                </a:ext>
              </a:extLst>
            </p:cNvPr>
            <p:cNvCxnSpPr>
              <a:cxnSpLocks/>
            </p:cNvCxnSpPr>
            <p:nvPr/>
          </p:nvCxnSpPr>
          <p:spPr>
            <a:xfrm>
              <a:off x="6097241" y="2195181"/>
              <a:ext cx="0" cy="8452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4FFFC2C2-A7B9-746B-BB9E-FF64632CCF9E}"/>
              </a:ext>
            </a:extLst>
          </p:cNvPr>
          <p:cNvSpPr txBox="1"/>
          <p:nvPr/>
        </p:nvSpPr>
        <p:spPr>
          <a:xfrm>
            <a:off x="6110489" y="1639190"/>
            <a:ext cx="2679431" cy="800219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+ 55 000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Annonces en ligne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9A29DC13-5E7A-EE9B-6C72-9F0E484EBEAD}"/>
              </a:ext>
            </a:extLst>
          </p:cNvPr>
          <p:cNvCxnSpPr>
            <a:cxnSpLocks/>
          </p:cNvCxnSpPr>
          <p:nvPr/>
        </p:nvCxnSpPr>
        <p:spPr>
          <a:xfrm>
            <a:off x="7297676" y="360535"/>
            <a:ext cx="0" cy="8297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01A355E-EFDD-3C62-4019-C51279E79F89}"/>
              </a:ext>
            </a:extLst>
          </p:cNvPr>
          <p:cNvCxnSpPr>
            <a:cxnSpLocks/>
          </p:cNvCxnSpPr>
          <p:nvPr/>
        </p:nvCxnSpPr>
        <p:spPr>
          <a:xfrm>
            <a:off x="5660188" y="2068366"/>
            <a:ext cx="27892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9D11A186-2FEA-8010-83DE-80AC1827D36E}"/>
              </a:ext>
            </a:extLst>
          </p:cNvPr>
          <p:cNvCxnSpPr>
            <a:cxnSpLocks/>
          </p:cNvCxnSpPr>
          <p:nvPr/>
        </p:nvCxnSpPr>
        <p:spPr>
          <a:xfrm>
            <a:off x="5700922" y="4320577"/>
            <a:ext cx="283411" cy="80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F3357D02-00B2-208C-201B-9C31ABC916A9}"/>
              </a:ext>
            </a:extLst>
          </p:cNvPr>
          <p:cNvSpPr txBox="1"/>
          <p:nvPr/>
        </p:nvSpPr>
        <p:spPr>
          <a:xfrm>
            <a:off x="3132652" y="77141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Soyez acteurs ! 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149450CC-AD17-67D3-03FC-EF2275C86761}"/>
              </a:ext>
            </a:extLst>
          </p:cNvPr>
          <p:cNvGrpSpPr/>
          <p:nvPr/>
        </p:nvGrpSpPr>
        <p:grpSpPr>
          <a:xfrm>
            <a:off x="147225" y="218752"/>
            <a:ext cx="6025308" cy="3085411"/>
            <a:chOff x="-1475519" y="3210844"/>
            <a:chExt cx="6025308" cy="6537453"/>
          </a:xfrm>
        </p:grpSpPr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8A6436DF-47EC-53A7-38C9-AF29A35E235C}"/>
                </a:ext>
              </a:extLst>
            </p:cNvPr>
            <p:cNvSpPr txBox="1"/>
            <p:nvPr/>
          </p:nvSpPr>
          <p:spPr>
            <a:xfrm>
              <a:off x="-1475519" y="8574471"/>
              <a:ext cx="2828902" cy="1173826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square" rtlCol="0">
              <a:spAutoFit/>
            </a:bodyPr>
            <a:lstStyle>
              <a:lvl1pPr>
                <a:defRPr sz="3200" b="1">
                  <a:solidFill>
                    <a:schemeClr val="bg1"/>
                  </a:solidFill>
                </a:defRPr>
              </a:lvl1pPr>
            </a:lstStyle>
            <a:p>
              <a:r>
                <a:rPr lang="fr-FR" sz="1600" dirty="0">
                  <a:solidFill>
                    <a:schemeClr val="accent1"/>
                  </a:solidFill>
                </a:rPr>
                <a:t>LOGEMENTS ANCIENS</a:t>
              </a:r>
            </a:p>
            <a:p>
              <a:r>
                <a:rPr lang="fr-FR" sz="1400" dirty="0">
                  <a:solidFill>
                    <a:schemeClr val="accent1"/>
                  </a:solidFill>
                </a:rPr>
                <a:t>50 000 ANNONCES</a:t>
              </a:r>
            </a:p>
          </p:txBody>
        </p: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7FA2441C-201E-18DE-38CD-62B999B63017}"/>
                </a:ext>
              </a:extLst>
            </p:cNvPr>
            <p:cNvCxnSpPr>
              <a:cxnSpLocks/>
            </p:cNvCxnSpPr>
            <p:nvPr/>
          </p:nvCxnSpPr>
          <p:spPr>
            <a:xfrm>
              <a:off x="4549789" y="3210844"/>
              <a:ext cx="0" cy="12003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123436B7-A484-344D-621B-A3E52A1BA68F}"/>
              </a:ext>
            </a:extLst>
          </p:cNvPr>
          <p:cNvGrpSpPr/>
          <p:nvPr/>
        </p:nvGrpSpPr>
        <p:grpSpPr>
          <a:xfrm>
            <a:off x="132154" y="3592196"/>
            <a:ext cx="2016224" cy="833962"/>
            <a:chOff x="4022682" y="3210844"/>
            <a:chExt cx="2016224" cy="1767023"/>
          </a:xfrm>
        </p:grpSpPr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FF187E24-B8EF-B74A-C6E4-5AFA8760C652}"/>
                </a:ext>
              </a:extLst>
            </p:cNvPr>
            <p:cNvSpPr txBox="1"/>
            <p:nvPr/>
          </p:nvSpPr>
          <p:spPr>
            <a:xfrm>
              <a:off x="4022682" y="3804040"/>
              <a:ext cx="2016224" cy="1173827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square" rtlCol="0">
              <a:spAutoFit/>
            </a:bodyPr>
            <a:lstStyle>
              <a:lvl1pPr>
                <a:defRPr sz="3200" b="1">
                  <a:solidFill>
                    <a:schemeClr val="bg1"/>
                  </a:solidFill>
                </a:defRPr>
              </a:lvl1pPr>
            </a:lstStyle>
            <a:p>
              <a:r>
                <a:rPr lang="fr-FR" sz="1600" dirty="0">
                  <a:solidFill>
                    <a:schemeClr val="accent1"/>
                  </a:solidFill>
                </a:rPr>
                <a:t>LOCATION</a:t>
              </a:r>
            </a:p>
            <a:p>
              <a:r>
                <a:rPr lang="fr-FR" sz="1400" dirty="0">
                  <a:solidFill>
                    <a:schemeClr val="accent1"/>
                  </a:solidFill>
                </a:rPr>
                <a:t>507 ANNONCES</a:t>
              </a:r>
            </a:p>
          </p:txBody>
        </p: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30BEB345-58F7-2642-A22A-64AA2B911EC5}"/>
                </a:ext>
              </a:extLst>
            </p:cNvPr>
            <p:cNvCxnSpPr>
              <a:cxnSpLocks/>
            </p:cNvCxnSpPr>
            <p:nvPr/>
          </p:nvCxnSpPr>
          <p:spPr>
            <a:xfrm>
              <a:off x="4549789" y="3210844"/>
              <a:ext cx="0" cy="12003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Image 62">
            <a:extLst>
              <a:ext uri="{FF2B5EF4-FFF2-40B4-BE49-F238E27FC236}">
                <a16:creationId xmlns:a16="http://schemas.microsoft.com/office/drawing/2014/main" id="{F9F94324-2F50-3645-269D-01299F9AF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1697" y="1378275"/>
            <a:ext cx="2254320" cy="1546429"/>
          </a:xfrm>
          <a:prstGeom prst="rect">
            <a:avLst/>
          </a:prstGeom>
        </p:spPr>
      </p:pic>
      <p:pic>
        <p:nvPicPr>
          <p:cNvPr id="10" name="Image 9" descr="Une image contenant dessin humoristique, dessin, clipart, illustration&#10;&#10;Description générée automatiquement">
            <a:extLst>
              <a:ext uri="{FF2B5EF4-FFF2-40B4-BE49-F238E27FC236}">
                <a16:creationId xmlns:a16="http://schemas.microsoft.com/office/drawing/2014/main" id="{44A30093-DB0D-450F-B817-441B61F069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75" y="2077073"/>
            <a:ext cx="3630091" cy="319497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CC8D62F-5485-0A8E-4D8A-ED03FE0C8F2E}"/>
              </a:ext>
            </a:extLst>
          </p:cNvPr>
          <p:cNvSpPr txBox="1"/>
          <p:nvPr/>
        </p:nvSpPr>
        <p:spPr>
          <a:xfrm>
            <a:off x="6035754" y="3115464"/>
            <a:ext cx="2828902" cy="89255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r-FR" sz="2400" dirty="0">
                <a:solidFill>
                  <a:schemeClr val="accent1"/>
                </a:solidFill>
              </a:rPr>
              <a:t>38 partenaires</a:t>
            </a:r>
          </a:p>
          <a:p>
            <a:r>
              <a:rPr lang="fr-FR" sz="1400" dirty="0">
                <a:solidFill>
                  <a:schemeClr val="accent1"/>
                </a:solidFill>
              </a:rPr>
              <a:t>Promoteurs/ constructeurs</a:t>
            </a:r>
          </a:p>
          <a:p>
            <a:r>
              <a:rPr lang="fr-FR" sz="1400" dirty="0">
                <a:solidFill>
                  <a:schemeClr val="accent1"/>
                </a:solidFill>
              </a:rPr>
              <a:t>Agences immobilières/ Bailleurs</a:t>
            </a:r>
          </a:p>
        </p:txBody>
      </p:sp>
    </p:spTree>
    <p:extLst>
      <p:ext uri="{BB962C8B-B14F-4D97-AF65-F5344CB8AC3E}">
        <p14:creationId xmlns:p14="http://schemas.microsoft.com/office/powerpoint/2010/main" val="248536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46A54F7-ED7D-4846-AF7B-E061CE014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430" y="79700"/>
            <a:ext cx="1198954" cy="85839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E56342-1C03-44C3-AFFF-ED5B95BEB86A}"/>
              </a:ext>
            </a:extLst>
          </p:cNvPr>
          <p:cNvSpPr/>
          <p:nvPr/>
        </p:nvSpPr>
        <p:spPr>
          <a:xfrm>
            <a:off x="0" y="4815564"/>
            <a:ext cx="9144000" cy="327936"/>
          </a:xfrm>
          <a:prstGeom prst="rect">
            <a:avLst/>
          </a:prstGeom>
          <a:solidFill>
            <a:srgbClr val="275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srgbClr val="87C9D6"/>
              </a:solidFill>
              <a:latin typeface="Calibri" panose="020F0502020204030204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AF669E-9EA0-4E9E-B054-F813D3224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25" y="4244183"/>
            <a:ext cx="428625" cy="671513"/>
          </a:xfrm>
          <a:prstGeom prst="rect">
            <a:avLst/>
          </a:prstGeom>
        </p:spPr>
      </p:pic>
      <p:pic>
        <p:nvPicPr>
          <p:cNvPr id="6" name="Image 5" descr="Une image contenant intérieur, portable, sombre, objet d’extérieur&#10;&#10;Description générée automatiquement">
            <a:extLst>
              <a:ext uri="{FF2B5EF4-FFF2-40B4-BE49-F238E27FC236}">
                <a16:creationId xmlns:a16="http://schemas.microsoft.com/office/drawing/2014/main" id="{78BC19AF-317C-442C-8A4C-E438D53AA8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2" t="58597" r="15525"/>
          <a:stretch/>
        </p:blipFill>
        <p:spPr>
          <a:xfrm>
            <a:off x="7716252" y="2924707"/>
            <a:ext cx="1427749" cy="137325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BD4AE62-6631-4036-9472-48BC3B52EA3C}"/>
              </a:ext>
            </a:extLst>
          </p:cNvPr>
          <p:cNvSpPr txBox="1"/>
          <p:nvPr/>
        </p:nvSpPr>
        <p:spPr>
          <a:xfrm>
            <a:off x="304079" y="22545"/>
            <a:ext cx="75169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3300" b="1" kern="1000" dirty="0">
                <a:solidFill>
                  <a:srgbClr val="F07E2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Communication papier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6D2DE18-1B63-4848-B5CA-BD22B96DADB3}"/>
              </a:ext>
            </a:extLst>
          </p:cNvPr>
          <p:cNvCxnSpPr>
            <a:cxnSpLocks/>
          </p:cNvCxnSpPr>
          <p:nvPr/>
        </p:nvCxnSpPr>
        <p:spPr>
          <a:xfrm>
            <a:off x="304079" y="321469"/>
            <a:ext cx="0" cy="625079"/>
          </a:xfrm>
          <a:prstGeom prst="line">
            <a:avLst/>
          </a:prstGeom>
          <a:ln w="76200">
            <a:solidFill>
              <a:srgbClr val="F07E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3747430-2174-0DED-0BD7-D6D641031D52}"/>
              </a:ext>
            </a:extLst>
          </p:cNvPr>
          <p:cNvCxnSpPr>
            <a:cxnSpLocks/>
          </p:cNvCxnSpPr>
          <p:nvPr/>
        </p:nvCxnSpPr>
        <p:spPr>
          <a:xfrm flipV="1">
            <a:off x="3413779" y="4282188"/>
            <a:ext cx="4464496" cy="477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C1DA136-7C18-4F53-5DB5-958E0CF2392F}"/>
              </a:ext>
            </a:extLst>
          </p:cNvPr>
          <p:cNvCxnSpPr>
            <a:cxnSpLocks/>
          </p:cNvCxnSpPr>
          <p:nvPr/>
        </p:nvCxnSpPr>
        <p:spPr>
          <a:xfrm>
            <a:off x="5364088" y="1098455"/>
            <a:ext cx="0" cy="265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9A29DC13-5E7A-EE9B-6C72-9F0E484EBEAD}"/>
              </a:ext>
            </a:extLst>
          </p:cNvPr>
          <p:cNvCxnSpPr>
            <a:cxnSpLocks/>
          </p:cNvCxnSpPr>
          <p:nvPr/>
        </p:nvCxnSpPr>
        <p:spPr>
          <a:xfrm>
            <a:off x="7297676" y="360535"/>
            <a:ext cx="0" cy="8297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plein 43">
            <a:extLst>
              <a:ext uri="{FF2B5EF4-FFF2-40B4-BE49-F238E27FC236}">
                <a16:creationId xmlns:a16="http://schemas.microsoft.com/office/drawing/2014/main" id="{3DC47F0E-5FE1-826E-DFAF-B82BAAA24D80}"/>
              </a:ext>
            </a:extLst>
          </p:cNvPr>
          <p:cNvSpPr/>
          <p:nvPr/>
        </p:nvSpPr>
        <p:spPr>
          <a:xfrm rot="5400000">
            <a:off x="5391585" y="1973583"/>
            <a:ext cx="312040" cy="196843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01A355E-EFDD-3C62-4019-C51279E79F89}"/>
              </a:ext>
            </a:extLst>
          </p:cNvPr>
          <p:cNvCxnSpPr>
            <a:cxnSpLocks/>
          </p:cNvCxnSpPr>
          <p:nvPr/>
        </p:nvCxnSpPr>
        <p:spPr>
          <a:xfrm>
            <a:off x="5660188" y="2068366"/>
            <a:ext cx="27892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9D11A186-2FEA-8010-83DE-80AC1827D36E}"/>
              </a:ext>
            </a:extLst>
          </p:cNvPr>
          <p:cNvCxnSpPr>
            <a:cxnSpLocks/>
          </p:cNvCxnSpPr>
          <p:nvPr/>
        </p:nvCxnSpPr>
        <p:spPr>
          <a:xfrm>
            <a:off x="5700922" y="4320577"/>
            <a:ext cx="283411" cy="80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81F712C9-6259-4FF0-19DB-91EDC81DA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39" y="1576186"/>
            <a:ext cx="2064642" cy="27170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FE62B2E-1877-D92F-987A-E493C2651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8870" y="1566179"/>
            <a:ext cx="2120818" cy="2737068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BC19CD9A-1DCC-325E-7223-8B4AB478A105}"/>
              </a:ext>
            </a:extLst>
          </p:cNvPr>
          <p:cNvGrpSpPr/>
          <p:nvPr/>
        </p:nvGrpSpPr>
        <p:grpSpPr>
          <a:xfrm>
            <a:off x="6216176" y="1165613"/>
            <a:ext cx="1872208" cy="3466919"/>
            <a:chOff x="1023348" y="1369206"/>
            <a:chExt cx="1872208" cy="3466919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0689C32-E415-B500-22E9-92F62DEFF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0596" y="1369206"/>
              <a:ext cx="1617713" cy="3359865"/>
            </a:xfrm>
            <a:prstGeom prst="rect">
              <a:avLst/>
            </a:prstGeom>
          </p:spPr>
        </p:pic>
        <p:sp>
          <p:nvSpPr>
            <p:cNvPr id="21" name="Rectangle : avec coins arrondis en haut 20">
              <a:extLst>
                <a:ext uri="{FF2B5EF4-FFF2-40B4-BE49-F238E27FC236}">
                  <a16:creationId xmlns:a16="http://schemas.microsoft.com/office/drawing/2014/main" id="{7D26A5BC-1C24-669D-D2DF-5CC56D5DBA7E}"/>
                </a:ext>
              </a:extLst>
            </p:cNvPr>
            <p:cNvSpPr/>
            <p:nvPr/>
          </p:nvSpPr>
          <p:spPr>
            <a:xfrm>
              <a:off x="1023348" y="4732683"/>
              <a:ext cx="1872208" cy="103442"/>
            </a:xfrm>
            <a:prstGeom prst="round2SameRect">
              <a:avLst/>
            </a:prstGeom>
            <a:solidFill>
              <a:srgbClr val="005CA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Rectangle : avec coins arrondis en haut 23">
            <a:extLst>
              <a:ext uri="{FF2B5EF4-FFF2-40B4-BE49-F238E27FC236}">
                <a16:creationId xmlns:a16="http://schemas.microsoft.com/office/drawing/2014/main" id="{68B73CDD-8FC9-AA97-00FD-74968F194D05}"/>
              </a:ext>
            </a:extLst>
          </p:cNvPr>
          <p:cNvSpPr/>
          <p:nvPr/>
        </p:nvSpPr>
        <p:spPr>
          <a:xfrm>
            <a:off x="6343424" y="883506"/>
            <a:ext cx="1617712" cy="261526"/>
          </a:xfrm>
          <a:prstGeom prst="round2Same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KAKEMONO</a:t>
            </a:r>
          </a:p>
        </p:txBody>
      </p:sp>
      <p:sp>
        <p:nvSpPr>
          <p:cNvPr id="25" name="Rectangle : avec coins arrondis en haut 24">
            <a:extLst>
              <a:ext uri="{FF2B5EF4-FFF2-40B4-BE49-F238E27FC236}">
                <a16:creationId xmlns:a16="http://schemas.microsoft.com/office/drawing/2014/main" id="{B9B45343-579B-25C2-016E-B2440ECB5FFC}"/>
              </a:ext>
            </a:extLst>
          </p:cNvPr>
          <p:cNvSpPr/>
          <p:nvPr/>
        </p:nvSpPr>
        <p:spPr>
          <a:xfrm>
            <a:off x="402271" y="1033122"/>
            <a:ext cx="2046618" cy="523051"/>
          </a:xfrm>
          <a:prstGeom prst="round2SameRect">
            <a:avLst/>
          </a:prstGeom>
          <a:solidFill>
            <a:srgbClr val="005CA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Affiche </a:t>
            </a:r>
          </a:p>
          <a:p>
            <a:pPr algn="ctr"/>
            <a:r>
              <a:rPr lang="fr-FR" dirty="0"/>
              <a:t>ACHAT-LOCATION</a:t>
            </a:r>
          </a:p>
        </p:txBody>
      </p:sp>
      <p:sp>
        <p:nvSpPr>
          <p:cNvPr id="26" name="Rectangle : avec coins arrondis en haut 25">
            <a:extLst>
              <a:ext uri="{FF2B5EF4-FFF2-40B4-BE49-F238E27FC236}">
                <a16:creationId xmlns:a16="http://schemas.microsoft.com/office/drawing/2014/main" id="{0E9E1FD4-99A5-739B-064B-8543A9ADBC98}"/>
              </a:ext>
            </a:extLst>
          </p:cNvPr>
          <p:cNvSpPr/>
          <p:nvPr/>
        </p:nvSpPr>
        <p:spPr>
          <a:xfrm>
            <a:off x="3139322" y="1018620"/>
            <a:ext cx="2079915" cy="523051"/>
          </a:xfrm>
          <a:prstGeom prst="round2Same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Affiche</a:t>
            </a:r>
          </a:p>
          <a:p>
            <a:pPr algn="ctr"/>
            <a:r>
              <a:rPr lang="fr-FR" dirty="0"/>
              <a:t>INVESTISSEMENTS</a:t>
            </a:r>
          </a:p>
        </p:txBody>
      </p:sp>
    </p:spTree>
    <p:extLst>
      <p:ext uri="{BB962C8B-B14F-4D97-AF65-F5344CB8AC3E}">
        <p14:creationId xmlns:p14="http://schemas.microsoft.com/office/powerpoint/2010/main" val="17574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E56342-1C03-44C3-AFFF-ED5B95BEB86A}"/>
              </a:ext>
            </a:extLst>
          </p:cNvPr>
          <p:cNvSpPr/>
          <p:nvPr/>
        </p:nvSpPr>
        <p:spPr>
          <a:xfrm>
            <a:off x="0" y="4815564"/>
            <a:ext cx="9144000" cy="327936"/>
          </a:xfrm>
          <a:prstGeom prst="rect">
            <a:avLst/>
          </a:prstGeom>
          <a:solidFill>
            <a:srgbClr val="275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srgbClr val="87C9D6"/>
              </a:solidFill>
              <a:latin typeface="Calibri" panose="020F0502020204030204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AF669E-9EA0-4E9E-B054-F813D3224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25" y="4244183"/>
            <a:ext cx="428625" cy="6715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BD4AE62-6631-4036-9472-48BC3B52EA3C}"/>
              </a:ext>
            </a:extLst>
          </p:cNvPr>
          <p:cNvSpPr txBox="1"/>
          <p:nvPr/>
        </p:nvSpPr>
        <p:spPr>
          <a:xfrm>
            <a:off x="379462" y="178739"/>
            <a:ext cx="75169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3300" b="1" kern="1000" dirty="0">
                <a:solidFill>
                  <a:srgbClr val="F07E2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Communication digitale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6D2DE18-1B63-4848-B5CA-BD22B96DADB3}"/>
              </a:ext>
            </a:extLst>
          </p:cNvPr>
          <p:cNvCxnSpPr>
            <a:cxnSpLocks/>
          </p:cNvCxnSpPr>
          <p:nvPr/>
        </p:nvCxnSpPr>
        <p:spPr>
          <a:xfrm>
            <a:off x="304079" y="321469"/>
            <a:ext cx="0" cy="625079"/>
          </a:xfrm>
          <a:prstGeom prst="line">
            <a:avLst/>
          </a:prstGeom>
          <a:ln w="76200">
            <a:solidFill>
              <a:srgbClr val="F07E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3747430-2174-0DED-0BD7-D6D641031D52}"/>
              </a:ext>
            </a:extLst>
          </p:cNvPr>
          <p:cNvCxnSpPr>
            <a:cxnSpLocks/>
          </p:cNvCxnSpPr>
          <p:nvPr/>
        </p:nvCxnSpPr>
        <p:spPr>
          <a:xfrm flipV="1">
            <a:off x="3413779" y="4282188"/>
            <a:ext cx="4464496" cy="477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C1DA136-7C18-4F53-5DB5-958E0CF2392F}"/>
              </a:ext>
            </a:extLst>
          </p:cNvPr>
          <p:cNvCxnSpPr>
            <a:cxnSpLocks/>
          </p:cNvCxnSpPr>
          <p:nvPr/>
        </p:nvCxnSpPr>
        <p:spPr>
          <a:xfrm>
            <a:off x="5364088" y="1098455"/>
            <a:ext cx="0" cy="265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9A29DC13-5E7A-EE9B-6C72-9F0E484EBEAD}"/>
              </a:ext>
            </a:extLst>
          </p:cNvPr>
          <p:cNvCxnSpPr>
            <a:cxnSpLocks/>
          </p:cNvCxnSpPr>
          <p:nvPr/>
        </p:nvCxnSpPr>
        <p:spPr>
          <a:xfrm>
            <a:off x="7297676" y="360535"/>
            <a:ext cx="0" cy="8297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plein 43">
            <a:extLst>
              <a:ext uri="{FF2B5EF4-FFF2-40B4-BE49-F238E27FC236}">
                <a16:creationId xmlns:a16="http://schemas.microsoft.com/office/drawing/2014/main" id="{3DC47F0E-5FE1-826E-DFAF-B82BAAA24D80}"/>
              </a:ext>
            </a:extLst>
          </p:cNvPr>
          <p:cNvSpPr/>
          <p:nvPr/>
        </p:nvSpPr>
        <p:spPr>
          <a:xfrm rot="5400000">
            <a:off x="5391585" y="1973583"/>
            <a:ext cx="312040" cy="196843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01A355E-EFDD-3C62-4019-C51279E79F89}"/>
              </a:ext>
            </a:extLst>
          </p:cNvPr>
          <p:cNvCxnSpPr>
            <a:cxnSpLocks/>
          </p:cNvCxnSpPr>
          <p:nvPr/>
        </p:nvCxnSpPr>
        <p:spPr>
          <a:xfrm>
            <a:off x="5660188" y="2068366"/>
            <a:ext cx="27892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9D11A186-2FEA-8010-83DE-80AC1827D36E}"/>
              </a:ext>
            </a:extLst>
          </p:cNvPr>
          <p:cNvCxnSpPr>
            <a:cxnSpLocks/>
          </p:cNvCxnSpPr>
          <p:nvPr/>
        </p:nvCxnSpPr>
        <p:spPr>
          <a:xfrm>
            <a:off x="5700922" y="4320577"/>
            <a:ext cx="283411" cy="80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C27557C2-80A2-C742-307A-D19EB6D65BA8}"/>
              </a:ext>
            </a:extLst>
          </p:cNvPr>
          <p:cNvSpPr txBox="1"/>
          <p:nvPr/>
        </p:nvSpPr>
        <p:spPr>
          <a:xfrm>
            <a:off x="2555776" y="920337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Lato Heavy" panose="020F0502020204030203" pitchFamily="34" charset="0"/>
              </a:rPr>
              <a:t>Les intervenants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C5F54-305F-BE15-BD1D-251DEB001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733" y="1628223"/>
            <a:ext cx="2353566" cy="2841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0A13DF0-1016-18B4-8BE8-03D1EABE0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13" y="1623325"/>
            <a:ext cx="2527032" cy="2769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98EB335F-2244-A9A3-6898-DF249B4E6E7D}"/>
              </a:ext>
            </a:extLst>
          </p:cNvPr>
          <p:cNvSpPr/>
          <p:nvPr/>
        </p:nvSpPr>
        <p:spPr>
          <a:xfrm>
            <a:off x="367013" y="1056802"/>
            <a:ext cx="2527032" cy="523051"/>
          </a:xfrm>
          <a:prstGeom prst="round2Same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E-mailing présentation plateforme</a:t>
            </a:r>
          </a:p>
        </p:txBody>
      </p: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C6CC79C7-59C5-1612-D0EC-A4670A08B904}"/>
              </a:ext>
            </a:extLst>
          </p:cNvPr>
          <p:cNvSpPr/>
          <p:nvPr/>
        </p:nvSpPr>
        <p:spPr>
          <a:xfrm>
            <a:off x="3161999" y="1056801"/>
            <a:ext cx="2484028" cy="523051"/>
          </a:xfrm>
          <a:prstGeom prst="round2Same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Vidéo de présentation</a:t>
            </a:r>
          </a:p>
        </p:txBody>
      </p: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CA391784-63E6-2525-CFD1-C3CA1DF6518B}"/>
              </a:ext>
            </a:extLst>
          </p:cNvPr>
          <p:cNvSpPr/>
          <p:nvPr/>
        </p:nvSpPr>
        <p:spPr>
          <a:xfrm>
            <a:off x="6058293" y="1049103"/>
            <a:ext cx="2341006" cy="523051"/>
          </a:xfrm>
          <a:prstGeom prst="round2Same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E-mailing Mise en ligne partenaires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3DAA5D1-7EA6-7F1C-91C2-EE029C358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999" y="1618838"/>
            <a:ext cx="2480028" cy="1418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 : avec coins arrondis en haut 18">
            <a:extLst>
              <a:ext uri="{FF2B5EF4-FFF2-40B4-BE49-F238E27FC236}">
                <a16:creationId xmlns:a16="http://schemas.microsoft.com/office/drawing/2014/main" id="{029C904A-F199-99F5-E906-3785EBE3DC03}"/>
              </a:ext>
            </a:extLst>
          </p:cNvPr>
          <p:cNvSpPr/>
          <p:nvPr/>
        </p:nvSpPr>
        <p:spPr>
          <a:xfrm>
            <a:off x="3168884" y="3248157"/>
            <a:ext cx="2484028" cy="523051"/>
          </a:xfrm>
          <a:prstGeom prst="round2Same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Bannière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2D55558-5221-B4E8-895F-2C1E8F835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9561" y="3804823"/>
            <a:ext cx="2486466" cy="59311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E7F55DC-0ADF-47DD-1904-996EA13F8E16}"/>
              </a:ext>
            </a:extLst>
          </p:cNvPr>
          <p:cNvSpPr txBox="1"/>
          <p:nvPr/>
        </p:nvSpPr>
        <p:spPr>
          <a:xfrm>
            <a:off x="3104666" y="4404625"/>
            <a:ext cx="2480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Exemple :  SRIAS</a:t>
            </a:r>
          </a:p>
        </p:txBody>
      </p:sp>
    </p:spTree>
    <p:extLst>
      <p:ext uri="{BB962C8B-B14F-4D97-AF65-F5344CB8AC3E}">
        <p14:creationId xmlns:p14="http://schemas.microsoft.com/office/powerpoint/2010/main" val="294908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E56342-1C03-44C3-AFFF-ED5B95BEB86A}"/>
              </a:ext>
            </a:extLst>
          </p:cNvPr>
          <p:cNvSpPr/>
          <p:nvPr/>
        </p:nvSpPr>
        <p:spPr>
          <a:xfrm>
            <a:off x="0" y="4815564"/>
            <a:ext cx="9144000" cy="327936"/>
          </a:xfrm>
          <a:prstGeom prst="rect">
            <a:avLst/>
          </a:prstGeom>
          <a:solidFill>
            <a:srgbClr val="275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srgbClr val="87C9D6"/>
              </a:solidFill>
              <a:latin typeface="Calibri" panose="020F0502020204030204"/>
            </a:endParaRPr>
          </a:p>
        </p:txBody>
      </p:sp>
      <p:pic>
        <p:nvPicPr>
          <p:cNvPr id="6" name="Image 5" descr="Une image contenant intérieur, portable, sombre, objet d’extérieur&#10;&#10;Description générée automatiquement">
            <a:extLst>
              <a:ext uri="{FF2B5EF4-FFF2-40B4-BE49-F238E27FC236}">
                <a16:creationId xmlns:a16="http://schemas.microsoft.com/office/drawing/2014/main" id="{78BC19AF-317C-442C-8A4C-E438D53AA8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2" t="58597" r="15525"/>
          <a:stretch/>
        </p:blipFill>
        <p:spPr>
          <a:xfrm>
            <a:off x="7716252" y="2924707"/>
            <a:ext cx="1427749" cy="137325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BD4AE62-6631-4036-9472-48BC3B52EA3C}"/>
              </a:ext>
            </a:extLst>
          </p:cNvPr>
          <p:cNvSpPr txBox="1"/>
          <p:nvPr/>
        </p:nvSpPr>
        <p:spPr>
          <a:xfrm>
            <a:off x="379462" y="178739"/>
            <a:ext cx="887305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3300" b="1" kern="1000" dirty="0">
                <a:solidFill>
                  <a:srgbClr val="F07E2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Réseaux Sociaux </a:t>
            </a:r>
          </a:p>
          <a:p>
            <a:pPr defTabSz="685800"/>
            <a:r>
              <a:rPr lang="fr-FR" b="1" kern="1000" dirty="0">
                <a:solidFill>
                  <a:srgbClr val="275F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Exemple : Fédération des Sapeurs Pompiers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6D2DE18-1B63-4848-B5CA-BD22B96DADB3}"/>
              </a:ext>
            </a:extLst>
          </p:cNvPr>
          <p:cNvCxnSpPr>
            <a:cxnSpLocks/>
          </p:cNvCxnSpPr>
          <p:nvPr/>
        </p:nvCxnSpPr>
        <p:spPr>
          <a:xfrm>
            <a:off x="304079" y="321469"/>
            <a:ext cx="0" cy="625079"/>
          </a:xfrm>
          <a:prstGeom prst="line">
            <a:avLst/>
          </a:prstGeom>
          <a:ln w="76200">
            <a:solidFill>
              <a:srgbClr val="F07E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3747430-2174-0DED-0BD7-D6D641031D52}"/>
              </a:ext>
            </a:extLst>
          </p:cNvPr>
          <p:cNvCxnSpPr>
            <a:cxnSpLocks/>
          </p:cNvCxnSpPr>
          <p:nvPr/>
        </p:nvCxnSpPr>
        <p:spPr>
          <a:xfrm flipV="1">
            <a:off x="3413779" y="4282188"/>
            <a:ext cx="4464496" cy="477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C1DA136-7C18-4F53-5DB5-958E0CF2392F}"/>
              </a:ext>
            </a:extLst>
          </p:cNvPr>
          <p:cNvCxnSpPr>
            <a:cxnSpLocks/>
          </p:cNvCxnSpPr>
          <p:nvPr/>
        </p:nvCxnSpPr>
        <p:spPr>
          <a:xfrm>
            <a:off x="5364088" y="1098455"/>
            <a:ext cx="0" cy="265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9A29DC13-5E7A-EE9B-6C72-9F0E484EBEAD}"/>
              </a:ext>
            </a:extLst>
          </p:cNvPr>
          <p:cNvCxnSpPr>
            <a:cxnSpLocks/>
          </p:cNvCxnSpPr>
          <p:nvPr/>
        </p:nvCxnSpPr>
        <p:spPr>
          <a:xfrm>
            <a:off x="7297676" y="360535"/>
            <a:ext cx="0" cy="8297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plein 43">
            <a:extLst>
              <a:ext uri="{FF2B5EF4-FFF2-40B4-BE49-F238E27FC236}">
                <a16:creationId xmlns:a16="http://schemas.microsoft.com/office/drawing/2014/main" id="{3DC47F0E-5FE1-826E-DFAF-B82BAAA24D80}"/>
              </a:ext>
            </a:extLst>
          </p:cNvPr>
          <p:cNvSpPr/>
          <p:nvPr/>
        </p:nvSpPr>
        <p:spPr>
          <a:xfrm rot="5400000">
            <a:off x="5391585" y="1973583"/>
            <a:ext cx="312040" cy="196843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01A355E-EFDD-3C62-4019-C51279E79F89}"/>
              </a:ext>
            </a:extLst>
          </p:cNvPr>
          <p:cNvCxnSpPr>
            <a:cxnSpLocks/>
          </p:cNvCxnSpPr>
          <p:nvPr/>
        </p:nvCxnSpPr>
        <p:spPr>
          <a:xfrm>
            <a:off x="5660188" y="2068366"/>
            <a:ext cx="27892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9D11A186-2FEA-8010-83DE-80AC1827D36E}"/>
              </a:ext>
            </a:extLst>
          </p:cNvPr>
          <p:cNvCxnSpPr>
            <a:cxnSpLocks/>
          </p:cNvCxnSpPr>
          <p:nvPr/>
        </p:nvCxnSpPr>
        <p:spPr>
          <a:xfrm>
            <a:off x="5700922" y="4320577"/>
            <a:ext cx="283411" cy="80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AFDE0AE-C844-A7D0-1D28-1996379BB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11879"/>
            <a:ext cx="3380393" cy="4439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1D479DA-08D9-87AA-BA78-C9CA7719F63A}"/>
              </a:ext>
            </a:extLst>
          </p:cNvPr>
          <p:cNvSpPr txBox="1"/>
          <p:nvPr/>
        </p:nvSpPr>
        <p:spPr>
          <a:xfrm>
            <a:off x="833981" y="1338409"/>
            <a:ext cx="3384537" cy="1200329"/>
          </a:xfrm>
          <a:prstGeom prst="rect">
            <a:avLst/>
          </a:prstGeom>
          <a:noFill/>
          <a:ln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Les </a:t>
            </a:r>
            <a:r>
              <a:rPr lang="fr-FR" b="1" dirty="0" err="1">
                <a:solidFill>
                  <a:schemeClr val="accent1"/>
                </a:solidFill>
              </a:rPr>
              <a:t>posts</a:t>
            </a:r>
            <a:r>
              <a:rPr lang="fr-FR" b="1" dirty="0">
                <a:solidFill>
                  <a:schemeClr val="accent1"/>
                </a:solidFill>
              </a:rPr>
              <a:t> LinkedIn permettent d’augmenter la fréquentation et la notoriété de notre plateforme d’offre de logements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D3FB809-C158-7084-6FDE-9D3B3CE3972B}"/>
              </a:ext>
            </a:extLst>
          </p:cNvPr>
          <p:cNvSpPr txBox="1"/>
          <p:nvPr/>
        </p:nvSpPr>
        <p:spPr>
          <a:xfrm>
            <a:off x="833981" y="2817558"/>
            <a:ext cx="3384537" cy="1200329"/>
          </a:xfrm>
          <a:prstGeom prst="rect">
            <a:avLst/>
          </a:prstGeom>
          <a:noFill/>
          <a:ln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Février 2023</a:t>
            </a:r>
          </a:p>
          <a:p>
            <a:pPr algn="ctr"/>
            <a:r>
              <a:rPr lang="fr-FR" b="1" dirty="0">
                <a:solidFill>
                  <a:schemeClr val="accent1"/>
                </a:solidFill>
              </a:rPr>
              <a:t>Post de la Fédération des sapeurs Pompiers </a:t>
            </a:r>
          </a:p>
          <a:p>
            <a:pPr algn="ctr"/>
            <a:r>
              <a:rPr lang="fr-FR" b="1" dirty="0">
                <a:solidFill>
                  <a:schemeClr val="accent1"/>
                </a:solidFill>
              </a:rPr>
              <a:t>+ de 250 000 agents</a:t>
            </a:r>
          </a:p>
        </p:txBody>
      </p:sp>
    </p:spTree>
    <p:extLst>
      <p:ext uri="{BB962C8B-B14F-4D97-AF65-F5344CB8AC3E}">
        <p14:creationId xmlns:p14="http://schemas.microsoft.com/office/powerpoint/2010/main" val="230782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E56342-1C03-44C3-AFFF-ED5B95BEB86A}"/>
              </a:ext>
            </a:extLst>
          </p:cNvPr>
          <p:cNvSpPr/>
          <p:nvPr/>
        </p:nvSpPr>
        <p:spPr>
          <a:xfrm>
            <a:off x="0" y="4815564"/>
            <a:ext cx="9144000" cy="327936"/>
          </a:xfrm>
          <a:prstGeom prst="rect">
            <a:avLst/>
          </a:prstGeom>
          <a:solidFill>
            <a:srgbClr val="275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srgbClr val="87C9D6"/>
              </a:solidFill>
              <a:latin typeface="Calibri" panose="020F0502020204030204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AF669E-9EA0-4E9E-B054-F813D3224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25" y="4244183"/>
            <a:ext cx="428625" cy="671513"/>
          </a:xfrm>
          <a:prstGeom prst="rect">
            <a:avLst/>
          </a:prstGeom>
        </p:spPr>
      </p:pic>
      <p:pic>
        <p:nvPicPr>
          <p:cNvPr id="6" name="Image 5" descr="Une image contenant intérieur, portable, sombre, objet d’extérieur&#10;&#10;Description générée automatiquement">
            <a:extLst>
              <a:ext uri="{FF2B5EF4-FFF2-40B4-BE49-F238E27FC236}">
                <a16:creationId xmlns:a16="http://schemas.microsoft.com/office/drawing/2014/main" id="{78BC19AF-317C-442C-8A4C-E438D53AA8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2" t="58597" r="15525"/>
          <a:stretch/>
        </p:blipFill>
        <p:spPr>
          <a:xfrm>
            <a:off x="7716252" y="2924707"/>
            <a:ext cx="1427749" cy="1373253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6D2DE18-1B63-4848-B5CA-BD22B96DADB3}"/>
              </a:ext>
            </a:extLst>
          </p:cNvPr>
          <p:cNvCxnSpPr>
            <a:cxnSpLocks/>
          </p:cNvCxnSpPr>
          <p:nvPr/>
        </p:nvCxnSpPr>
        <p:spPr>
          <a:xfrm>
            <a:off x="304079" y="321469"/>
            <a:ext cx="0" cy="625079"/>
          </a:xfrm>
          <a:prstGeom prst="line">
            <a:avLst/>
          </a:prstGeom>
          <a:ln w="76200">
            <a:solidFill>
              <a:srgbClr val="F07E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3747430-2174-0DED-0BD7-D6D641031D52}"/>
              </a:ext>
            </a:extLst>
          </p:cNvPr>
          <p:cNvCxnSpPr>
            <a:cxnSpLocks/>
          </p:cNvCxnSpPr>
          <p:nvPr/>
        </p:nvCxnSpPr>
        <p:spPr>
          <a:xfrm flipV="1">
            <a:off x="3347864" y="4295168"/>
            <a:ext cx="4464496" cy="477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C1DA136-7C18-4F53-5DB5-958E0CF2392F}"/>
              </a:ext>
            </a:extLst>
          </p:cNvPr>
          <p:cNvCxnSpPr>
            <a:cxnSpLocks/>
          </p:cNvCxnSpPr>
          <p:nvPr/>
        </p:nvCxnSpPr>
        <p:spPr>
          <a:xfrm>
            <a:off x="5364088" y="1098455"/>
            <a:ext cx="0" cy="265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 descr="Une image contenant texte, moniteur, équipement électronique, afficher&#10;&#10;Description générée automatiquement">
            <a:extLst>
              <a:ext uri="{FF2B5EF4-FFF2-40B4-BE49-F238E27FC236}">
                <a16:creationId xmlns:a16="http://schemas.microsoft.com/office/drawing/2014/main" id="{4DF62177-1979-CABA-BA3D-9B3ABCB2F7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27" y="1275677"/>
            <a:ext cx="2742558" cy="2315240"/>
          </a:xfrm>
          <a:prstGeom prst="rect">
            <a:avLst/>
          </a:prstGeom>
        </p:spPr>
      </p:pic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4253D90F-031E-467E-2A1F-F7123DE91E1B}"/>
              </a:ext>
            </a:extLst>
          </p:cNvPr>
          <p:cNvCxnSpPr/>
          <p:nvPr/>
        </p:nvCxnSpPr>
        <p:spPr>
          <a:xfrm>
            <a:off x="6098546" y="3931618"/>
            <a:ext cx="0" cy="727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D161071D-F6A8-49A4-7A3D-433C44A15F13}"/>
              </a:ext>
            </a:extLst>
          </p:cNvPr>
          <p:cNvCxnSpPr>
            <a:cxnSpLocks/>
          </p:cNvCxnSpPr>
          <p:nvPr/>
        </p:nvCxnSpPr>
        <p:spPr>
          <a:xfrm>
            <a:off x="8020975" y="1369451"/>
            <a:ext cx="0" cy="2318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9A29DC13-5E7A-EE9B-6C72-9F0E484EBEAD}"/>
              </a:ext>
            </a:extLst>
          </p:cNvPr>
          <p:cNvCxnSpPr>
            <a:cxnSpLocks/>
          </p:cNvCxnSpPr>
          <p:nvPr/>
        </p:nvCxnSpPr>
        <p:spPr>
          <a:xfrm>
            <a:off x="7297676" y="360535"/>
            <a:ext cx="0" cy="8297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01A355E-EFDD-3C62-4019-C51279E79F89}"/>
              </a:ext>
            </a:extLst>
          </p:cNvPr>
          <p:cNvCxnSpPr>
            <a:cxnSpLocks/>
          </p:cNvCxnSpPr>
          <p:nvPr/>
        </p:nvCxnSpPr>
        <p:spPr>
          <a:xfrm>
            <a:off x="5660188" y="2068366"/>
            <a:ext cx="27892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9D11A186-2FEA-8010-83DE-80AC1827D36E}"/>
              </a:ext>
            </a:extLst>
          </p:cNvPr>
          <p:cNvCxnSpPr>
            <a:cxnSpLocks/>
          </p:cNvCxnSpPr>
          <p:nvPr/>
        </p:nvCxnSpPr>
        <p:spPr>
          <a:xfrm>
            <a:off x="5700922" y="4320577"/>
            <a:ext cx="283411" cy="80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F3357D02-00B2-208C-201B-9C31ABC916A9}"/>
              </a:ext>
            </a:extLst>
          </p:cNvPr>
          <p:cNvSpPr txBox="1"/>
          <p:nvPr/>
        </p:nvSpPr>
        <p:spPr>
          <a:xfrm>
            <a:off x="876471" y="141635"/>
            <a:ext cx="6984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N’hésitez pas à transmettre le lien à vos agents ! 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7FA2441C-201E-18DE-38CD-62B999B63017}"/>
              </a:ext>
            </a:extLst>
          </p:cNvPr>
          <p:cNvCxnSpPr>
            <a:cxnSpLocks/>
          </p:cNvCxnSpPr>
          <p:nvPr/>
        </p:nvCxnSpPr>
        <p:spPr>
          <a:xfrm>
            <a:off x="6172533" y="218751"/>
            <a:ext cx="0" cy="5665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30BEB345-58F7-2642-A22A-64AA2B911EC5}"/>
              </a:ext>
            </a:extLst>
          </p:cNvPr>
          <p:cNvCxnSpPr>
            <a:cxnSpLocks/>
          </p:cNvCxnSpPr>
          <p:nvPr/>
        </p:nvCxnSpPr>
        <p:spPr>
          <a:xfrm>
            <a:off x="677207" y="3486616"/>
            <a:ext cx="0" cy="5665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 62">
            <a:extLst>
              <a:ext uri="{FF2B5EF4-FFF2-40B4-BE49-F238E27FC236}">
                <a16:creationId xmlns:a16="http://schemas.microsoft.com/office/drawing/2014/main" id="{F9F94324-2F50-3645-269D-01299F9AF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1697" y="1378275"/>
            <a:ext cx="2254320" cy="1546429"/>
          </a:xfrm>
          <a:prstGeom prst="rect">
            <a:avLst/>
          </a:prstGeom>
        </p:spPr>
      </p:pic>
      <p:pic>
        <p:nvPicPr>
          <p:cNvPr id="10" name="Image 9" descr="Une image contenant dessin humoristique, dessin, clipart, illustration&#10;&#10;Description générée automatiquement">
            <a:extLst>
              <a:ext uri="{FF2B5EF4-FFF2-40B4-BE49-F238E27FC236}">
                <a16:creationId xmlns:a16="http://schemas.microsoft.com/office/drawing/2014/main" id="{44A30093-DB0D-450F-B817-441B61F069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" y="1664185"/>
            <a:ext cx="3630091" cy="319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302</Words>
  <Application>Microsoft Office PowerPoint</Application>
  <PresentationFormat>Affichage à l'écran (16:9)</PresentationFormat>
  <Paragraphs>68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Lato Black</vt:lpstr>
      <vt:lpstr>Lato Heavy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2020-09-21T10:44:45Z</dcterms:created>
  <dcterms:modified xsi:type="dcterms:W3CDTF">2023-09-14T10:11:05Z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1036</vt:i4>
  </property>
  <property fmtid="{D5CDD505-2E9C-101B-9397-08002B2CF9AE}" pid="3" name="_Version">
    <vt:lpwstr>12.0.4518</vt:lpwstr>
  </property>
</Properties>
</file>