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57" r:id="rId3"/>
    <p:sldId id="270" r:id="rId4"/>
    <p:sldId id="266" r:id="rId5"/>
    <p:sldId id="267" r:id="rId6"/>
    <p:sldId id="272" r:id="rId7"/>
    <p:sldId id="273" r:id="rId8"/>
    <p:sldId id="274" r:id="rId9"/>
    <p:sldId id="27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81A5C-30E6-457C-ABC1-65329CF60EF6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99F49-59E2-48E8-9196-C026669668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8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8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307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1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48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5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3511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66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29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82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27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718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19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30AC07-C484-4A92-86E7-66E0F664417A}" type="datetimeFigureOut">
              <a:rPr lang="fr-FR" smtClean="0"/>
              <a:t>02/10/2023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67A130-2EEC-4AF5-816D-7D48C30AAE2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86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1210FC-4340-47A6-89D9-EC800046F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</a:blip>
          <a:srcRect b="13692"/>
          <a:stretch/>
        </p:blipFill>
        <p:spPr>
          <a:xfrm>
            <a:off x="0" y="0"/>
            <a:ext cx="1195189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5F18DA-9144-4C59-8416-4883B38B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07" y="1099144"/>
            <a:ext cx="4574694" cy="1310056"/>
          </a:xfrm>
        </p:spPr>
        <p:txBody>
          <a:bodyPr>
            <a:noAutofit/>
          </a:bodyPr>
          <a:lstStyle/>
          <a:p>
            <a:r>
              <a:rPr lang="fr-FR" sz="6000" dirty="0"/>
              <a:t>      Animation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BF60E6-C1A8-4E9F-9A50-D3D136BF5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Trimestre 4 - 2023</a:t>
            </a:r>
          </a:p>
        </p:txBody>
      </p:sp>
      <p:pic>
        <p:nvPicPr>
          <p:cNvPr id="24" name="Image 2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B8484DB7-461E-4CD2-BB43-F612385A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03" y="1158958"/>
            <a:ext cx="5110933" cy="267011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0DF79D7-7D79-480B-B3D0-899DBECC1857}"/>
              </a:ext>
            </a:extLst>
          </p:cNvPr>
          <p:cNvSpPr txBox="1">
            <a:spLocks/>
          </p:cNvSpPr>
          <p:nvPr/>
        </p:nvSpPr>
        <p:spPr>
          <a:xfrm>
            <a:off x="7377200" y="2118944"/>
            <a:ext cx="4714282" cy="13100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      </a:t>
            </a:r>
            <a:r>
              <a:rPr lang="fr-FR" sz="3300" dirty="0">
                <a:solidFill>
                  <a:schemeClr val="tx2"/>
                </a:solidFill>
              </a:rPr>
              <a:t>à Hollywood Boulevard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D0F76AB-5FFF-471C-9F0B-137926D148C0}"/>
              </a:ext>
            </a:extLst>
          </p:cNvPr>
          <p:cNvSpPr txBox="1">
            <a:spLocks/>
          </p:cNvSpPr>
          <p:nvPr/>
        </p:nvSpPr>
        <p:spPr>
          <a:xfrm>
            <a:off x="1953259" y="3829070"/>
            <a:ext cx="8045373" cy="959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 avis</a:t>
            </a:r>
          </a:p>
          <a:p>
            <a:r>
              <a:rPr lang="fr-FR" dirty="0"/>
              <a:t>Chaque semaine</a:t>
            </a:r>
          </a:p>
          <a:p>
            <a:r>
              <a:rPr lang="fr-FR" dirty="0"/>
              <a:t>Par conseiller</a:t>
            </a:r>
          </a:p>
        </p:txBody>
      </p:sp>
    </p:spTree>
    <p:extLst>
      <p:ext uri="{BB962C8B-B14F-4D97-AF65-F5344CB8AC3E}">
        <p14:creationId xmlns:p14="http://schemas.microsoft.com/office/powerpoint/2010/main" val="18401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3EFA0-D7CB-48EA-A7F6-E58ADFDD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Région Star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E22844-2E87-4D44-A840-24409A78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avis de chaque région sont cumulés en fin d’animation.</a:t>
            </a:r>
          </a:p>
          <a:p>
            <a:r>
              <a:rPr lang="fr-FR" dirty="0"/>
              <a:t>10 000 points </a:t>
            </a:r>
            <a:r>
              <a:rPr lang="fr-FR" dirty="0" err="1"/>
              <a:t>Promostim</a:t>
            </a:r>
            <a:r>
              <a:rPr lang="fr-FR" dirty="0"/>
              <a:t> sont attribués à la région gagnante.</a:t>
            </a:r>
          </a:p>
        </p:txBody>
      </p:sp>
    </p:spTree>
    <p:extLst>
      <p:ext uri="{BB962C8B-B14F-4D97-AF65-F5344CB8AC3E}">
        <p14:creationId xmlns:p14="http://schemas.microsoft.com/office/powerpoint/2010/main" val="179932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48FF3-481F-4C07-80B9-E4EA8DFB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             Une animation Google </a:t>
            </a:r>
            <a:br>
              <a:rPr lang="fr-FR" dirty="0"/>
            </a:br>
            <a:r>
              <a:rPr lang="fr-FR" dirty="0"/>
              <a:t>              pour générer + de flux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2404B-E552-45A4-B2E9-B9746FEC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32856"/>
            <a:ext cx="9144000" cy="2611614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fr-FR" dirty="0"/>
              <a:t>Obtenir des Avis Google, pour plus de reco et de flux</a:t>
            </a:r>
          </a:p>
          <a:p>
            <a:pPr marL="385763" indent="-385763">
              <a:buFont typeface="+mj-lt"/>
              <a:buAutoNum type="arabicPeriod"/>
            </a:pPr>
            <a:r>
              <a:rPr lang="fr-FR" dirty="0"/>
              <a:t>Faire des réponses sur chaque avis (mission du DA)</a:t>
            </a:r>
          </a:p>
          <a:p>
            <a:pPr marL="385763" indent="-385763">
              <a:buFont typeface="+mj-lt"/>
              <a:buAutoNum type="arabicPeriod"/>
            </a:pPr>
            <a:r>
              <a:rPr lang="fr-FR" dirty="0"/>
              <a:t>Avoir une note plus élevée sur tous nos points de ventes</a:t>
            </a:r>
          </a:p>
          <a:p>
            <a:pPr marL="385763" indent="-385763">
              <a:buFont typeface="+mj-lt"/>
              <a:buAutoNum type="arabicPeriod"/>
            </a:pPr>
            <a:endParaRPr lang="fr-FR" dirty="0"/>
          </a:p>
          <a:p>
            <a:pPr marL="1328738" lvl="3" indent="-385763">
              <a:buFont typeface="+mj-lt"/>
              <a:buAutoNum type="arabicPeriod"/>
            </a:pPr>
            <a:endParaRPr lang="fr-FR" dirty="0"/>
          </a:p>
        </p:txBody>
      </p:sp>
      <p:pic>
        <p:nvPicPr>
          <p:cNvPr id="12" name="Image 1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55765B60-177A-4DD7-8633-344A453D0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9"/>
          <a:stretch/>
        </p:blipFill>
        <p:spPr>
          <a:xfrm>
            <a:off x="5268416" y="4869161"/>
            <a:ext cx="5292080" cy="15658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063D80-48D4-85BC-1E27-6A2AD406A361}"/>
              </a:ext>
            </a:extLst>
          </p:cNvPr>
          <p:cNvSpPr txBox="1"/>
          <p:nvPr/>
        </p:nvSpPr>
        <p:spPr>
          <a:xfrm>
            <a:off x="4234069" y="3923765"/>
            <a:ext cx="571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 Avis / Conseiller / Semaine</a:t>
            </a:r>
          </a:p>
        </p:txBody>
      </p:sp>
    </p:spTree>
    <p:extLst>
      <p:ext uri="{BB962C8B-B14F-4D97-AF65-F5344CB8AC3E}">
        <p14:creationId xmlns:p14="http://schemas.microsoft.com/office/powerpoint/2010/main" val="38211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ADD70-2EBC-4640-AC98-FB9F2A98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5" y="382385"/>
            <a:ext cx="11410765" cy="1492132"/>
          </a:xfrm>
        </p:spPr>
        <p:txBody>
          <a:bodyPr>
            <a:noAutofit/>
          </a:bodyPr>
          <a:lstStyle/>
          <a:p>
            <a:pPr algn="ctr"/>
            <a:r>
              <a:rPr lang="fr-FR" sz="5400" dirty="0"/>
              <a:t>La course aux étoiles</a:t>
            </a:r>
            <a:br>
              <a:rPr lang="fr-FR" sz="5400" dirty="0"/>
            </a:br>
            <a:r>
              <a:rPr lang="fr-FR" sz="5400" dirty="0"/>
              <a:t> dès le 1</a:t>
            </a:r>
            <a:r>
              <a:rPr lang="fr-FR" sz="5400" baseline="30000" dirty="0"/>
              <a:t>er</a:t>
            </a:r>
            <a:r>
              <a:rPr lang="fr-FR" sz="5400" dirty="0"/>
              <a:t> octobre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B5B37-F993-42F9-B94B-A37B882D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Tout le monde peut gagner ! Il s’agit d’une animation collective, par agence !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Chaque agence doit collecter à minima 4 avis Google vérifiés par conseiller par période.</a:t>
            </a:r>
          </a:p>
          <a:p>
            <a:r>
              <a:rPr lang="fr-FR" dirty="0"/>
              <a:t>3 périodes de </a:t>
            </a:r>
            <a:r>
              <a:rPr lang="fr-FR"/>
              <a:t>4 semaines </a:t>
            </a:r>
            <a:r>
              <a:rPr lang="fr-FR" sz="1400"/>
              <a:t>(</a:t>
            </a:r>
            <a:r>
              <a:rPr lang="fr-FR" sz="1400" dirty="0"/>
              <a:t>les effectifs agence seront réévalués à chaque période)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 gagner lors de chaque période:</a:t>
            </a:r>
          </a:p>
          <a:p>
            <a:pPr marL="0" indent="0">
              <a:buNone/>
            </a:pPr>
            <a:r>
              <a:rPr lang="fr-FR" dirty="0"/>
              <a:t>	-  300 points </a:t>
            </a:r>
            <a:r>
              <a:rPr lang="fr-FR" dirty="0" err="1"/>
              <a:t>Promostim</a:t>
            </a:r>
            <a:r>
              <a:rPr lang="fr-FR" dirty="0"/>
              <a:t> par conseiller si les 4 avis par conseiller sont collectés.</a:t>
            </a:r>
          </a:p>
          <a:p>
            <a:pPr marL="0" indent="0">
              <a:buNone/>
            </a:pPr>
            <a:r>
              <a:rPr lang="fr-FR" dirty="0"/>
              <a:t>	-  500 points </a:t>
            </a:r>
            <a:r>
              <a:rPr lang="fr-FR" dirty="0" err="1"/>
              <a:t>Promostim</a:t>
            </a:r>
            <a:r>
              <a:rPr lang="fr-FR" dirty="0"/>
              <a:t> par conseiller si 6 avis ou plus sont collectés par conseiller.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B61080-AB2B-5562-111C-4C55D8218244}"/>
              </a:ext>
            </a:extLst>
          </p:cNvPr>
          <p:cNvSpPr txBox="1"/>
          <p:nvPr/>
        </p:nvSpPr>
        <p:spPr>
          <a:xfrm>
            <a:off x="1555811" y="6106410"/>
            <a:ext cx="695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Les points collectés sont affectés au </a:t>
            </a:r>
            <a:r>
              <a:rPr lang="fr-FR" b="1" dirty="0">
                <a:solidFill>
                  <a:srgbClr val="0070C0"/>
                </a:solidFill>
              </a:rPr>
              <a:t>compte </a:t>
            </a:r>
            <a:r>
              <a:rPr lang="fr-FR" b="1" dirty="0" err="1">
                <a:solidFill>
                  <a:srgbClr val="0070C0"/>
                </a:solidFill>
              </a:rPr>
              <a:t>Promostim</a:t>
            </a:r>
            <a:r>
              <a:rPr lang="fr-FR" b="1" dirty="0">
                <a:solidFill>
                  <a:srgbClr val="0070C0"/>
                </a:solidFill>
              </a:rPr>
              <a:t> Agence</a:t>
            </a:r>
          </a:p>
        </p:txBody>
      </p:sp>
    </p:spTree>
    <p:extLst>
      <p:ext uri="{BB962C8B-B14F-4D97-AF65-F5344CB8AC3E}">
        <p14:creationId xmlns:p14="http://schemas.microsoft.com/office/powerpoint/2010/main" val="401005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1FA6A-D66C-46E6-9D46-B9C579B5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0839"/>
          </a:xfrm>
        </p:spPr>
        <p:txBody>
          <a:bodyPr>
            <a:normAutofit/>
          </a:bodyPr>
          <a:lstStyle/>
          <a:p>
            <a:r>
              <a:rPr lang="fr-FR" sz="4000" dirty="0"/>
              <a:t>Comment collecter des avis en rdv ? 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34601A9-3564-4C3D-8D85-D84D57BB0529}"/>
              </a:ext>
            </a:extLst>
          </p:cNvPr>
          <p:cNvSpPr txBox="1">
            <a:spLocks/>
          </p:cNvSpPr>
          <p:nvPr/>
        </p:nvSpPr>
        <p:spPr>
          <a:xfrm>
            <a:off x="3011481" y="1231051"/>
            <a:ext cx="6658715" cy="286681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r-FR" sz="1800" u="sng" dirty="0">
                <a:solidFill>
                  <a:schemeClr val="tx1"/>
                </a:solidFill>
              </a:rPr>
              <a:t>Conseillers, quelles sont les bonnes pratiques 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r>
              <a:rPr lang="fr-FR" sz="1800" dirty="0">
                <a:solidFill>
                  <a:schemeClr val="tx1"/>
                </a:solidFill>
              </a:rPr>
              <a:t>Garder son naturel : les prospects/adhérents apprécient en grande majorité leurs conseillers.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r>
              <a:rPr lang="fr-FR" sz="1800" dirty="0">
                <a:solidFill>
                  <a:schemeClr val="tx1"/>
                </a:solidFill>
              </a:rPr>
              <a:t>Repérer l’adresse Gmail : cela doit être un réflexe durant l’instruction 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r>
              <a:rPr lang="fr-FR" sz="1800" dirty="0">
                <a:solidFill>
                  <a:schemeClr val="tx1"/>
                </a:solidFill>
              </a:rPr>
              <a:t>En parler en fin de rendez-vous si ce dernier a été cordial : 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« Vous avez apprécié cet entretien, vous pourrez nous noter 5 étoiles et mettre un avis positif sur Google ! 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 2" charset="2"/>
              <a:buChar char=""/>
            </a:pPr>
            <a:r>
              <a:rPr lang="fr-FR" sz="1800" dirty="0">
                <a:solidFill>
                  <a:schemeClr val="tx1"/>
                </a:solidFill>
              </a:rPr>
              <a:t>Relancer après le rendez-vous avec le lien de votre page Google</a:t>
            </a:r>
            <a:r>
              <a:rPr lang="fr-FR" sz="15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fr-FR" sz="1800" b="1" dirty="0"/>
          </a:p>
          <a:p>
            <a:pPr algn="just"/>
            <a:endParaRPr lang="fr-FR" sz="1800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69E65E-2000-4063-8A76-A2AC14725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21" y="4251177"/>
            <a:ext cx="5072634" cy="2220009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43FCD06A-B9C8-4CCC-9D8B-8711CAAB0D8E}"/>
              </a:ext>
            </a:extLst>
          </p:cNvPr>
          <p:cNvSpPr txBox="1">
            <a:spLocks/>
          </p:cNvSpPr>
          <p:nvPr/>
        </p:nvSpPr>
        <p:spPr>
          <a:xfrm>
            <a:off x="9283556" y="5104098"/>
            <a:ext cx="2287556" cy="84514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/>
              <a:t>Le lien https peut être envoyé à un prospect/adhérent.</a:t>
            </a:r>
          </a:p>
          <a:p>
            <a:pPr algn="just"/>
            <a:endParaRPr lang="fr-FR" sz="1800" dirty="0"/>
          </a:p>
        </p:txBody>
      </p:sp>
      <p:sp>
        <p:nvSpPr>
          <p:cNvPr id="3" name="Bande diagonale 2">
            <a:extLst>
              <a:ext uri="{FF2B5EF4-FFF2-40B4-BE49-F238E27FC236}">
                <a16:creationId xmlns:a16="http://schemas.microsoft.com/office/drawing/2014/main" id="{74D4B89C-6555-475B-B4C5-0A334E93EB9A}"/>
              </a:ext>
            </a:extLst>
          </p:cNvPr>
          <p:cNvSpPr/>
          <p:nvPr/>
        </p:nvSpPr>
        <p:spPr>
          <a:xfrm flipH="1">
            <a:off x="9832621" y="0"/>
            <a:ext cx="2065868" cy="1885244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AA175-AACB-4CEE-908C-98BCF37842BC}"/>
              </a:ext>
            </a:extLst>
          </p:cNvPr>
          <p:cNvSpPr txBox="1"/>
          <p:nvPr/>
        </p:nvSpPr>
        <p:spPr>
          <a:xfrm rot="2554058">
            <a:off x="10155926" y="707748"/>
            <a:ext cx="228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roadway" panose="020B0604020202020204" pitchFamily="82" charset="0"/>
              </a:rPr>
              <a:t>Nos conseils ! </a:t>
            </a:r>
          </a:p>
        </p:txBody>
      </p:sp>
    </p:spTree>
    <p:extLst>
      <p:ext uri="{BB962C8B-B14F-4D97-AF65-F5344CB8AC3E}">
        <p14:creationId xmlns:p14="http://schemas.microsoft.com/office/powerpoint/2010/main" val="301848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642C10CD-1753-48C6-BCF7-CB565F7A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Comment collecter des avis en rdv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680C1C-658E-4BB1-8C74-0AF7D1F6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022251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Soyez inventifs !</a:t>
            </a:r>
          </a:p>
          <a:p>
            <a:r>
              <a:rPr lang="fr-FR" dirty="0"/>
              <a:t>Lien vers la page Google de son agence/PR en signature d’email,</a:t>
            </a:r>
          </a:p>
          <a:p>
            <a:r>
              <a:rPr lang="fr-FR" dirty="0"/>
              <a:t>Chevalet avec QR code en agence et sur les bureaux (en cours de déploiement),</a:t>
            </a:r>
          </a:p>
          <a:p>
            <a:r>
              <a:rPr lang="fr-FR" dirty="0"/>
              <a:t>Lien dans la e-carte de visite de son téléphone,</a:t>
            </a:r>
          </a:p>
          <a:p>
            <a:r>
              <a:rPr lang="fr-FR" dirty="0"/>
              <a:t>N’hésitez pas à échanger !</a:t>
            </a:r>
          </a:p>
        </p:txBody>
      </p:sp>
      <p:pic>
        <p:nvPicPr>
          <p:cNvPr id="10" name="Image 9" descr="Une image contenant texte, écriture manuscrite, livre, papier&#10;&#10;Description générée automatiquement">
            <a:extLst>
              <a:ext uri="{FF2B5EF4-FFF2-40B4-BE49-F238E27FC236}">
                <a16:creationId xmlns:a16="http://schemas.microsoft.com/office/drawing/2014/main" id="{37EFEE99-71BB-46AB-8FC3-A8FFDBFE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88" y="2142398"/>
            <a:ext cx="5514107" cy="37962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3BBEE06-9F00-4451-A8A5-023E815365A6}"/>
              </a:ext>
            </a:extLst>
          </p:cNvPr>
          <p:cNvSpPr txBox="1"/>
          <p:nvPr/>
        </p:nvSpPr>
        <p:spPr>
          <a:xfrm>
            <a:off x="6179978" y="5938685"/>
            <a:ext cx="566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 chevalet </a:t>
            </a:r>
            <a:r>
              <a:rPr lang="fr-FR" sz="1200" dirty="0" err="1"/>
              <a:t>Goodays</a:t>
            </a:r>
            <a:r>
              <a:rPr lang="fr-FR" sz="1200" dirty="0"/>
              <a:t>/Google de Grenoble</a:t>
            </a:r>
          </a:p>
        </p:txBody>
      </p:sp>
      <p:sp>
        <p:nvSpPr>
          <p:cNvPr id="6" name="Bande diagonale 5">
            <a:extLst>
              <a:ext uri="{FF2B5EF4-FFF2-40B4-BE49-F238E27FC236}">
                <a16:creationId xmlns:a16="http://schemas.microsoft.com/office/drawing/2014/main" id="{D839ED4F-06AD-4627-AFD3-54D4CCE90E8F}"/>
              </a:ext>
            </a:extLst>
          </p:cNvPr>
          <p:cNvSpPr/>
          <p:nvPr/>
        </p:nvSpPr>
        <p:spPr>
          <a:xfrm flipH="1">
            <a:off x="9832621" y="0"/>
            <a:ext cx="2065868" cy="1885244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793DB6-CF3F-4E50-B575-7A52209ED4C1}"/>
              </a:ext>
            </a:extLst>
          </p:cNvPr>
          <p:cNvSpPr txBox="1"/>
          <p:nvPr/>
        </p:nvSpPr>
        <p:spPr>
          <a:xfrm rot="2554058">
            <a:off x="10155926" y="707748"/>
            <a:ext cx="228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roadway" panose="020B0604020202020204" pitchFamily="82" charset="0"/>
              </a:rPr>
              <a:t>Nos conseils ! </a:t>
            </a:r>
          </a:p>
        </p:txBody>
      </p:sp>
    </p:spTree>
    <p:extLst>
      <p:ext uri="{BB962C8B-B14F-4D97-AF65-F5344CB8AC3E}">
        <p14:creationId xmlns:p14="http://schemas.microsoft.com/office/powerpoint/2010/main" val="35338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0AE8C-5734-4DB3-A1E0-F6CD97DF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Comment répondre à un avis Google ?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F3863E13-EB1A-47C1-8276-92C2B4B51AA2}"/>
              </a:ext>
            </a:extLst>
          </p:cNvPr>
          <p:cNvSpPr txBox="1">
            <a:spLocks/>
          </p:cNvSpPr>
          <p:nvPr/>
        </p:nvSpPr>
        <p:spPr>
          <a:xfrm>
            <a:off x="1535506" y="1128451"/>
            <a:ext cx="9120988" cy="25194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Directeurs, quelles sont les bonnes pratiques ?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Répondre à tous les avis Google. </a:t>
            </a:r>
            <a:r>
              <a:rPr lang="fr-FR" sz="1400" dirty="0" err="1"/>
              <a:t>Goodays</a:t>
            </a:r>
            <a:r>
              <a:rPr lang="fr-FR" sz="1400" dirty="0"/>
              <a:t> propose à nos retours positifs de laisser un avis sur Google.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Répondre rapidement = Professionnalisme et considération.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Suggestions : Remercier l’auteur pour son avis, indiquer transmettre le message à votre équipe ou expliquer pourquoi son avis est important.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Personnaliser son retour.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Partager les avis avec votre équipe !</a:t>
            </a:r>
          </a:p>
          <a:p>
            <a:pPr algn="just"/>
            <a:endParaRPr lang="fr-FR" sz="1800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615EA8DE-7B6B-402B-B762-084D54D7E684}"/>
              </a:ext>
            </a:extLst>
          </p:cNvPr>
          <p:cNvSpPr txBox="1">
            <a:spLocks/>
          </p:cNvSpPr>
          <p:nvPr/>
        </p:nvSpPr>
        <p:spPr>
          <a:xfrm>
            <a:off x="1535506" y="3929974"/>
            <a:ext cx="9120988" cy="16439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u="sng" dirty="0"/>
              <a:t>Ce qu’il faut éviter sur Google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Entrer en confrontation : restez courtois et neutre. On peut s’étonner d’un avis négatif.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Divulguer des informations confidentielles : la réponse est publique et peut être vue par tous.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Poser des questions : ce n’est pas une conversation, un avis = une réponse.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/>
              <a:t>Répondre sur la négative : relisez votre réponse et tournez celle-ci en des termes positifs.</a:t>
            </a:r>
          </a:p>
        </p:txBody>
      </p:sp>
      <p:sp>
        <p:nvSpPr>
          <p:cNvPr id="7" name="Bande diagonale 6">
            <a:extLst>
              <a:ext uri="{FF2B5EF4-FFF2-40B4-BE49-F238E27FC236}">
                <a16:creationId xmlns:a16="http://schemas.microsoft.com/office/drawing/2014/main" id="{8CE4FEC3-0AAD-48ED-AD7B-C8D47C0E4F43}"/>
              </a:ext>
            </a:extLst>
          </p:cNvPr>
          <p:cNvSpPr/>
          <p:nvPr/>
        </p:nvSpPr>
        <p:spPr>
          <a:xfrm flipH="1">
            <a:off x="9832621" y="0"/>
            <a:ext cx="2065868" cy="1885244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E67D40-F502-4B5C-9D22-226589BA879B}"/>
              </a:ext>
            </a:extLst>
          </p:cNvPr>
          <p:cNvSpPr txBox="1"/>
          <p:nvPr/>
        </p:nvSpPr>
        <p:spPr>
          <a:xfrm rot="2554058">
            <a:off x="10155926" y="707748"/>
            <a:ext cx="228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roadway" panose="020B0604020202020204" pitchFamily="82" charset="0"/>
              </a:rPr>
              <a:t>Nos conseils ! </a:t>
            </a:r>
          </a:p>
        </p:txBody>
      </p:sp>
    </p:spTree>
    <p:extLst>
      <p:ext uri="{BB962C8B-B14F-4D97-AF65-F5344CB8AC3E}">
        <p14:creationId xmlns:p14="http://schemas.microsoft.com/office/powerpoint/2010/main" val="201325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0AE8C-5734-4DB3-A1E0-F6CD97DF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Comment répondre à un avis Google ?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E64E6DA-64EC-4A27-87DD-51EAB497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56" y="2325510"/>
            <a:ext cx="4755185" cy="417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Tous les DA ont accès et sont informés de l’arrivée d’un nouvel avis Google grâce à l’outil </a:t>
            </a:r>
            <a:r>
              <a:rPr lang="fr-FR" dirty="0" err="1"/>
              <a:t>Goodays</a:t>
            </a:r>
            <a:r>
              <a:rPr lang="fr-FR" dirty="0"/>
              <a:t>. </a:t>
            </a:r>
          </a:p>
          <a:p>
            <a:pPr marL="0" indent="0">
              <a:buNone/>
            </a:pPr>
            <a:r>
              <a:rPr lang="fr-FR" dirty="0"/>
              <a:t>Une réponse peut être envoyée depuis l’outil. (La correction d’orthographe est présente). </a:t>
            </a:r>
          </a:p>
          <a:p>
            <a:pPr marL="0" indent="0">
              <a:buNone/>
            </a:pPr>
            <a:r>
              <a:rPr lang="fr-FR" dirty="0"/>
              <a:t>N’oubliez pas de signer !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86CF59-E172-471E-8BC9-D77EB741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0" y="1547297"/>
            <a:ext cx="6756446" cy="4172367"/>
          </a:xfrm>
          <a:prstGeom prst="rect">
            <a:avLst/>
          </a:prstGeom>
        </p:spPr>
      </p:pic>
      <p:sp>
        <p:nvSpPr>
          <p:cNvPr id="5" name="Bande diagonale 4">
            <a:extLst>
              <a:ext uri="{FF2B5EF4-FFF2-40B4-BE49-F238E27FC236}">
                <a16:creationId xmlns:a16="http://schemas.microsoft.com/office/drawing/2014/main" id="{4A9B17D4-A019-4D36-97A0-91CA79220C1B}"/>
              </a:ext>
            </a:extLst>
          </p:cNvPr>
          <p:cNvSpPr/>
          <p:nvPr/>
        </p:nvSpPr>
        <p:spPr>
          <a:xfrm flipH="1">
            <a:off x="9832621" y="0"/>
            <a:ext cx="2065868" cy="1885244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A1570F-DFF6-4AF9-9FAF-F8AF8FE4C7BD}"/>
              </a:ext>
            </a:extLst>
          </p:cNvPr>
          <p:cNvSpPr txBox="1"/>
          <p:nvPr/>
        </p:nvSpPr>
        <p:spPr>
          <a:xfrm rot="2554058">
            <a:off x="10155926" y="707748"/>
            <a:ext cx="228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roadway" panose="020B0604020202020204" pitchFamily="82" charset="0"/>
              </a:rPr>
              <a:t>Nos conseils ! </a:t>
            </a:r>
          </a:p>
        </p:txBody>
      </p:sp>
    </p:spTree>
    <p:extLst>
      <p:ext uri="{BB962C8B-B14F-4D97-AF65-F5344CB8AC3E}">
        <p14:creationId xmlns:p14="http://schemas.microsoft.com/office/powerpoint/2010/main" val="39750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0AE8C-5734-4DB3-A1E0-F6CD97DF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Comment nous vérifions UN avis ?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E64E6DA-64EC-4A27-87DD-51EAB497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879" y="1128451"/>
            <a:ext cx="4361738" cy="544689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dirty="0"/>
              <a:t>L’avis nous apparaît via l’outil </a:t>
            </a:r>
            <a:r>
              <a:rPr lang="fr-FR" dirty="0" err="1"/>
              <a:t>Goodays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r>
              <a:rPr lang="fr-FR" dirty="0"/>
              <a:t>Nous vérifions si la personne a écrit sous son véritable nom, en vérifiant dans Horizon.</a:t>
            </a:r>
          </a:p>
          <a:p>
            <a:pPr marL="0" indent="0" algn="just">
              <a:buNone/>
            </a:pPr>
            <a:r>
              <a:rPr lang="fr-FR" dirty="0"/>
              <a:t>Nous considérons comme « vérifiés » les avis laissés par des Local Guide, même si pseudo ou nom incomplet.</a:t>
            </a:r>
          </a:p>
          <a:p>
            <a:pPr marL="0" indent="0" algn="just">
              <a:buNone/>
            </a:pPr>
            <a:r>
              <a:rPr lang="fr-FR" dirty="0"/>
              <a:t>Si nous n’arrivons pas à identifier un avis, nous sollicitons l’agence pour en déterminer l’origine.</a:t>
            </a:r>
          </a:p>
          <a:p>
            <a:pPr marL="0" indent="0" algn="just">
              <a:buNone/>
            </a:pPr>
            <a:r>
              <a:rPr lang="fr-FR" dirty="0"/>
              <a:t>Enfin, un avis est considéré comme vérifié, si le DA (ou le service FSR à défaut de DA) a apporté une réponse à l’avis. Les avis sans retour ne seront pas comptabilisés.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u="sng" dirty="0"/>
              <a:t>Attention aux faux avis :</a:t>
            </a:r>
            <a:r>
              <a:rPr lang="fr-FR" dirty="0"/>
              <a:t> la DGCCRF considère les faux avis en ligne comme de la concurrence déloyale et une volonté de tromper le consommateur. </a:t>
            </a:r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4ADB1F-F64F-4CD4-B075-3885F9A7E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61" y="1368701"/>
            <a:ext cx="3602614" cy="9879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3273BC-9CC6-45C7-9F04-24E284A5E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75" y="1368701"/>
            <a:ext cx="2613887" cy="9754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713C45-8670-4EA8-9B9C-7AC6ADBD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61" y="3330462"/>
            <a:ext cx="4267570" cy="14174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AA7C8E2-C2B1-44B6-BF37-CDEB27AB31D4}"/>
              </a:ext>
            </a:extLst>
          </p:cNvPr>
          <p:cNvSpPr txBox="1"/>
          <p:nvPr/>
        </p:nvSpPr>
        <p:spPr>
          <a:xfrm rot="2554058">
            <a:off x="10155926" y="707748"/>
            <a:ext cx="228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roadway" panose="020B0604020202020204" pitchFamily="82" charset="0"/>
              </a:rPr>
              <a:t>Nos conseils ! </a:t>
            </a:r>
          </a:p>
        </p:txBody>
      </p:sp>
    </p:spTree>
    <p:extLst>
      <p:ext uri="{BB962C8B-B14F-4D97-AF65-F5344CB8AC3E}">
        <p14:creationId xmlns:p14="http://schemas.microsoft.com/office/powerpoint/2010/main" val="209180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ADD70-2EBC-4640-AC98-FB9F2A98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tapis rouge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B5B37-F993-42F9-B94B-A37B882D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96993"/>
            <a:ext cx="8889492" cy="4324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Bonus</a:t>
            </a:r>
            <a:r>
              <a:rPr lang="fr-FR" sz="1600" dirty="0"/>
              <a:t> pour les 8 premières agences à la fin de l’animation ayant validé leurs objectifs de 4 avis par conseillers pour chaque période.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En fin d’animation, nous totaliserons pour chaque agence le nombre d’avis moyen par conseiller pour établir un classement. 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Récompenses pour les agences :</a:t>
            </a:r>
          </a:p>
          <a:p>
            <a:r>
              <a:rPr lang="fr-FR" sz="1600" dirty="0"/>
              <a:t>1</a:t>
            </a:r>
            <a:r>
              <a:rPr lang="fr-FR" sz="1600" baseline="30000" dirty="0"/>
              <a:t>ère</a:t>
            </a:r>
            <a:r>
              <a:rPr lang="fr-FR" sz="1600" dirty="0"/>
              <a:t> : 15 000 points </a:t>
            </a:r>
            <a:r>
              <a:rPr lang="fr-FR" sz="1600" dirty="0" err="1"/>
              <a:t>Promostim</a:t>
            </a:r>
            <a:endParaRPr lang="fr-FR" sz="1600" dirty="0"/>
          </a:p>
          <a:p>
            <a:r>
              <a:rPr lang="fr-FR" sz="1600" dirty="0"/>
              <a:t>2</a:t>
            </a:r>
            <a:r>
              <a:rPr lang="fr-FR" sz="1600" baseline="30000" dirty="0"/>
              <a:t>nde</a:t>
            </a:r>
            <a:r>
              <a:rPr lang="fr-FR" sz="1600" dirty="0"/>
              <a:t> : 12 500 points </a:t>
            </a:r>
            <a:r>
              <a:rPr lang="fr-FR" sz="1600" dirty="0" err="1"/>
              <a:t>Promostim</a:t>
            </a:r>
            <a:endParaRPr lang="fr-FR" sz="1600" dirty="0"/>
          </a:p>
          <a:p>
            <a:r>
              <a:rPr lang="fr-FR" sz="1600" dirty="0"/>
              <a:t>3</a:t>
            </a:r>
            <a:r>
              <a:rPr lang="fr-FR" sz="1600" baseline="30000" dirty="0"/>
              <a:t>ème</a:t>
            </a:r>
            <a:r>
              <a:rPr lang="fr-FR" sz="1600" dirty="0"/>
              <a:t> : 10 000 points </a:t>
            </a:r>
            <a:r>
              <a:rPr lang="fr-FR" sz="1600" dirty="0" err="1"/>
              <a:t>Promostim</a:t>
            </a:r>
            <a:endParaRPr lang="fr-FR" sz="1600" dirty="0"/>
          </a:p>
          <a:p>
            <a:r>
              <a:rPr lang="fr-FR" sz="1600" dirty="0"/>
              <a:t>4</a:t>
            </a:r>
            <a:r>
              <a:rPr lang="fr-FR" sz="1600" baseline="30000" dirty="0"/>
              <a:t>ème</a:t>
            </a:r>
            <a:r>
              <a:rPr lang="fr-FR" sz="1600" dirty="0"/>
              <a:t> : 7 500 points </a:t>
            </a:r>
            <a:r>
              <a:rPr lang="fr-FR" sz="1600" dirty="0" err="1"/>
              <a:t>Promostim</a:t>
            </a:r>
            <a:endParaRPr lang="fr-FR" sz="1600" dirty="0"/>
          </a:p>
          <a:p>
            <a:r>
              <a:rPr lang="fr-FR" sz="1600" dirty="0"/>
              <a:t>5 à 8</a:t>
            </a:r>
            <a:r>
              <a:rPr lang="fr-FR" sz="1600" baseline="30000" dirty="0"/>
              <a:t>ème</a:t>
            </a:r>
            <a:r>
              <a:rPr lang="fr-FR" sz="1600" dirty="0"/>
              <a:t> : 5 000 points </a:t>
            </a:r>
            <a:r>
              <a:rPr lang="fr-FR" sz="1600" dirty="0" err="1"/>
              <a:t>Promostim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766624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784</Words>
  <Application>Microsoft Office PowerPoint</Application>
  <PresentationFormat>Grand écran</PresentationFormat>
  <Paragraphs>79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Broadway</vt:lpstr>
      <vt:lpstr>Calibri</vt:lpstr>
      <vt:lpstr>Gill Sans MT</vt:lpstr>
      <vt:lpstr>Impact</vt:lpstr>
      <vt:lpstr>Wingdings 2</vt:lpstr>
      <vt:lpstr>Wingdings 3</vt:lpstr>
      <vt:lpstr>Badge</vt:lpstr>
      <vt:lpstr>      Animation</vt:lpstr>
      <vt:lpstr>             Une animation Google                pour générer + de flux</vt:lpstr>
      <vt:lpstr>La course aux étoiles  dès le 1er octobre</vt:lpstr>
      <vt:lpstr>Comment collecter des avis en rdv ? </vt:lpstr>
      <vt:lpstr>Comment collecter des avis en rdv ? </vt:lpstr>
      <vt:lpstr>Comment répondre à un avis Google ?</vt:lpstr>
      <vt:lpstr>Comment répondre à un avis Google ?</vt:lpstr>
      <vt:lpstr>Comment nous vérifions UN avis ?</vt:lpstr>
      <vt:lpstr>Le tapis rouge</vt:lpstr>
      <vt:lpstr>La Région Star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Google</dc:title>
  <dc:creator>Boulaud Quentin</dc:creator>
  <cp:lastModifiedBy>De La Crompe Olivier</cp:lastModifiedBy>
  <cp:revision>72</cp:revision>
  <dcterms:created xsi:type="dcterms:W3CDTF">2023-08-21T08:25:12Z</dcterms:created>
  <dcterms:modified xsi:type="dcterms:W3CDTF">2023-10-02T06:48:55Z</dcterms:modified>
</cp:coreProperties>
</file>