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6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7A0A"/>
    <a:srgbClr val="0E5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82" d="100"/>
          <a:sy n="82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0F8BA7-37C3-19C8-73EC-03FFA4E78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1159CA-8C78-1FBE-C9DA-C8F91DFCD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F820C5-7B4E-591E-BB9C-1E9D245CA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7790C6-0031-DEED-67B3-F08A1667B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8D7754-4D65-D4E5-3BC4-92196C764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652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1444EE-6080-38C7-33AF-429769A29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F4160-D93E-38AF-06E8-DD5B58226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0CC9A7-707B-CC35-1944-B8F450F02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64503C-18C9-CDE6-140C-162029387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405E49-E12A-730A-E7F0-311185571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258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2347BC-CC35-361C-D83E-218233779C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96BBEC-9350-78D4-70E5-D821EC78F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4F4D7F-80D3-C981-1BD2-F720CE01C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412FF4-8D98-4E59-73B5-0877BFDEF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D38133-7625-FDFE-1ED5-C6C6F934E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72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D90E04-784A-9404-0788-2CBDEC7F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2DBCDB-ECB3-F5B3-7953-9ED1862CA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C25D7B-F6D2-AA16-C8AE-12AA6903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FFC33C-8643-2C73-3F4B-27CC46B39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1882A1-303F-DB1A-10AF-0760651DC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9942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38E4AA-D9D7-1296-6C65-50737591C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D158A3-497E-94D2-5754-BAE957802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B05CD7-4A03-ACCD-608B-BA4C712C9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607606-6C06-F095-48CD-9CA9F2D56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B838AD-3B54-FDD6-B961-769CEBB46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05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F232F8-0823-37D9-731E-B0009B9B7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D7C54E-02C0-18C1-CC7A-3E3BC6A6A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4415E6-13FB-D804-341D-4EBE01C0E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C50907A-DF8C-F14B-2B5F-0F197423E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5729A0-AB1B-74FC-9D68-BDF161D2C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701F97-D441-AC60-7ADB-12A9B4514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387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3DC317-D193-EA14-AEA1-4F08A30B6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4438C9-79F5-6398-06FC-D364703E0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619E45-CB72-6D07-E47F-9CB98FB22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D9BC9DD-BAAC-810E-2E24-1521A9CFA9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A3F08CD-CD5C-8AD3-4659-9AF717B547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4306F19-51B4-07CB-E521-F631505D1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67C6AC8-1B20-12F4-2CA6-A31A3D556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11A5776-6C4E-48BA-A1E7-3F6E8425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2046CD-E663-B186-D902-5A1FB8D4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13F4DD-A04C-984C-3EF9-B7F831AC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21054DD-B1D5-3619-AACF-47A5BD2D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29B75B-9911-60C7-704B-27ED10F5C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5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0B1DE45-54C2-33F5-BC91-8CE3FF573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05538D5-E525-93B1-AC2F-1FAA23E31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CAB1F5E-5CA8-9EDB-B6E8-09CD18F08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275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0B8B5D-10C1-5205-B9F7-A140B8EC9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522843-7651-B3A2-6865-AE56445DA8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AD7BAC-1E41-31D4-ADA4-4368ECA0D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E1A2CA-E0E1-C587-BE9A-52BD81AF3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0FEF67-BA1E-ED41-9982-FF4FBE38D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F3D45F-5625-B26A-1E23-18699FDA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743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DB32BD-76A3-BEFF-FD61-7D99E798A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2CC3A87-835B-4B89-A7BB-03D1784C83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ECD371-3FC6-1E75-703F-954F0E4FEA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1FA1F-2E6C-E427-1CCE-E92B4DAED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731ECD-4443-BCED-450E-989C08A9B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7D25EA0-6710-BA89-6A8B-401234AAE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01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295A522-4BD2-C193-CFEF-1D4CAE94E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2F7DC4-3226-8962-1F1D-07452F8F5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CE6C17-98FB-86B6-F15D-73ED10C23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A4C57-CDC1-433B-9CCE-C90DC6BEF2B1}" type="datetimeFigureOut">
              <a:rPr lang="fr-FR" smtClean="0"/>
              <a:t>09/10/2023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2364DE-D671-D75E-9E77-0F6F9020BF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DF9649-B90E-0599-5B00-CBC913F7F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F87BC-01DA-4C2D-945E-523EDFCE2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430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BCA3186-51FE-0FAB-690A-CB9DF4F2AE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71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A993F10-C02C-C760-1D5F-3F82DC8EA447}"/>
              </a:ext>
            </a:extLst>
          </p:cNvPr>
          <p:cNvSpPr/>
          <p:nvPr/>
        </p:nvSpPr>
        <p:spPr>
          <a:xfrm>
            <a:off x="0" y="6466114"/>
            <a:ext cx="12192000" cy="3918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4E9A49-4739-5A30-992B-CA0003E0EB86}"/>
              </a:ext>
            </a:extLst>
          </p:cNvPr>
          <p:cNvSpPr/>
          <p:nvPr/>
        </p:nvSpPr>
        <p:spPr>
          <a:xfrm>
            <a:off x="559357" y="4897493"/>
            <a:ext cx="11094097" cy="1285875"/>
          </a:xfrm>
          <a:prstGeom prst="rect">
            <a:avLst/>
          </a:prstGeom>
          <a:solidFill>
            <a:srgbClr val="EC7A0A">
              <a:alpha val="7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/>
              <a:t>POINT RISQUES &amp; CONFORMITE </a:t>
            </a:r>
          </a:p>
          <a:p>
            <a:pPr algn="ctr"/>
            <a:r>
              <a:rPr lang="fr-FR" sz="3600" b="1" dirty="0"/>
              <a:t>d’octobre 2023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070C88C-550A-9780-BC8B-F251527BC4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445" y="71729"/>
            <a:ext cx="88582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82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CE74D58A-7B82-4F00-73A9-EEAF8EF85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3462"/>
            <a:ext cx="12192000" cy="4791075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6303291-E3D3-CE06-A323-B038DFA3FD8D}"/>
              </a:ext>
            </a:extLst>
          </p:cNvPr>
          <p:cNvSpPr txBox="1"/>
          <p:nvPr/>
        </p:nvSpPr>
        <p:spPr>
          <a:xfrm>
            <a:off x="622997" y="1313313"/>
            <a:ext cx="785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RAPPEL SUR LES CADEAUX OFFERTS &amp; LES AVANTAGES RECUS DE TIERS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EB36D2-C0D2-47F5-F6D5-D570345E2D53}"/>
              </a:ext>
            </a:extLst>
          </p:cNvPr>
          <p:cNvSpPr txBox="1"/>
          <p:nvPr/>
        </p:nvSpPr>
        <p:spPr>
          <a:xfrm>
            <a:off x="400977" y="2476002"/>
            <a:ext cx="2630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bg1"/>
                </a:solidFill>
              </a:rPr>
              <a:t>LES CADEAUX FAITS </a:t>
            </a:r>
            <a:r>
              <a:rPr lang="fr-FR" sz="1400" b="1" u="sng" dirty="0">
                <a:solidFill>
                  <a:schemeClr val="bg1"/>
                </a:solidFill>
              </a:rPr>
              <a:t>PAR LES ADHERENTS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8CA9173-10D0-A1C6-7FCC-122B0502B5FF}"/>
              </a:ext>
            </a:extLst>
          </p:cNvPr>
          <p:cNvSpPr txBox="1"/>
          <p:nvPr/>
        </p:nvSpPr>
        <p:spPr>
          <a:xfrm>
            <a:off x="170822" y="3289545"/>
            <a:ext cx="3788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Il est </a:t>
            </a:r>
            <a:r>
              <a:rPr lang="fr-FR" sz="1400" u="sng" dirty="0">
                <a:solidFill>
                  <a:schemeClr val="bg1"/>
                </a:solidFill>
              </a:rPr>
              <a:t>interdit</a:t>
            </a:r>
            <a:r>
              <a:rPr lang="fr-FR" sz="1400" dirty="0">
                <a:solidFill>
                  <a:schemeClr val="bg1"/>
                </a:solidFill>
              </a:rPr>
              <a:t> de recevoir des cadeaux de nos adhérents de quelque nature que ce soit.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C6E009B-708C-B43B-1B7C-C7D60FD90DF3}"/>
              </a:ext>
            </a:extLst>
          </p:cNvPr>
          <p:cNvSpPr txBox="1"/>
          <p:nvPr/>
        </p:nvSpPr>
        <p:spPr>
          <a:xfrm>
            <a:off x="4438499" y="2364031"/>
            <a:ext cx="34147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bg1"/>
                </a:solidFill>
              </a:rPr>
              <a:t>LES CADEAUX </a:t>
            </a:r>
            <a:r>
              <a:rPr lang="fr-FR" sz="1400" b="1" u="sng" dirty="0">
                <a:solidFill>
                  <a:schemeClr val="bg1"/>
                </a:solidFill>
              </a:rPr>
              <a:t>EN NATURE</a:t>
            </a:r>
            <a:r>
              <a:rPr lang="fr-FR" sz="1400" b="1" dirty="0">
                <a:solidFill>
                  <a:schemeClr val="bg1"/>
                </a:solidFill>
              </a:rPr>
              <a:t> FAITS PAR LES PARTENAIRES, LES PRESCRIPTEURS, LES FOURNISSEURS, 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32D174E-6F84-222B-944C-C9C6B9D3C159}"/>
              </a:ext>
            </a:extLst>
          </p:cNvPr>
          <p:cNvSpPr txBox="1"/>
          <p:nvPr/>
        </p:nvSpPr>
        <p:spPr>
          <a:xfrm>
            <a:off x="4260501" y="3123649"/>
            <a:ext cx="36207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Il faut refuser tout cadeau ou invitation ne s’inscrivant pas dans un contexte professionnel clair et transparent et/ou pouvant peser sur un choix, un jugement ou pouvant nuire à l’image du Groupe.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Il convient de déclarer au service Conformité de la DRCC (par email : conformité@csf.asso.fr) les avantages en nature reçus, même si ces derniers sont de nature publicitaire.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794477E-B2C0-E462-0E0E-9A8ABE4E5084}"/>
              </a:ext>
            </a:extLst>
          </p:cNvPr>
          <p:cNvSpPr txBox="1"/>
          <p:nvPr/>
        </p:nvSpPr>
        <p:spPr>
          <a:xfrm>
            <a:off x="8477459" y="2382692"/>
            <a:ext cx="34147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bg1"/>
                </a:solidFill>
              </a:rPr>
              <a:t>LES CADEAUX </a:t>
            </a:r>
            <a:r>
              <a:rPr lang="fr-FR" sz="1400" b="1" u="sng" dirty="0">
                <a:solidFill>
                  <a:schemeClr val="bg1"/>
                </a:solidFill>
              </a:rPr>
              <a:t>EN ESPECES</a:t>
            </a:r>
            <a:r>
              <a:rPr lang="fr-FR" sz="1400" b="1" dirty="0">
                <a:solidFill>
                  <a:schemeClr val="bg1"/>
                </a:solidFill>
              </a:rPr>
              <a:t> FAITS PAR LES PARTENAIRES, LES PRESCRIPTEURS, LES FOURNISSEURS, …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E8DFDA1-5D54-7D57-D8FA-05166B2B3151}"/>
              </a:ext>
            </a:extLst>
          </p:cNvPr>
          <p:cNvSpPr txBox="1"/>
          <p:nvPr/>
        </p:nvSpPr>
        <p:spPr>
          <a:xfrm>
            <a:off x="8219552" y="3254760"/>
            <a:ext cx="37882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Il est </a:t>
            </a:r>
            <a:r>
              <a:rPr lang="fr-FR" sz="1400" u="sng" dirty="0">
                <a:solidFill>
                  <a:schemeClr val="bg1"/>
                </a:solidFill>
              </a:rPr>
              <a:t>interdit</a:t>
            </a:r>
            <a:r>
              <a:rPr lang="fr-FR" sz="1400" dirty="0">
                <a:solidFill>
                  <a:schemeClr val="bg1"/>
                </a:solidFill>
              </a:rPr>
              <a:t> de recevoir des cadeaux en espèces ou équivalents (chèques-cadeaux, cartes cadeaux).</a:t>
            </a:r>
          </a:p>
        </p:txBody>
      </p:sp>
    </p:spTree>
    <p:extLst>
      <p:ext uri="{BB962C8B-B14F-4D97-AF65-F5344CB8AC3E}">
        <p14:creationId xmlns:p14="http://schemas.microsoft.com/office/powerpoint/2010/main" val="1833914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 descr="Une image contenant dessin humoristique, bleu, illustration, graphisme&#10;&#10;Description générée automatiquement">
            <a:extLst>
              <a:ext uri="{FF2B5EF4-FFF2-40B4-BE49-F238E27FC236}">
                <a16:creationId xmlns:a16="http://schemas.microsoft.com/office/drawing/2014/main" id="{7E529C06-8F99-BE18-D620-B2AC060CE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12" y="804862"/>
            <a:ext cx="10544175" cy="5248275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46643085-F1C7-DE84-5964-8BEA4BFF1CE9}"/>
              </a:ext>
            </a:extLst>
          </p:cNvPr>
          <p:cNvSpPr txBox="1"/>
          <p:nvPr/>
        </p:nvSpPr>
        <p:spPr>
          <a:xfrm>
            <a:off x="3198247" y="1303982"/>
            <a:ext cx="6621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POUR EN SAVOIR + : LES PROCEDURES DU CSF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5B18F94-268D-4D3B-6127-989DC5D9DFDA}"/>
              </a:ext>
            </a:extLst>
          </p:cNvPr>
          <p:cNvSpPr txBox="1"/>
          <p:nvPr/>
        </p:nvSpPr>
        <p:spPr>
          <a:xfrm>
            <a:off x="1075892" y="2337826"/>
            <a:ext cx="44664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>
                <a:solidFill>
                  <a:schemeClr val="bg1"/>
                </a:solidFill>
              </a:rPr>
              <a:t>Le CSF encadre la réception de cadeaux et avantages au sein de deux procédures 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de manière synthétique : le Guide de déontologie,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de manière détaillée : la Procédure de lutte contre la fraude.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bg1"/>
              </a:solidFill>
            </a:endParaRPr>
          </a:p>
          <a:p>
            <a:pPr algn="just"/>
            <a:r>
              <a:rPr lang="fr-FR" sz="1400" dirty="0">
                <a:solidFill>
                  <a:schemeClr val="bg1"/>
                </a:solidFill>
              </a:rPr>
              <a:t>Ces deux procédures sont disponibles dans CSF Express sous Fonctions support &gt; Direction Risques, Conformité et Contrôles &gt; Conformité Règlementaire &gt; Fraude.</a:t>
            </a:r>
          </a:p>
        </p:txBody>
      </p:sp>
      <p:sp>
        <p:nvSpPr>
          <p:cNvPr id="14" name="Organigramme : Terminateur 13">
            <a:extLst>
              <a:ext uri="{FF2B5EF4-FFF2-40B4-BE49-F238E27FC236}">
                <a16:creationId xmlns:a16="http://schemas.microsoft.com/office/drawing/2014/main" id="{F363667F-566F-370A-9954-87FD7997679B}"/>
              </a:ext>
            </a:extLst>
          </p:cNvPr>
          <p:cNvSpPr/>
          <p:nvPr/>
        </p:nvSpPr>
        <p:spPr>
          <a:xfrm>
            <a:off x="1092040" y="4541707"/>
            <a:ext cx="2106207" cy="559836"/>
          </a:xfrm>
          <a:prstGeom prst="flowChartTerminator">
            <a:avLst/>
          </a:prstGeom>
          <a:solidFill>
            <a:srgbClr val="EC7A0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Guide de déontologie</a:t>
            </a:r>
          </a:p>
        </p:txBody>
      </p:sp>
      <p:sp>
        <p:nvSpPr>
          <p:cNvPr id="15" name="Organigramme : Terminateur 14">
            <a:extLst>
              <a:ext uri="{FF2B5EF4-FFF2-40B4-BE49-F238E27FC236}">
                <a16:creationId xmlns:a16="http://schemas.microsoft.com/office/drawing/2014/main" id="{25F1294C-1BF8-B485-4BD3-503F7ED88A57}"/>
              </a:ext>
            </a:extLst>
          </p:cNvPr>
          <p:cNvSpPr/>
          <p:nvPr/>
        </p:nvSpPr>
        <p:spPr>
          <a:xfrm>
            <a:off x="1092040" y="5190125"/>
            <a:ext cx="2106207" cy="559836"/>
          </a:xfrm>
          <a:prstGeom prst="flowChartTerminator">
            <a:avLst/>
          </a:prstGeom>
          <a:solidFill>
            <a:srgbClr val="EC7A0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Procédure de lutte contre la fraude</a:t>
            </a:r>
          </a:p>
        </p:txBody>
      </p:sp>
    </p:spTree>
    <p:extLst>
      <p:ext uri="{BB962C8B-B14F-4D97-AF65-F5344CB8AC3E}">
        <p14:creationId xmlns:p14="http://schemas.microsoft.com/office/powerpoint/2010/main" val="15730895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240</Words>
  <Application>Microsoft Office PowerPoint</Application>
  <PresentationFormat>Grand écran</PresentationFormat>
  <Paragraphs>18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Seguin Anne-Valerie</dc:creator>
  <cp:lastModifiedBy>Seguin Anne-Valerie</cp:lastModifiedBy>
  <cp:revision>5</cp:revision>
  <dcterms:created xsi:type="dcterms:W3CDTF">2023-10-06T08:02:37Z</dcterms:created>
  <dcterms:modified xsi:type="dcterms:W3CDTF">2023-10-09T10:28:50Z</dcterms:modified>
</cp:coreProperties>
</file>