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949" r:id="rId5"/>
    <p:sldId id="3934" r:id="rId6"/>
    <p:sldId id="3935" r:id="rId7"/>
    <p:sldId id="3937" r:id="rId8"/>
    <p:sldId id="3936" r:id="rId9"/>
    <p:sldId id="3938" r:id="rId10"/>
    <p:sldId id="3940" r:id="rId11"/>
    <p:sldId id="3939" r:id="rId12"/>
    <p:sldId id="3941" r:id="rId13"/>
    <p:sldId id="3942" r:id="rId14"/>
    <p:sldId id="3943" r:id="rId15"/>
    <p:sldId id="3944" r:id="rId16"/>
    <p:sldId id="3946" r:id="rId17"/>
    <p:sldId id="394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599A57-E290-CC51-6B55-C21C015F6E13}" name="Ismaiel Sara" initials="IS" userId="S::ismaiel@csf.asso.fr::af547c4d-8ad0-4115-acb0-6acee1d174ea" providerId="AD"/>
  <p188:author id="{89DBE993-59FD-E02D-45A6-5934C5018CB9}" name="Riger Fabien" initials="RF" userId="S::riger@csf.asso.fr::6412ccb1-1e75-4d4d-8713-615aa566d197" providerId="AD"/>
  <p188:author id="{BE3B7DF2-97B8-47E8-9BB9-980B55B27058}" name="Ribeyrolles Benoît" initials="" userId="S::ribeyrolles@csf.asso.fr::81373a80-71a3-4d71-9d6b-5803c02be4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el Sara" initials="IS" lastIdx="2" clrIdx="0">
    <p:extLst>
      <p:ext uri="{19B8F6BF-5375-455C-9EA6-DF929625EA0E}">
        <p15:presenceInfo xmlns:p15="http://schemas.microsoft.com/office/powerpoint/2012/main" userId="S::ismaiel@csf.asso.fr::af547c4d-8ad0-4115-acb0-6acee1d174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4D5"/>
    <a:srgbClr val="DEEBF7"/>
    <a:srgbClr val="000000"/>
    <a:srgbClr val="FFD580"/>
    <a:srgbClr val="204572"/>
    <a:srgbClr val="314D23"/>
    <a:srgbClr val="A1CB8C"/>
    <a:srgbClr val="865900"/>
    <a:srgbClr val="FFD57F"/>
    <a:srgbClr val="A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E831-201C-4A53-BA49-3B993D3DB917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E40E-F46D-4B7C-9D27-011C0BAB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37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E3F79FA-849B-ACFE-5016-030E06E6B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5207737"/>
            <a:ext cx="12192000" cy="1630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2FA755-4111-4FFD-A44F-814B170CA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4D5FFB-1B96-49C7-AA5A-658CBB523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97044E-1A7D-4FC3-9E75-64514D0D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C0F7-FF0E-4A52-9BEA-B09633C5C5D0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1505BF-70C4-4D46-A826-65B82AAB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B144F0-F5C4-40D1-AA59-4E8A46BA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527" y="61737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F7E0A-8CF6-4D72-B419-F7420E681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C25CC2-EBDF-1468-0B09-CA5879437132}"/>
              </a:ext>
            </a:extLst>
          </p:cNvPr>
          <p:cNvSpPr txBox="1"/>
          <p:nvPr userDrawn="1"/>
        </p:nvSpPr>
        <p:spPr>
          <a:xfrm>
            <a:off x="9058940" y="6173787"/>
            <a:ext cx="11270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/>
              <a:t>02/10/2023</a:t>
            </a:r>
          </a:p>
        </p:txBody>
      </p:sp>
    </p:spTree>
    <p:extLst>
      <p:ext uri="{BB962C8B-B14F-4D97-AF65-F5344CB8AC3E}">
        <p14:creationId xmlns:p14="http://schemas.microsoft.com/office/powerpoint/2010/main" val="248417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48EEC-D010-41DC-963A-AB2E7ED9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38399D-F57B-4F12-BCC5-D0D73F1CF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4CE37-EB75-4EE4-AF4C-762523A0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0A2-9F2F-4539-ADD3-0701B23F0269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807C4-0403-4620-ADAA-40A47FCF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23F770-BA97-4725-BD7F-1D1F659D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2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79AC83-C253-4698-8718-3A6AB80F0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0FC6F7-B13D-458C-89AE-C2F872242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97327-ACB4-49C4-B510-0BBB42FE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91FF-0C7D-4AE3-AFF9-05B63C2F5F66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C43C7-D207-4776-9F44-1B9EE4B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F5FA2-58CF-4B14-9AF6-78CB4D00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2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F1EC9-2579-4D6E-B8B3-61A92F10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3D796D-C620-4AAB-AF0F-44DC6192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3B06E-46B6-48F5-8272-C95FEFA3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B777-7C38-44F7-A07A-27B6B920A129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36C78-BBB5-473E-A0ED-B7C0A31A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FE870-7827-4DF1-AE57-B88A9FDF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F6EE1F-32F1-52DC-DF10-38C6FEDE8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27304"/>
            <a:ext cx="12192000" cy="1630696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C8E2D3B-F5CE-1447-5EDE-CA86315145F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3CC0F7-FF0E-4A52-9BEA-B09633C5C5D0}" type="datetime1">
              <a:rPr lang="fr-FR" smtClean="0"/>
              <a:pPr/>
              <a:t>15/01/2024</a:t>
            </a:fld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9EA6D7C-C6FF-F01D-C8FB-1623F75D3037}"/>
              </a:ext>
            </a:extLst>
          </p:cNvPr>
          <p:cNvSpPr txBox="1">
            <a:spLocks/>
          </p:cNvSpPr>
          <p:nvPr userDrawn="1"/>
        </p:nvSpPr>
        <p:spPr>
          <a:xfrm>
            <a:off x="8236527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F7E0A-8CF6-4D72-B419-F7420E681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968C64-A5DD-D09E-BADB-4C06B61ED3C2}"/>
              </a:ext>
            </a:extLst>
          </p:cNvPr>
          <p:cNvSpPr txBox="1"/>
          <p:nvPr userDrawn="1"/>
        </p:nvSpPr>
        <p:spPr>
          <a:xfrm>
            <a:off x="9058940" y="6173787"/>
            <a:ext cx="11270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/>
              <a:t>02/10/2023</a:t>
            </a:r>
          </a:p>
        </p:txBody>
      </p:sp>
    </p:spTree>
    <p:extLst>
      <p:ext uri="{BB962C8B-B14F-4D97-AF65-F5344CB8AC3E}">
        <p14:creationId xmlns:p14="http://schemas.microsoft.com/office/powerpoint/2010/main" val="30780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1D521-B3CB-4F66-8EEF-B81E2919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59E79-E582-4342-A019-0C72970A8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027BC8-F4C0-4A6D-8F87-AC24E814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F02-69F2-42D6-BFD2-DC1661EC9E0F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4C3716-E420-4636-954B-3B464C0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97BB85-6A68-4E8A-AF89-07577198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ED364B-62E5-22B2-1620-FBF01A417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27304"/>
            <a:ext cx="12192000" cy="1630696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A6435017-713C-E38F-6D77-CFD5BBF1DCA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3CC0F7-FF0E-4A52-9BEA-B09633C5C5D0}" type="datetime1">
              <a:rPr lang="fr-FR" smtClean="0"/>
              <a:pPr/>
              <a:t>15/01/2024</a:t>
            </a:fld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98A5FBF-80FF-9243-B625-FE17DD989D5D}"/>
              </a:ext>
            </a:extLst>
          </p:cNvPr>
          <p:cNvSpPr txBox="1">
            <a:spLocks/>
          </p:cNvSpPr>
          <p:nvPr userDrawn="1"/>
        </p:nvSpPr>
        <p:spPr>
          <a:xfrm>
            <a:off x="8236527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F7E0A-8CF6-4D72-B419-F7420E681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418136-0321-6889-F98B-A98F2AEE1F62}"/>
              </a:ext>
            </a:extLst>
          </p:cNvPr>
          <p:cNvSpPr txBox="1"/>
          <p:nvPr userDrawn="1"/>
        </p:nvSpPr>
        <p:spPr>
          <a:xfrm>
            <a:off x="9058940" y="6173787"/>
            <a:ext cx="11270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/>
              <a:t>02/10/2023</a:t>
            </a:r>
          </a:p>
        </p:txBody>
      </p:sp>
    </p:spTree>
    <p:extLst>
      <p:ext uri="{BB962C8B-B14F-4D97-AF65-F5344CB8AC3E}">
        <p14:creationId xmlns:p14="http://schemas.microsoft.com/office/powerpoint/2010/main" val="7920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E2CE2-C7B8-47FB-8467-77FC403A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F6788-2A24-4EA2-942B-238B46071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D2252D-FDB9-4D1A-8D13-B4BEEB139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49B860-BBEC-465F-949B-2467C18B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7357-EA4C-4B37-9C1B-E4BB4C652153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0D64F2-D4DC-4E42-ADCB-88D0ABFE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177ED-7376-4C62-9DE8-7EC3B964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6040E1-8110-C090-8CEC-F26E7054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27304"/>
            <a:ext cx="12192000" cy="163069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5E829B8-8CD9-176C-0A42-52B5E92527EC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3CC0F7-FF0E-4A52-9BEA-B09633C5C5D0}" type="datetime1">
              <a:rPr lang="fr-FR" smtClean="0"/>
              <a:pPr/>
              <a:t>15/01/2024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157A36F-0931-FB1D-95CC-46F8DFC9F85C}"/>
              </a:ext>
            </a:extLst>
          </p:cNvPr>
          <p:cNvSpPr txBox="1">
            <a:spLocks/>
          </p:cNvSpPr>
          <p:nvPr userDrawn="1"/>
        </p:nvSpPr>
        <p:spPr>
          <a:xfrm>
            <a:off x="8236527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F7E0A-8CF6-4D72-B419-F7420E681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EC0D85-68B8-60A1-EBAB-B7D2C6A9AE7E}"/>
              </a:ext>
            </a:extLst>
          </p:cNvPr>
          <p:cNvSpPr txBox="1"/>
          <p:nvPr userDrawn="1"/>
        </p:nvSpPr>
        <p:spPr>
          <a:xfrm>
            <a:off x="9058940" y="6173787"/>
            <a:ext cx="11270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/>
              <a:t>02/10/2023</a:t>
            </a:r>
          </a:p>
        </p:txBody>
      </p:sp>
    </p:spTree>
    <p:extLst>
      <p:ext uri="{BB962C8B-B14F-4D97-AF65-F5344CB8AC3E}">
        <p14:creationId xmlns:p14="http://schemas.microsoft.com/office/powerpoint/2010/main" val="36828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3D417-9289-4876-A8C3-5B965191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4C7B8E-3A58-41A2-9B31-8760C96C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35C81A-995E-4652-8F89-5C733C118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36E6CE-CEA4-4B37-9E3C-94919E07D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D26543-749E-4E88-97B2-B2AFB95AC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A4A7C1-1409-4278-B818-2E80F7DD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484-FD17-42B2-B99A-63341EFFEC63}" type="datetime1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F176F3-2A93-412C-9CA1-92A0A24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6D2F4B-6D0B-436C-9CD9-94AD4FC9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638C62-1180-ADFA-D62A-39D75DD42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27304"/>
            <a:ext cx="12192000" cy="1630696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AA666A4-B49E-1B64-F3CF-47B86F831C5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3CC0F7-FF0E-4A52-9BEA-B09633C5C5D0}" type="datetime1">
              <a:rPr lang="fr-FR" smtClean="0"/>
              <a:pPr/>
              <a:t>15/01/2024</a:t>
            </a:fld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5926A58-E047-D3BF-3B7D-5754601341DF}"/>
              </a:ext>
            </a:extLst>
          </p:cNvPr>
          <p:cNvSpPr txBox="1">
            <a:spLocks/>
          </p:cNvSpPr>
          <p:nvPr userDrawn="1"/>
        </p:nvSpPr>
        <p:spPr>
          <a:xfrm>
            <a:off x="8236527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F7E0A-8CF6-4D72-B419-F7420E681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87EFE3-E0AC-FA18-A801-8FFAB0C72084}"/>
              </a:ext>
            </a:extLst>
          </p:cNvPr>
          <p:cNvSpPr txBox="1"/>
          <p:nvPr userDrawn="1"/>
        </p:nvSpPr>
        <p:spPr>
          <a:xfrm>
            <a:off x="9058940" y="6173787"/>
            <a:ext cx="11270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/>
              <a:t>02/10/2023</a:t>
            </a:r>
          </a:p>
        </p:txBody>
      </p:sp>
    </p:spTree>
    <p:extLst>
      <p:ext uri="{BB962C8B-B14F-4D97-AF65-F5344CB8AC3E}">
        <p14:creationId xmlns:p14="http://schemas.microsoft.com/office/powerpoint/2010/main" val="132742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CA96E-33A9-4DD8-932A-14E81FA9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4E4533-ACBE-4B63-920D-81BE4632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032-033B-44B7-989E-BC0B0BE385A6}" type="datetime1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CF4522-5754-41F3-994B-9819329A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987B0A-992D-4D8C-B8CC-E919B40D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3182F1-C13F-4B9D-AD9F-8D3348C6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2B22-50DF-4883-839C-9C85DD9A8062}" type="datetime1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F09F01-854E-4D1A-AA1B-76AC8645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459027-8160-4153-BBA3-08F950D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4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B7503-B950-4979-B172-8A04CC57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FAFEF-593B-482B-A239-3366BC2C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1BDFCF-9002-4564-9AF7-9C0BC42F8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342109-0C7A-4C36-9BF7-2F5B96BC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ED-60B9-4D58-AC3B-8E9463760814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9BBD79-BA57-4200-8E97-2A4B0EC55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97E3F4-3F76-41E6-B533-E293CE2D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5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86E19-D02B-4BE2-BE51-79DBC98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B46049-3DAE-454E-9B45-7145171CD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795401-9287-42A2-9E67-447DACFFD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152BCF-70BF-40F2-8EF7-7927A47F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C095-1F6C-4234-9683-C3897AEEA3E2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76CF24-40AD-461E-9C19-9DE5435C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5AB1E-2D6B-40FA-9FDE-B1EC9688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7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F9A7C6-1176-41E5-8DAF-790C19B5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5F16-E124-4334-8EFC-6134EF7F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7D1CF2-40C8-44BA-8D34-E9D459058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C2CF-C3E8-4534-BE21-E992B366C4F1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D029-7254-4AA5-A138-CBF7EE8D8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4952F7-13B8-463F-B498-E40C5D2C8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7E0A-8CF6-4D72-B419-F7420E681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9EA62D-8F9F-4A1B-8DD1-08FD40C7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</a:t>
            </a:fld>
            <a:endParaRPr lang="fr-FR"/>
          </a:p>
        </p:txBody>
      </p:sp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A7999547-266A-4EC9-8707-CFBA5E00DADF}"/>
              </a:ext>
            </a:extLst>
          </p:cNvPr>
          <p:cNvSpPr/>
          <p:nvPr/>
        </p:nvSpPr>
        <p:spPr>
          <a:xfrm>
            <a:off x="2212510" y="1288025"/>
            <a:ext cx="7766979" cy="829463"/>
          </a:xfrm>
          <a:prstGeom prst="round2SameRect">
            <a:avLst>
              <a:gd name="adj1" fmla="val 19328"/>
              <a:gd name="adj2" fmla="val 0"/>
            </a:avLst>
          </a:prstGeom>
          <a:solidFill>
            <a:srgbClr val="2CB4D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/>
              <a:t>Instruction de l’ADE RAC CONSO</a:t>
            </a:r>
            <a:endParaRPr lang="fr-FR" sz="2800" b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74783A-91AA-4933-91D3-2752FCE419A9}"/>
              </a:ext>
            </a:extLst>
          </p:cNvPr>
          <p:cNvSpPr txBox="1"/>
          <p:nvPr/>
        </p:nvSpPr>
        <p:spPr>
          <a:xfrm>
            <a:off x="1767236" y="3407573"/>
            <a:ext cx="892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>
                  <a:solidFill>
                    <a:srgbClr val="9A9F97"/>
                  </a:solidFill>
                </a:ln>
                <a:solidFill>
                  <a:srgbClr val="2CB4D5"/>
                </a:solidFill>
              </a:rPr>
              <a:t>Lancement le 22/01/2024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DD3CCC-142A-46E6-86E7-42FEBE7887AC}"/>
              </a:ext>
            </a:extLst>
          </p:cNvPr>
          <p:cNvSpPr txBox="1"/>
          <p:nvPr/>
        </p:nvSpPr>
        <p:spPr>
          <a:xfrm>
            <a:off x="3181976" y="2542487"/>
            <a:ext cx="609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b="1">
                <a:ln>
                  <a:solidFill>
                    <a:srgbClr val="9A9F97"/>
                  </a:solidFill>
                </a:ln>
                <a:solidFill>
                  <a:srgbClr val="2CB4D5"/>
                </a:solidFill>
              </a:defRPr>
            </a:lvl1pPr>
          </a:lstStyle>
          <a:p>
            <a:r>
              <a:rPr lang="fr-FR" dirty="0"/>
              <a:t>J@SSURE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074725-67C4-4640-BF6B-9C57BBC5E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0" t="30876" r="26549" b="38261"/>
          <a:stretch/>
        </p:blipFill>
        <p:spPr>
          <a:xfrm>
            <a:off x="228599" y="4604904"/>
            <a:ext cx="2952000" cy="16456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F08D29-262D-42B0-BAA9-918E6C1F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3" t="66705" r="16196" b="30670"/>
          <a:stretch/>
        </p:blipFill>
        <p:spPr>
          <a:xfrm>
            <a:off x="349547" y="6364466"/>
            <a:ext cx="10741240" cy="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2D5EE0-057C-4DDB-9D48-80DB7F4A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1351D1-3CAD-4951-A67F-F9F380FE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65"/>
            <a:ext cx="12192000" cy="51153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CB0A2C-9603-40B3-BDA9-7B8814B560E6}"/>
              </a:ext>
            </a:extLst>
          </p:cNvPr>
          <p:cNvSpPr txBox="1"/>
          <p:nvPr/>
        </p:nvSpPr>
        <p:spPr>
          <a:xfrm>
            <a:off x="6146496" y="4376186"/>
            <a:ext cx="4629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Choix d’une formule 2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faut cocher l’IPP, sinon message bloquant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29D13-2F73-415D-9ABF-ED8D69A81A93}"/>
              </a:ext>
            </a:extLst>
          </p:cNvPr>
          <p:cNvSpPr/>
          <p:nvPr/>
        </p:nvSpPr>
        <p:spPr>
          <a:xfrm>
            <a:off x="1153746" y="3858688"/>
            <a:ext cx="557349" cy="268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595E0-C2D4-410F-9F2C-8361EB97AA3E}"/>
              </a:ext>
            </a:extLst>
          </p:cNvPr>
          <p:cNvSpPr/>
          <p:nvPr/>
        </p:nvSpPr>
        <p:spPr>
          <a:xfrm>
            <a:off x="3156857" y="4097274"/>
            <a:ext cx="1615440" cy="348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3F11D-29BE-444E-9524-07116CA90274}"/>
              </a:ext>
            </a:extLst>
          </p:cNvPr>
          <p:cNvSpPr/>
          <p:nvPr/>
        </p:nvSpPr>
        <p:spPr>
          <a:xfrm>
            <a:off x="10643137" y="3111757"/>
            <a:ext cx="557349" cy="566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108A23AA-0672-468A-9F5D-E96536B85451}"/>
              </a:ext>
            </a:extLst>
          </p:cNvPr>
          <p:cNvSpPr txBox="1">
            <a:spLocks/>
          </p:cNvSpPr>
          <p:nvPr/>
        </p:nvSpPr>
        <p:spPr>
          <a:xfrm>
            <a:off x="68867" y="58992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endParaRPr lang="fr-FR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888256A-4034-46DC-85AC-6B78EBF16AE9}"/>
              </a:ext>
            </a:extLst>
          </p:cNvPr>
          <p:cNvCxnSpPr>
            <a:cxnSpLocks/>
          </p:cNvCxnSpPr>
          <p:nvPr/>
        </p:nvCxnSpPr>
        <p:spPr>
          <a:xfrm flipV="1">
            <a:off x="9645445" y="3727268"/>
            <a:ext cx="1216110" cy="884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FEEFD922-F7AE-44A2-8C1C-C1FC9444F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0" t="30876" r="26549" b="38261"/>
          <a:stretch/>
        </p:blipFill>
        <p:spPr>
          <a:xfrm>
            <a:off x="289409" y="6028028"/>
            <a:ext cx="1296000" cy="722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C5C356-D2AA-440C-A650-3324B0168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3" t="66705" r="16196" b="30670"/>
          <a:stretch/>
        </p:blipFill>
        <p:spPr>
          <a:xfrm>
            <a:off x="1775224" y="6462815"/>
            <a:ext cx="9072000" cy="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342AB8-D4B6-431F-8DB1-1245A965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A1E76-3BD4-48E8-B840-13E99CE5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b="21471"/>
          <a:stretch/>
        </p:blipFill>
        <p:spPr>
          <a:xfrm>
            <a:off x="953588" y="636132"/>
            <a:ext cx="10280469" cy="5187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E7B5AC-DCAD-4805-828D-72C3CFC48551}"/>
              </a:ext>
            </a:extLst>
          </p:cNvPr>
          <p:cNvSpPr txBox="1"/>
          <p:nvPr/>
        </p:nvSpPr>
        <p:spPr>
          <a:xfrm>
            <a:off x="4142187" y="5332163"/>
            <a:ext cx="243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 de décote possible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1B4C2-38C2-480B-B0B0-359C939986EF}"/>
              </a:ext>
            </a:extLst>
          </p:cNvPr>
          <p:cNvSpPr/>
          <p:nvPr/>
        </p:nvSpPr>
        <p:spPr>
          <a:xfrm>
            <a:off x="1115820" y="5249515"/>
            <a:ext cx="2987039" cy="534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EC357AF7-8425-42C1-A5B1-C8CCA86DC6B7}"/>
              </a:ext>
            </a:extLst>
          </p:cNvPr>
          <p:cNvSpPr txBox="1">
            <a:spLocks/>
          </p:cNvSpPr>
          <p:nvPr/>
        </p:nvSpPr>
        <p:spPr>
          <a:xfrm>
            <a:off x="68867" y="96778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endParaRPr lang="fr-FR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43B67C-DF8C-45F3-BC44-16616F974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0" t="30876" r="26549" b="38261"/>
          <a:stretch/>
        </p:blipFill>
        <p:spPr>
          <a:xfrm>
            <a:off x="161588" y="5841213"/>
            <a:ext cx="1584000" cy="8830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9E1F2F-C783-4F05-A597-3A876F288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3" t="66705" r="16196" b="30670"/>
          <a:stretch/>
        </p:blipFill>
        <p:spPr>
          <a:xfrm>
            <a:off x="1775224" y="6462815"/>
            <a:ext cx="9072000" cy="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4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EA4EF6-C1D8-42B8-B885-C326FC24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60A3B8-CC02-4208-9EB7-D571FDD17428}"/>
              </a:ext>
            </a:extLst>
          </p:cNvPr>
          <p:cNvSpPr txBox="1"/>
          <p:nvPr/>
        </p:nvSpPr>
        <p:spPr>
          <a:xfrm>
            <a:off x="2134507" y="2065087"/>
            <a:ext cx="80812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Ne pas oublier les 2 dernières étapes !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F0FC2F9-8DFF-48E8-82AE-91FF45CEBB35}"/>
              </a:ext>
            </a:extLst>
          </p:cNvPr>
          <p:cNvSpPr/>
          <p:nvPr/>
        </p:nvSpPr>
        <p:spPr>
          <a:xfrm>
            <a:off x="2030383" y="3185651"/>
            <a:ext cx="3682160" cy="1455175"/>
          </a:xfrm>
          <a:prstGeom prst="roundRect">
            <a:avLst/>
          </a:prstGeom>
          <a:solidFill>
            <a:srgbClr val="2CB4D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/>
              <a:t>Commander le projet</a:t>
            </a:r>
          </a:p>
          <a:p>
            <a:pPr algn="ctr"/>
            <a:r>
              <a:rPr lang="fr-FR" sz="2500" dirty="0"/>
              <a:t>dans la GRC</a:t>
            </a:r>
          </a:p>
          <a:p>
            <a:pPr algn="ctr"/>
            <a:r>
              <a:rPr lang="fr-FR" sz="2000" dirty="0"/>
              <a:t>(ce qui crée la ligne dans SURF)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D5CBE12-BFF9-4300-8CB5-15CB4461735A}"/>
              </a:ext>
            </a:extLst>
          </p:cNvPr>
          <p:cNvSpPr/>
          <p:nvPr/>
        </p:nvSpPr>
        <p:spPr>
          <a:xfrm>
            <a:off x="7133283" y="3165987"/>
            <a:ext cx="2674374" cy="1455174"/>
          </a:xfrm>
          <a:prstGeom prst="roundRect">
            <a:avLst/>
          </a:prstGeom>
          <a:solidFill>
            <a:srgbClr val="2CB4D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/>
              <a:t>Contractualiser dans J’@</a:t>
            </a:r>
            <a:r>
              <a:rPr lang="fr-FR" sz="2500" dirty="0" err="1"/>
              <a:t>ssure</a:t>
            </a:r>
            <a:endParaRPr lang="fr-FR" sz="2500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922FBFEB-5114-430B-B04E-A8314B793FE6}"/>
              </a:ext>
            </a:extLst>
          </p:cNvPr>
          <p:cNvSpPr txBox="1">
            <a:spLocks/>
          </p:cNvSpPr>
          <p:nvPr/>
        </p:nvSpPr>
        <p:spPr>
          <a:xfrm>
            <a:off x="113093" y="239033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endParaRPr lang="fr-FR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DCF5F5-621B-40AF-9A51-2B9F96EC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0" t="30876" r="26549" b="38261"/>
          <a:stretch/>
        </p:blipFill>
        <p:spPr>
          <a:xfrm>
            <a:off x="154507" y="5260670"/>
            <a:ext cx="1980000" cy="11037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F21BB4-7443-4358-9A72-5545998B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3" t="66705" r="16196" b="30670"/>
          <a:stretch/>
        </p:blipFill>
        <p:spPr>
          <a:xfrm>
            <a:off x="2207844" y="6069525"/>
            <a:ext cx="9072000" cy="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727563C-BC23-4B55-880B-7451993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928BB2-0BE2-48D7-BD67-17FFFFA1C9BB}"/>
              </a:ext>
            </a:extLst>
          </p:cNvPr>
          <p:cNvSpPr txBox="1">
            <a:spLocks/>
          </p:cNvSpPr>
          <p:nvPr/>
        </p:nvSpPr>
        <p:spPr>
          <a:xfrm>
            <a:off x="4572043" y="207878"/>
            <a:ext cx="2834569" cy="439995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fr-FR" sz="3000" dirty="0">
                <a:solidFill>
                  <a:schemeClr val="accent2"/>
                </a:solidFill>
                <a:effectLst/>
                <a:latin typeface="+mn-lt"/>
              </a:rPr>
              <a:t>EN RESUME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4B48477-9300-4D81-8A03-9A9BD07E9A04}"/>
              </a:ext>
            </a:extLst>
          </p:cNvPr>
          <p:cNvCxnSpPr>
            <a:cxnSpLocks/>
          </p:cNvCxnSpPr>
          <p:nvPr/>
        </p:nvCxnSpPr>
        <p:spPr>
          <a:xfrm>
            <a:off x="6115664" y="731269"/>
            <a:ext cx="9831" cy="496275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338FB2A-9229-4A3F-9EC9-D1944F7F3878}"/>
              </a:ext>
            </a:extLst>
          </p:cNvPr>
          <p:cNvSpPr txBox="1"/>
          <p:nvPr/>
        </p:nvSpPr>
        <p:spPr>
          <a:xfrm>
            <a:off x="1013613" y="824345"/>
            <a:ext cx="430619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Lors du RDV RAC le conseiller en agence :</a:t>
            </a:r>
          </a:p>
          <a:p>
            <a:r>
              <a:rPr lang="fr-FR" sz="1400" dirty="0"/>
              <a:t>- crée l’OPPORTUNITE </a:t>
            </a:r>
          </a:p>
          <a:p>
            <a:r>
              <a:rPr lang="fr-FR" sz="1400" dirty="0"/>
              <a:t>- crée l’ADE+ : nouveau projet sur la personne physique dans HORIZON </a:t>
            </a:r>
            <a:r>
              <a:rPr lang="fr-FR" sz="1400" dirty="0">
                <a:sym typeface="Wingdings" panose="05000000000000000000" pitchFamily="2" charset="2"/>
              </a:rPr>
              <a:t> GRC  J’@</a:t>
            </a:r>
            <a:r>
              <a:rPr lang="fr-FR" sz="1400" dirty="0" err="1">
                <a:sym typeface="Wingdings" panose="05000000000000000000" pitchFamily="2" charset="2"/>
              </a:rPr>
              <a:t>ssure</a:t>
            </a: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594592-14A0-489C-9322-AAA271D07419}"/>
              </a:ext>
            </a:extLst>
          </p:cNvPr>
          <p:cNvSpPr txBox="1"/>
          <p:nvPr/>
        </p:nvSpPr>
        <p:spPr>
          <a:xfrm>
            <a:off x="6983382" y="784349"/>
            <a:ext cx="4306199" cy="1708160"/>
          </a:xfrm>
          <a:prstGeom prst="rect">
            <a:avLst/>
          </a:prstGeom>
          <a:solidFill>
            <a:srgbClr val="2CB4D5">
              <a:alpha val="50196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 l’envoi du dossier chez le partenaire sélectionné, le conseiller MIDDLE :</a:t>
            </a:r>
          </a:p>
          <a:p>
            <a:pPr marL="354013" indent="-88900"/>
            <a:r>
              <a:rPr lang="fr-FR" sz="1400" dirty="0"/>
              <a:t>- crée la ligne de prêt (dossier RAC) sous SURF </a:t>
            </a:r>
          </a:p>
          <a:p>
            <a:pPr marL="354013" indent="-88900">
              <a:buFontTx/>
              <a:buChar char="-"/>
            </a:pPr>
            <a:r>
              <a:rPr lang="fr-FR" sz="1400" dirty="0"/>
              <a:t>Informe le conseiller en agence du partenaire* sélectionné, du montant et de la durée.</a:t>
            </a:r>
          </a:p>
          <a:p>
            <a:pPr marL="265113"/>
            <a:endParaRPr lang="fr-FR" sz="700" dirty="0"/>
          </a:p>
          <a:p>
            <a:pPr algn="ctr"/>
            <a:r>
              <a:rPr lang="fr-FR" sz="1400" b="1" dirty="0"/>
              <a:t>*NB: Si c’est l’ADE du partenaire l’information sera communiquée en même temps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46A6DE-6E11-412C-BCEB-416A33389F36}"/>
              </a:ext>
            </a:extLst>
          </p:cNvPr>
          <p:cNvSpPr txBox="1"/>
          <p:nvPr/>
        </p:nvSpPr>
        <p:spPr>
          <a:xfrm>
            <a:off x="1011227" y="2028064"/>
            <a:ext cx="4306199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 conseiller en agence modifie l’ADE+ sous J’@SSURE si nécessaire (montant, durée) et renseigne le nom du prêteur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* si l’ADE est celle du partenaire le conseiller annule l’ADE+ V03 sous J’@SSURE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34E31A-BACF-42E6-B8AE-93DB71843E09}"/>
              </a:ext>
            </a:extLst>
          </p:cNvPr>
          <p:cNvSpPr txBox="1"/>
          <p:nvPr/>
        </p:nvSpPr>
        <p:spPr>
          <a:xfrm>
            <a:off x="6950843" y="2708972"/>
            <a:ext cx="4306197" cy="1031051"/>
          </a:xfrm>
          <a:prstGeom prst="rect">
            <a:avLst/>
          </a:prstGeom>
          <a:solidFill>
            <a:srgbClr val="2CB4D5">
              <a:alpha val="50196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/>
              <a:t>A l’accord du dossier le conseiller : </a:t>
            </a:r>
          </a:p>
          <a:p>
            <a:r>
              <a:rPr lang="fr-FR" sz="1400" dirty="0"/>
              <a:t>- passe en A la ligne RAC sous SURF</a:t>
            </a:r>
          </a:p>
          <a:p>
            <a:r>
              <a:rPr lang="fr-FR" sz="1400" dirty="0"/>
              <a:t>- Informe le conseiller en agence de l’accord (avec les conditions définitives)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F0FC23-9F8D-4B40-A2C8-F61B10007199}"/>
              </a:ext>
            </a:extLst>
          </p:cNvPr>
          <p:cNvSpPr txBox="1"/>
          <p:nvPr/>
        </p:nvSpPr>
        <p:spPr>
          <a:xfrm>
            <a:off x="1030436" y="4505735"/>
            <a:ext cx="4306199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fr-FR" sz="1500" b="1" dirty="0"/>
          </a:p>
          <a:p>
            <a:pPr algn="ctr"/>
            <a:r>
              <a:rPr lang="fr-FR" sz="1500" b="1" dirty="0"/>
              <a:t>A l’édition de l’offre le conseiller prend contact avec l’adhérent pour signature et indique la date de signature de l’offre comme date d’effet de l’ADE</a:t>
            </a:r>
          </a:p>
          <a:p>
            <a:endParaRPr lang="fr-FR" sz="1400" b="1" dirty="0"/>
          </a:p>
          <a:p>
            <a:endParaRPr lang="fr-FR" sz="14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B7208F-7447-4515-8E01-65357D70093C}"/>
              </a:ext>
            </a:extLst>
          </p:cNvPr>
          <p:cNvSpPr txBox="1"/>
          <p:nvPr/>
        </p:nvSpPr>
        <p:spPr>
          <a:xfrm>
            <a:off x="6965617" y="3825818"/>
            <a:ext cx="4306196" cy="523220"/>
          </a:xfrm>
          <a:prstGeom prst="rect">
            <a:avLst/>
          </a:prstGeom>
          <a:solidFill>
            <a:srgbClr val="2CB4D5">
              <a:alpha val="50196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/>
              <a:t>Le </a:t>
            </a:r>
            <a:r>
              <a:rPr lang="fr-FR" sz="1400" dirty="0"/>
              <a:t>conseiller MIDDLE adresse les courriers d’accord de l’ADE+ au partenaire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D583F1-221B-4D76-BE97-4EF6661F3C26}"/>
              </a:ext>
            </a:extLst>
          </p:cNvPr>
          <p:cNvSpPr txBox="1"/>
          <p:nvPr/>
        </p:nvSpPr>
        <p:spPr>
          <a:xfrm>
            <a:off x="1038903" y="300382"/>
            <a:ext cx="3793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6"/>
                </a:solidFill>
              </a:rPr>
              <a:t>AGENCE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7E77C5-89B2-4177-A889-77225B75AB81}"/>
              </a:ext>
            </a:extLst>
          </p:cNvPr>
          <p:cNvSpPr txBox="1"/>
          <p:nvPr/>
        </p:nvSpPr>
        <p:spPr>
          <a:xfrm>
            <a:off x="7146231" y="280670"/>
            <a:ext cx="3793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1"/>
                </a:solidFill>
              </a:rPr>
              <a:t>MIDDLE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65E49F1-0476-4BB9-91DD-2E329A2794FA}"/>
              </a:ext>
            </a:extLst>
          </p:cNvPr>
          <p:cNvSpPr/>
          <p:nvPr/>
        </p:nvSpPr>
        <p:spPr>
          <a:xfrm>
            <a:off x="5333345" y="1082020"/>
            <a:ext cx="1670359" cy="4085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4AC9908-6648-4263-9165-672E72DD3CEF}"/>
              </a:ext>
            </a:extLst>
          </p:cNvPr>
          <p:cNvSpPr/>
          <p:nvPr/>
        </p:nvSpPr>
        <p:spPr>
          <a:xfrm rot="10800000">
            <a:off x="5290316" y="2817582"/>
            <a:ext cx="1670359" cy="4085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6838571B-F991-45EF-8A6E-DB812CE56607}"/>
              </a:ext>
            </a:extLst>
          </p:cNvPr>
          <p:cNvSpPr/>
          <p:nvPr/>
        </p:nvSpPr>
        <p:spPr>
          <a:xfrm rot="5400000">
            <a:off x="9086862" y="2467121"/>
            <a:ext cx="288000" cy="360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82D768E-0667-492F-BA4D-E19F7F797581}"/>
              </a:ext>
            </a:extLst>
          </p:cNvPr>
          <p:cNvSpPr/>
          <p:nvPr/>
        </p:nvSpPr>
        <p:spPr>
          <a:xfrm rot="5400000">
            <a:off x="2806368" y="3233615"/>
            <a:ext cx="468000" cy="396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CAE027C1-6F39-4527-A8C8-9D47C35999D0}"/>
              </a:ext>
            </a:extLst>
          </p:cNvPr>
          <p:cNvSpPr/>
          <p:nvPr/>
        </p:nvSpPr>
        <p:spPr>
          <a:xfrm>
            <a:off x="5333346" y="3789178"/>
            <a:ext cx="1670358" cy="4085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004F6B0-921D-48F1-B30D-9DCA4D2A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0" t="30876" r="26549" b="38261"/>
          <a:stretch/>
        </p:blipFill>
        <p:spPr>
          <a:xfrm>
            <a:off x="375919" y="6014340"/>
            <a:ext cx="1487895" cy="82946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DCC893-D786-4F02-8C4C-48514DED7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3" t="66705" r="16196" b="30670"/>
          <a:stretch/>
        </p:blipFill>
        <p:spPr>
          <a:xfrm>
            <a:off x="2297405" y="6168882"/>
            <a:ext cx="9072000" cy="1520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C7B29D7-C0F9-8E11-A59A-5E9DB8C3F0BC}"/>
              </a:ext>
            </a:extLst>
          </p:cNvPr>
          <p:cNvSpPr txBox="1"/>
          <p:nvPr/>
        </p:nvSpPr>
        <p:spPr>
          <a:xfrm>
            <a:off x="1023742" y="3671840"/>
            <a:ext cx="430619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 l’accord de l’ADE+, le conseiller  transmet les accords au MIDDLE </a:t>
            </a:r>
            <a:r>
              <a:rPr lang="fr-FR" sz="1400" b="1" dirty="0"/>
              <a:t>via la tache dans l’OPPORTUNITE </a:t>
            </a:r>
            <a:r>
              <a:rPr lang="fr-FR" sz="1400" dirty="0"/>
              <a:t>(l’accord est automatiquement envoyée au partenaire)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688B312-07D3-85D1-9B03-E6BC2A68B575}"/>
              </a:ext>
            </a:extLst>
          </p:cNvPr>
          <p:cNvSpPr txBox="1"/>
          <p:nvPr/>
        </p:nvSpPr>
        <p:spPr>
          <a:xfrm>
            <a:off x="6973954" y="5119544"/>
            <a:ext cx="4283086" cy="954107"/>
          </a:xfrm>
          <a:prstGeom prst="rect">
            <a:avLst/>
          </a:prstGeom>
          <a:solidFill>
            <a:srgbClr val="2CB4D5">
              <a:alpha val="50196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 la date de déblocage le conseiller MIDDLE : </a:t>
            </a:r>
          </a:p>
          <a:p>
            <a:r>
              <a:rPr lang="fr-FR" sz="1400" dirty="0"/>
              <a:t>- adresse le tableau de passage en G à la gestion (ligne RAC)</a:t>
            </a:r>
          </a:p>
          <a:p>
            <a:r>
              <a:rPr lang="fr-FR" sz="1400" dirty="0"/>
              <a:t>- passe la ligne ADE+ en 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BCC51D4-2179-C325-2AA4-E05215965F59}"/>
              </a:ext>
            </a:extLst>
          </p:cNvPr>
          <p:cNvSpPr txBox="1"/>
          <p:nvPr/>
        </p:nvSpPr>
        <p:spPr>
          <a:xfrm>
            <a:off x="6960674" y="4447661"/>
            <a:ext cx="4287697" cy="523220"/>
          </a:xfrm>
          <a:prstGeom prst="rect">
            <a:avLst/>
          </a:prstGeom>
          <a:solidFill>
            <a:srgbClr val="2CB4D5">
              <a:alpha val="50196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 conseiller MIDDLE informe l’agence de l’édition de l’offre par le partenaire 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D47C9E21-3AFE-B664-C436-C5950FDD70D9}"/>
              </a:ext>
            </a:extLst>
          </p:cNvPr>
          <p:cNvSpPr/>
          <p:nvPr/>
        </p:nvSpPr>
        <p:spPr>
          <a:xfrm rot="10800000">
            <a:off x="5290316" y="4595611"/>
            <a:ext cx="1670359" cy="4085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20E9B1F8-E1B3-CCCA-6517-F4FC9D6A7BB7}"/>
              </a:ext>
            </a:extLst>
          </p:cNvPr>
          <p:cNvSpPr/>
          <p:nvPr/>
        </p:nvSpPr>
        <p:spPr>
          <a:xfrm rot="5400000">
            <a:off x="9086862" y="4192500"/>
            <a:ext cx="288000" cy="360000"/>
          </a:xfrm>
          <a:prstGeom prst="rightArrow">
            <a:avLst>
              <a:gd name="adj1" fmla="val 5546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8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32A018-4A05-4BB6-99EC-6EA56F68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CE038E-11A0-48B7-A85A-C85C202B77E1}"/>
              </a:ext>
            </a:extLst>
          </p:cNvPr>
          <p:cNvSpPr txBox="1"/>
          <p:nvPr/>
        </p:nvSpPr>
        <p:spPr>
          <a:xfrm>
            <a:off x="1500974" y="291196"/>
            <a:ext cx="8683914" cy="954107"/>
          </a:xfrm>
          <a:prstGeom prst="rect">
            <a:avLst/>
          </a:prstGeom>
          <a:solidFill>
            <a:srgbClr val="2CB4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L’assurance emprunteur des dossiers RAC: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ce qu’il faut retenir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90731E-1F34-4118-9CE0-BC57209CA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r="15034"/>
          <a:stretch/>
        </p:blipFill>
        <p:spPr>
          <a:xfrm>
            <a:off x="8233057" y="1392956"/>
            <a:ext cx="3672000" cy="26903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9C6C93-BD25-420E-A5D7-47B9CBA45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1" r="14265"/>
          <a:stretch/>
        </p:blipFill>
        <p:spPr>
          <a:xfrm>
            <a:off x="362543" y="1259368"/>
            <a:ext cx="3156156" cy="29278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7581DF-A7BC-46D2-B049-0AC853480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9" t="5460" r="9487" b="5312"/>
          <a:stretch/>
        </p:blipFill>
        <p:spPr>
          <a:xfrm>
            <a:off x="4311947" y="1372947"/>
            <a:ext cx="2939249" cy="29278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45EF2E-92CE-48A5-AD1C-DBEA92F4A008}"/>
              </a:ext>
            </a:extLst>
          </p:cNvPr>
          <p:cNvSpPr txBox="1"/>
          <p:nvPr/>
        </p:nvSpPr>
        <p:spPr>
          <a:xfrm rot="21013139">
            <a:off x="773441" y="1963794"/>
            <a:ext cx="225075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Nécessité de créer un nouveau projet ADE+ dans HORIZON pour assurer un dossier RAC Conso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8B8836-44C0-448F-A4D6-DC4689F19439}"/>
              </a:ext>
            </a:extLst>
          </p:cNvPr>
          <p:cNvSpPr txBox="1"/>
          <p:nvPr/>
        </p:nvSpPr>
        <p:spPr>
          <a:xfrm>
            <a:off x="4717554" y="2197050"/>
            <a:ext cx="225075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dossier RAC conso = 2 lignes dans SURF</a:t>
            </a:r>
          </a:p>
          <a:p>
            <a:pPr marL="541338" indent="-285750">
              <a:buFont typeface="Arial" panose="020B0604020202020204" pitchFamily="34" charset="0"/>
              <a:buChar char="•"/>
            </a:pPr>
            <a:r>
              <a:rPr lang="fr-FR" dirty="0"/>
              <a:t>1 RAC</a:t>
            </a:r>
          </a:p>
          <a:p>
            <a:pPr marL="541338" indent="-285750">
              <a:buFont typeface="Arial" panose="020B0604020202020204" pitchFamily="34" charset="0"/>
              <a:buChar char="•"/>
            </a:pPr>
            <a:r>
              <a:rPr lang="fr-FR" dirty="0"/>
              <a:t>1 ADE+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01A743-7DDE-48C2-9E0A-036E822126BF}"/>
              </a:ext>
            </a:extLst>
          </p:cNvPr>
          <p:cNvSpPr txBox="1"/>
          <p:nvPr/>
        </p:nvSpPr>
        <p:spPr>
          <a:xfrm rot="21083198">
            <a:off x="8726657" y="1974502"/>
            <a:ext cx="268480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Si la proposition GRC correspond à une ADE RAC Hypo (durée&gt; 156 mois), la tarification et les documents attendus sont automatiquement adaptés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5D0113-306D-46CA-8C55-C55F0B38B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0" t="30876" r="26549" b="38261"/>
          <a:stretch/>
        </p:blipFill>
        <p:spPr>
          <a:xfrm>
            <a:off x="208935" y="5325195"/>
            <a:ext cx="1980000" cy="11037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E0190B-5611-487A-A70E-8622524AE8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3" t="66705" r="16196" b="30670"/>
          <a:stretch/>
        </p:blipFill>
        <p:spPr>
          <a:xfrm>
            <a:off x="2188935" y="6204285"/>
            <a:ext cx="9072000" cy="1520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993E96-ABB9-7BF4-85CF-B610AFC28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r="15034"/>
          <a:stretch/>
        </p:blipFill>
        <p:spPr>
          <a:xfrm>
            <a:off x="4845735" y="4230990"/>
            <a:ext cx="5533176" cy="219800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02D062F-86B7-2075-8669-422F5C027BEC}"/>
              </a:ext>
            </a:extLst>
          </p:cNvPr>
          <p:cNvSpPr txBox="1"/>
          <p:nvPr/>
        </p:nvSpPr>
        <p:spPr>
          <a:xfrm rot="21083198">
            <a:off x="5576611" y="4731509"/>
            <a:ext cx="372869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RAC hypo et conso &gt; 156 mois 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ADE+ CSF 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V27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passage en G de la ligne (ADE+ / RAC) à la date d’effet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95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921A13-DA80-4270-9AEF-ADDDA121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32FB8B-A02E-4F01-934F-98AC65358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6377" r="50679" b="36812"/>
          <a:stretch/>
        </p:blipFill>
        <p:spPr>
          <a:xfrm>
            <a:off x="785189" y="1369565"/>
            <a:ext cx="2376000" cy="32245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785A0D-B010-463E-B60C-A028DF848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89" t="26666" r="50679" b="26523"/>
          <a:stretch/>
        </p:blipFill>
        <p:spPr>
          <a:xfrm>
            <a:off x="3538328" y="1369777"/>
            <a:ext cx="2295938" cy="32103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7F6DCC-40AE-463A-ACD0-CA8C748A9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89" t="30435" r="50679" b="21594"/>
          <a:stretch/>
        </p:blipFill>
        <p:spPr>
          <a:xfrm>
            <a:off x="6291469" y="1330021"/>
            <a:ext cx="2295938" cy="32898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CBA783-14F0-426A-9B33-9B2B203BF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9" t="30579" r="50679" b="22609"/>
          <a:stretch/>
        </p:blipFill>
        <p:spPr>
          <a:xfrm>
            <a:off x="8885582" y="1330021"/>
            <a:ext cx="2365513" cy="32103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ABD4E5-C923-441A-BCC3-066D06F38FF3}"/>
              </a:ext>
            </a:extLst>
          </p:cNvPr>
          <p:cNvSpPr txBox="1"/>
          <p:nvPr/>
        </p:nvSpPr>
        <p:spPr>
          <a:xfrm>
            <a:off x="1571238" y="206329"/>
            <a:ext cx="868391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L’assurance emprunteur des dossiers RAC: ce qui change</a:t>
            </a:r>
          </a:p>
        </p:txBody>
      </p:sp>
      <p:sp>
        <p:nvSpPr>
          <p:cNvPr id="8" name="Parenthèse fermante 7">
            <a:extLst>
              <a:ext uri="{FF2B5EF4-FFF2-40B4-BE49-F238E27FC236}">
                <a16:creationId xmlns:a16="http://schemas.microsoft.com/office/drawing/2014/main" id="{9CC26FB6-B3D3-4C52-B48E-351BE4C6B9ED}"/>
              </a:ext>
            </a:extLst>
          </p:cNvPr>
          <p:cNvSpPr/>
          <p:nvPr/>
        </p:nvSpPr>
        <p:spPr>
          <a:xfrm rot="5400000">
            <a:off x="5967191" y="-348140"/>
            <a:ext cx="144000" cy="10440000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58883809-B124-43C6-ADE5-8E93611A7180}"/>
              </a:ext>
            </a:extLst>
          </p:cNvPr>
          <p:cNvSpPr/>
          <p:nvPr/>
        </p:nvSpPr>
        <p:spPr>
          <a:xfrm>
            <a:off x="5899355" y="4958828"/>
            <a:ext cx="393290" cy="29157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9DC0A02-B81B-4A8D-9C56-74A4F51151C0}"/>
              </a:ext>
            </a:extLst>
          </p:cNvPr>
          <p:cNvSpPr/>
          <p:nvPr/>
        </p:nvSpPr>
        <p:spPr>
          <a:xfrm>
            <a:off x="3864077" y="5245700"/>
            <a:ext cx="4463845" cy="55533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Documents papier complétés en RDV et scannés pour étude médicale (principal)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FEFC12-2ED9-4EAE-BC58-B67CF8FD0121}"/>
              </a:ext>
            </a:extLst>
          </p:cNvPr>
          <p:cNvCxnSpPr>
            <a:cxnSpLocks/>
          </p:cNvCxnSpPr>
          <p:nvPr/>
        </p:nvCxnSpPr>
        <p:spPr>
          <a:xfrm flipH="1">
            <a:off x="650787" y="1061884"/>
            <a:ext cx="10440000" cy="3394604"/>
          </a:xfrm>
          <a:prstGeom prst="line">
            <a:avLst/>
          </a:prstGeom>
          <a:ln w="3810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6243B3B-C512-403E-98C5-892299A7DA58}"/>
              </a:ext>
            </a:extLst>
          </p:cNvPr>
          <p:cNvSpPr/>
          <p:nvPr/>
        </p:nvSpPr>
        <p:spPr>
          <a:xfrm>
            <a:off x="5180070" y="856160"/>
            <a:ext cx="1381433" cy="4336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AVANT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A0242E1-282B-4B5B-A4E3-B6EB2627BE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310" t="30876" r="26549" b="38261"/>
          <a:stretch/>
        </p:blipFill>
        <p:spPr>
          <a:xfrm>
            <a:off x="208935" y="5325195"/>
            <a:ext cx="1980000" cy="11037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0F9EEA-3B62-4DA7-943F-AF178C0E5B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53" t="66705" r="16196" b="30670"/>
          <a:stretch/>
        </p:blipFill>
        <p:spPr>
          <a:xfrm>
            <a:off x="349547" y="6364466"/>
            <a:ext cx="10741240" cy="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3F04DE-E666-421F-B071-BBA339A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CCE5FC-C1C8-479B-BAF0-EE80D5AC48EA}"/>
              </a:ext>
            </a:extLst>
          </p:cNvPr>
          <p:cNvSpPr txBox="1"/>
          <p:nvPr/>
        </p:nvSpPr>
        <p:spPr>
          <a:xfrm>
            <a:off x="1669560" y="412800"/>
            <a:ext cx="8683914" cy="523220"/>
          </a:xfrm>
          <a:prstGeom prst="rect">
            <a:avLst/>
          </a:prstGeom>
          <a:solidFill>
            <a:srgbClr val="DEEBF7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L’assurance emprunteur des dossiers RAC: ce qui change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132E896-920A-4A04-AF4B-E6B1B9538C65}"/>
              </a:ext>
            </a:extLst>
          </p:cNvPr>
          <p:cNvSpPr/>
          <p:nvPr/>
        </p:nvSpPr>
        <p:spPr>
          <a:xfrm>
            <a:off x="4794350" y="1747848"/>
            <a:ext cx="2484000" cy="648000"/>
          </a:xfrm>
          <a:prstGeom prst="roundRect">
            <a:avLst/>
          </a:prstGeom>
          <a:solidFill>
            <a:srgbClr val="2C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/>
              <a:t>AUJOURD’HUI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6D5B8D-417E-440A-88E4-205849CB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93" y="2489244"/>
            <a:ext cx="1656000" cy="153725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9AA3BA-8C83-42F3-86C8-30258B202E36}"/>
              </a:ext>
            </a:extLst>
          </p:cNvPr>
          <p:cNvSpPr/>
          <p:nvPr/>
        </p:nvSpPr>
        <p:spPr>
          <a:xfrm>
            <a:off x="1665902" y="4043656"/>
            <a:ext cx="2005781" cy="84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d’un Projet vente ADE+ dans HORIZON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B938255-DA01-4056-A00B-294F53CE7DCD}"/>
              </a:ext>
            </a:extLst>
          </p:cNvPr>
          <p:cNvSpPr/>
          <p:nvPr/>
        </p:nvSpPr>
        <p:spPr>
          <a:xfrm>
            <a:off x="5033460" y="4048431"/>
            <a:ext cx="2005781" cy="84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Instruction de l’ADE+ dans la GRC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156F99-9429-4941-A4C1-9749AEFBE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86" t="19869" r="46798" b="70329"/>
          <a:stretch/>
        </p:blipFill>
        <p:spPr>
          <a:xfrm>
            <a:off x="5427410" y="2772696"/>
            <a:ext cx="1297975" cy="117003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D0C39CF-9644-4BBE-86AA-DA5A1BE62D95}"/>
              </a:ext>
            </a:extLst>
          </p:cNvPr>
          <p:cNvSpPr/>
          <p:nvPr/>
        </p:nvSpPr>
        <p:spPr>
          <a:xfrm>
            <a:off x="8096215" y="4023855"/>
            <a:ext cx="2335916" cy="84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Tarification et sélection médicale dans le front J’@</a:t>
            </a:r>
            <a:r>
              <a:rPr lang="fr-FR" dirty="0" err="1"/>
              <a:t>ssure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93896C-D375-488D-9BA1-898F98876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03" y="2877629"/>
            <a:ext cx="1620000" cy="99144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7E14B98-12D9-4895-8BCF-136AD6E56603}"/>
              </a:ext>
            </a:extLst>
          </p:cNvPr>
          <p:cNvSpPr/>
          <p:nvPr/>
        </p:nvSpPr>
        <p:spPr>
          <a:xfrm>
            <a:off x="4076136" y="4267199"/>
            <a:ext cx="599109" cy="334297"/>
          </a:xfrm>
          <a:prstGeom prst="rightArrow">
            <a:avLst/>
          </a:prstGeom>
          <a:solidFill>
            <a:srgbClr val="2CB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54CA34A-FB96-4099-87B1-11B17D582CED}"/>
              </a:ext>
            </a:extLst>
          </p:cNvPr>
          <p:cNvSpPr/>
          <p:nvPr/>
        </p:nvSpPr>
        <p:spPr>
          <a:xfrm>
            <a:off x="7278350" y="4267199"/>
            <a:ext cx="599109" cy="334297"/>
          </a:xfrm>
          <a:prstGeom prst="rightArrow">
            <a:avLst/>
          </a:prstGeom>
          <a:solidFill>
            <a:srgbClr val="2CB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3E6E11E-EE85-46A4-85FE-18D8A93DD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0" t="30876" r="26549" b="38261"/>
          <a:stretch/>
        </p:blipFill>
        <p:spPr>
          <a:xfrm>
            <a:off x="208935" y="5295699"/>
            <a:ext cx="1980000" cy="11037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752DC2-FAFD-445A-8660-8C52B3BA6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3" t="66705" r="16196" b="30670"/>
          <a:stretch/>
        </p:blipFill>
        <p:spPr>
          <a:xfrm>
            <a:off x="349547" y="6364466"/>
            <a:ext cx="10741240" cy="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6BBCEA-1C97-4D0C-BF2E-18A7ABD1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47E241-7116-4971-A4DD-52179890BE59}"/>
              </a:ext>
            </a:extLst>
          </p:cNvPr>
          <p:cNvSpPr txBox="1">
            <a:spLocks/>
          </p:cNvSpPr>
          <p:nvPr/>
        </p:nvSpPr>
        <p:spPr>
          <a:xfrm>
            <a:off x="68869" y="52034"/>
            <a:ext cx="11208732" cy="675553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Process de création de l’ADE+ RAC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45063E-DE86-4FD4-8367-D08B6D909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3" r="1055" b="40172"/>
          <a:stretch/>
        </p:blipFill>
        <p:spPr>
          <a:xfrm>
            <a:off x="68867" y="766443"/>
            <a:ext cx="11340000" cy="2599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2920E-6609-4088-A170-8C9409A992B6}"/>
              </a:ext>
            </a:extLst>
          </p:cNvPr>
          <p:cNvSpPr/>
          <p:nvPr/>
        </p:nvSpPr>
        <p:spPr>
          <a:xfrm>
            <a:off x="7238780" y="1612490"/>
            <a:ext cx="994084" cy="265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8DE637-C942-4746-9E0D-3B07D688D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1" t="25548" r="21152" b="24628"/>
          <a:stretch/>
        </p:blipFill>
        <p:spPr>
          <a:xfrm>
            <a:off x="68866" y="3478160"/>
            <a:ext cx="8712000" cy="3355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4DFE129-D246-40FE-B3B6-5A2A36DABD52}"/>
              </a:ext>
            </a:extLst>
          </p:cNvPr>
          <p:cNvSpPr txBox="1"/>
          <p:nvPr/>
        </p:nvSpPr>
        <p:spPr>
          <a:xfrm>
            <a:off x="9355609" y="3726229"/>
            <a:ext cx="2690416" cy="1200329"/>
          </a:xfrm>
          <a:prstGeom prst="rect">
            <a:avLst/>
          </a:prstGeom>
          <a:solidFill>
            <a:srgbClr val="2CB4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A partir de la fiche du particulier , vous créez le projet vente ADE+ et vous validez ce projet.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03311-49FA-4388-872D-B0E8DA19893D}"/>
              </a:ext>
            </a:extLst>
          </p:cNvPr>
          <p:cNvSpPr/>
          <p:nvPr/>
        </p:nvSpPr>
        <p:spPr>
          <a:xfrm>
            <a:off x="68867" y="4171458"/>
            <a:ext cx="8711999" cy="2634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20E0889D-7A32-40E6-814F-69312C73F5FF}"/>
              </a:ext>
            </a:extLst>
          </p:cNvPr>
          <p:cNvCxnSpPr>
            <a:cxnSpLocks/>
          </p:cNvCxnSpPr>
          <p:nvPr/>
        </p:nvCxnSpPr>
        <p:spPr>
          <a:xfrm rot="10800000">
            <a:off x="8201612" y="1737721"/>
            <a:ext cx="885262" cy="2433737"/>
          </a:xfrm>
          <a:prstGeom prst="bentConnector3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FE5C5041-7CEB-4D06-8E91-BA6AE15BC53D}"/>
              </a:ext>
            </a:extLst>
          </p:cNvPr>
          <p:cNvCxnSpPr>
            <a:cxnSpLocks/>
          </p:cNvCxnSpPr>
          <p:nvPr/>
        </p:nvCxnSpPr>
        <p:spPr>
          <a:xfrm rot="10800000">
            <a:off x="5456904" y="3647768"/>
            <a:ext cx="3844413" cy="86776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3984D17-A597-48A1-87C2-4E5155E36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10" t="30876" r="26549" b="38261"/>
          <a:stretch/>
        </p:blipFill>
        <p:spPr>
          <a:xfrm>
            <a:off x="9784966" y="5965056"/>
            <a:ext cx="1332000" cy="7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AFF951-D61D-4232-81D8-FE946AE6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5</a:t>
            </a:fld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0867160-2909-4EB2-B2B8-AC322412AE1B}"/>
              </a:ext>
            </a:extLst>
          </p:cNvPr>
          <p:cNvSpPr/>
          <p:nvPr/>
        </p:nvSpPr>
        <p:spPr>
          <a:xfrm rot="16200000">
            <a:off x="5348748" y="4600872"/>
            <a:ext cx="304800" cy="344754"/>
          </a:xfrm>
          <a:prstGeom prst="rightArrow">
            <a:avLst/>
          </a:prstGeom>
          <a:solidFill>
            <a:srgbClr val="2CB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D8AECC0B-AA3C-4189-BB50-DC71E5597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30270" r="3255" b="19142"/>
          <a:stretch/>
        </p:blipFill>
        <p:spPr bwMode="auto">
          <a:xfrm>
            <a:off x="374271" y="978141"/>
            <a:ext cx="11412000" cy="363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CC070F-95CB-4289-BA66-AFD7B98DB052}"/>
              </a:ext>
            </a:extLst>
          </p:cNvPr>
          <p:cNvSpPr/>
          <p:nvPr/>
        </p:nvSpPr>
        <p:spPr>
          <a:xfrm>
            <a:off x="396783" y="4093687"/>
            <a:ext cx="11389487" cy="516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58F97A6A-B753-4FD7-9E6C-7CAF8DA97484}"/>
              </a:ext>
            </a:extLst>
          </p:cNvPr>
          <p:cNvSpPr txBox="1">
            <a:spLocks/>
          </p:cNvSpPr>
          <p:nvPr/>
        </p:nvSpPr>
        <p:spPr>
          <a:xfrm>
            <a:off x="68867" y="62054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Process de création de l’ADE+ RAC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ADE10-031B-4799-8340-6B46A6B0872F}"/>
              </a:ext>
            </a:extLst>
          </p:cNvPr>
          <p:cNvSpPr/>
          <p:nvPr/>
        </p:nvSpPr>
        <p:spPr>
          <a:xfrm>
            <a:off x="374271" y="1976284"/>
            <a:ext cx="2005135" cy="324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28312-89AE-4F41-BDD4-5E0DDBA58AA4}"/>
              </a:ext>
            </a:extLst>
          </p:cNvPr>
          <p:cNvSpPr/>
          <p:nvPr/>
        </p:nvSpPr>
        <p:spPr>
          <a:xfrm>
            <a:off x="374270" y="2661186"/>
            <a:ext cx="805601" cy="324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79D808-D2CF-4FBC-8FF6-90638C00BDDB}"/>
              </a:ext>
            </a:extLst>
          </p:cNvPr>
          <p:cNvSpPr txBox="1"/>
          <p:nvPr/>
        </p:nvSpPr>
        <p:spPr>
          <a:xfrm>
            <a:off x="2731667" y="4905670"/>
            <a:ext cx="9025107" cy="923330"/>
          </a:xfrm>
          <a:prstGeom prst="rect">
            <a:avLst/>
          </a:prstGeom>
          <a:solidFill>
            <a:srgbClr val="2CB4D5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Depuis la fiche particulier dans liens liens rapides de listes associées, on retrouve les 2 projets :</a:t>
            </a:r>
          </a:p>
          <a:p>
            <a:pPr marL="1657350" lvl="3" indent="-285750">
              <a:buFontTx/>
              <a:buChar char="-"/>
            </a:pPr>
            <a:r>
              <a:rPr lang="fr-FR" dirty="0"/>
              <a:t>Le RAC </a:t>
            </a:r>
          </a:p>
          <a:p>
            <a:pPr marL="1657350" lvl="3" indent="-285750">
              <a:buFontTx/>
              <a:buChar char="-"/>
            </a:pPr>
            <a:r>
              <a:rPr lang="fr-FR" dirty="0"/>
              <a:t>L’ADE+ RAC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E868B8-CB9C-4A14-9EA6-82CC569BD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0" t="30876" r="26549" b="38261"/>
          <a:stretch/>
        </p:blipFill>
        <p:spPr>
          <a:xfrm>
            <a:off x="208935" y="5325195"/>
            <a:ext cx="1980000" cy="1103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F3174B-2D34-4749-9987-4DADA7F5C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3" t="66705" r="16196" b="30670"/>
          <a:stretch/>
        </p:blipFill>
        <p:spPr>
          <a:xfrm>
            <a:off x="349547" y="6364466"/>
            <a:ext cx="10741240" cy="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78E0FA-CB08-4099-8815-9A22ECA8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96B8BE3-D811-44CF-B995-BF5AE0433712}"/>
              </a:ext>
            </a:extLst>
          </p:cNvPr>
          <p:cNvSpPr txBox="1">
            <a:spLocks/>
          </p:cNvSpPr>
          <p:nvPr/>
        </p:nvSpPr>
        <p:spPr>
          <a:xfrm>
            <a:off x="76412" y="62055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Process de création de l’ADE+ RAC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A47D5-A911-4755-AA15-267D42D0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5" t="17349" r="1129" b="5458"/>
          <a:stretch/>
        </p:blipFill>
        <p:spPr>
          <a:xfrm>
            <a:off x="65448" y="888573"/>
            <a:ext cx="7062594" cy="2852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45F145-A84D-4505-8C89-9947F2607764}"/>
              </a:ext>
            </a:extLst>
          </p:cNvPr>
          <p:cNvSpPr/>
          <p:nvPr/>
        </p:nvSpPr>
        <p:spPr>
          <a:xfrm>
            <a:off x="106029" y="3520211"/>
            <a:ext cx="6966342" cy="220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37A73D-E8C0-43D5-9C99-BAA6691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6" t="19588" r="28553" b="53379"/>
          <a:stretch/>
        </p:blipFill>
        <p:spPr>
          <a:xfrm>
            <a:off x="106029" y="3941243"/>
            <a:ext cx="5410145" cy="2067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FA32CEA0-977A-4FD0-A55C-8A26F9F5D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34202" r="19620" b="22998"/>
          <a:stretch/>
        </p:blipFill>
        <p:spPr bwMode="auto">
          <a:xfrm>
            <a:off x="5750208" y="3941243"/>
            <a:ext cx="6071548" cy="20682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4EA610-CE60-4EC3-ABB3-B4255513FDA3}"/>
              </a:ext>
            </a:extLst>
          </p:cNvPr>
          <p:cNvSpPr txBox="1"/>
          <p:nvPr/>
        </p:nvSpPr>
        <p:spPr>
          <a:xfrm>
            <a:off x="7593736" y="901915"/>
            <a:ext cx="453281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 Le process réception d’un appel de la GRC, récupérez le projet ADE+ et basculez en process d’instruction </a:t>
            </a:r>
          </a:p>
          <a:p>
            <a:endParaRPr lang="fr-FR" dirty="0"/>
          </a:p>
          <a:p>
            <a:r>
              <a:rPr lang="fr-FR" dirty="0"/>
              <a:t>Dans le process d’instruction, compléter les champs suivants:</a:t>
            </a:r>
          </a:p>
          <a:p>
            <a:pPr marL="285750" indent="-285750">
              <a:buFontTx/>
              <a:buChar char="-"/>
            </a:pPr>
            <a:r>
              <a:rPr lang="fr-FR" dirty="0"/>
              <a:t>Projet à financer « RAC CONSO » dans la définition du projet</a:t>
            </a:r>
          </a:p>
          <a:p>
            <a:pPr marL="285750" indent="-285750">
              <a:buFontTx/>
              <a:buChar char="-"/>
            </a:pPr>
            <a:endParaRPr lang="fr-FR" sz="500" dirty="0"/>
          </a:p>
          <a:p>
            <a:pPr marL="285750" indent="-285750">
              <a:buFontTx/>
              <a:buChar char="-"/>
            </a:pPr>
            <a:r>
              <a:rPr lang="fr-FR" dirty="0"/>
              <a:t>Type de prêt « RAC CONSO » dans le détail du prêt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0BAE5-D240-429A-9853-F074D31AE0D5}"/>
              </a:ext>
            </a:extLst>
          </p:cNvPr>
          <p:cNvSpPr/>
          <p:nvPr/>
        </p:nvSpPr>
        <p:spPr>
          <a:xfrm>
            <a:off x="106029" y="5351209"/>
            <a:ext cx="3729846" cy="553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66BE9-606C-4D0F-9F2D-70798B2B47E0}"/>
              </a:ext>
            </a:extLst>
          </p:cNvPr>
          <p:cNvSpPr/>
          <p:nvPr/>
        </p:nvSpPr>
        <p:spPr>
          <a:xfrm>
            <a:off x="5750206" y="4918071"/>
            <a:ext cx="6071547" cy="98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0EC19AAC-F817-417B-BB94-C0C85C05D772}"/>
              </a:ext>
            </a:extLst>
          </p:cNvPr>
          <p:cNvCxnSpPr/>
          <p:nvPr/>
        </p:nvCxnSpPr>
        <p:spPr>
          <a:xfrm rot="10800000" flipV="1">
            <a:off x="2195094" y="2740356"/>
            <a:ext cx="5257800" cy="2610853"/>
          </a:xfrm>
          <a:prstGeom prst="bentConnector3">
            <a:avLst>
              <a:gd name="adj1" fmla="val 100114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EB5C8E2E-CDAB-441A-890B-C3BD53A8FE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99152" y="3549193"/>
            <a:ext cx="1624266" cy="1113501"/>
          </a:xfrm>
          <a:prstGeom prst="bentConnector3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F5E4DA71-FD84-4465-8281-0223A4C6E0C6}"/>
              </a:ext>
            </a:extLst>
          </p:cNvPr>
          <p:cNvCxnSpPr/>
          <p:nvPr/>
        </p:nvCxnSpPr>
        <p:spPr>
          <a:xfrm rot="5400000">
            <a:off x="5186040" y="1409770"/>
            <a:ext cx="2151455" cy="2069429"/>
          </a:xfrm>
          <a:prstGeom prst="bentConnector3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3F1ED06-BC59-4B4A-AA54-57C100A2D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0" t="30876" r="26549" b="38261"/>
          <a:stretch/>
        </p:blipFill>
        <p:spPr>
          <a:xfrm>
            <a:off x="98224" y="5946591"/>
            <a:ext cx="1584000" cy="8830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DD50FF-3225-4007-AAE0-BC9202833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3" t="66705" r="16196" b="30670"/>
          <a:stretch/>
        </p:blipFill>
        <p:spPr>
          <a:xfrm>
            <a:off x="1941459" y="6496207"/>
            <a:ext cx="8964000" cy="1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FDDE23-7213-408F-9033-5BC9276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0ACDA0-7ACC-4ADF-ABC5-A571904E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5"/>
          <a:stretch/>
        </p:blipFill>
        <p:spPr>
          <a:xfrm>
            <a:off x="0" y="1012908"/>
            <a:ext cx="12192000" cy="555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2790ED-3332-46FC-916C-893B91C99349}"/>
              </a:ext>
            </a:extLst>
          </p:cNvPr>
          <p:cNvSpPr/>
          <p:nvPr/>
        </p:nvSpPr>
        <p:spPr>
          <a:xfrm>
            <a:off x="7794172" y="3824763"/>
            <a:ext cx="4180114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17BD7-4CE5-4B33-840E-07557B80D7C5}"/>
              </a:ext>
            </a:extLst>
          </p:cNvPr>
          <p:cNvSpPr/>
          <p:nvPr/>
        </p:nvSpPr>
        <p:spPr>
          <a:xfrm>
            <a:off x="5704115" y="4039617"/>
            <a:ext cx="687976" cy="534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7AC9A60D-8C9E-4F1F-B556-B4A64C8141E6}"/>
              </a:ext>
            </a:extLst>
          </p:cNvPr>
          <p:cNvSpPr/>
          <p:nvPr/>
        </p:nvSpPr>
        <p:spPr>
          <a:xfrm>
            <a:off x="5168186" y="4834592"/>
            <a:ext cx="1855628" cy="646331"/>
          </a:xfrm>
          <a:prstGeom prst="wedgeEllipseCallout">
            <a:avLst>
              <a:gd name="adj1" fmla="val -4048"/>
              <a:gd name="adj2" fmla="val -898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rgbClr val="FF0000"/>
                </a:solidFill>
              </a:rPr>
              <a:t>Tarification RAC Conso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3B4F45A8-0318-400C-9202-5E2F34D78414}"/>
              </a:ext>
            </a:extLst>
          </p:cNvPr>
          <p:cNvSpPr/>
          <p:nvPr/>
        </p:nvSpPr>
        <p:spPr>
          <a:xfrm>
            <a:off x="8150660" y="4895414"/>
            <a:ext cx="3884023" cy="852824"/>
          </a:xfrm>
          <a:prstGeom prst="wedgeEllipseCallout">
            <a:avLst>
              <a:gd name="adj1" fmla="val -4437"/>
              <a:gd name="adj2" fmla="val -1237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Pas de socle d’équivalence des garanties, pas de loi Lemoine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E9D5CB03-D279-4F4D-A304-5D0E27BBD643}"/>
              </a:ext>
            </a:extLst>
          </p:cNvPr>
          <p:cNvSpPr/>
          <p:nvPr/>
        </p:nvSpPr>
        <p:spPr>
          <a:xfrm>
            <a:off x="1670237" y="2202816"/>
            <a:ext cx="1393380" cy="320067"/>
          </a:xfrm>
          <a:prstGeom prst="wedgeEllipseCallout">
            <a:avLst>
              <a:gd name="adj1" fmla="val -109734"/>
              <a:gd name="adj2" fmla="val 2944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FF0000"/>
                </a:solidFill>
              </a:rPr>
              <a:t>RAC Conso</a:t>
            </a:r>
          </a:p>
        </p:txBody>
      </p:sp>
      <p:pic>
        <p:nvPicPr>
          <p:cNvPr id="9" name="Graphique 8" descr="Signe pouce en haut contour">
            <a:extLst>
              <a:ext uri="{FF2B5EF4-FFF2-40B4-BE49-F238E27FC236}">
                <a16:creationId xmlns:a16="http://schemas.microsoft.com/office/drawing/2014/main" id="{50706F12-9334-4594-BF0A-C6455D174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352" y="2453167"/>
            <a:ext cx="320067" cy="320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A80356-E3C1-49E1-99FC-E33D87AE8B3B}"/>
              </a:ext>
            </a:extLst>
          </p:cNvPr>
          <p:cNvSpPr/>
          <p:nvPr/>
        </p:nvSpPr>
        <p:spPr>
          <a:xfrm>
            <a:off x="19664" y="2344310"/>
            <a:ext cx="692209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0C1321F-85CC-429D-9B46-EE906A730D2C}"/>
              </a:ext>
            </a:extLst>
          </p:cNvPr>
          <p:cNvSpPr txBox="1">
            <a:spLocks/>
          </p:cNvSpPr>
          <p:nvPr/>
        </p:nvSpPr>
        <p:spPr>
          <a:xfrm>
            <a:off x="68867" y="62054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endParaRPr lang="fr-FR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3D1CCD-EFBF-43D0-9822-67054949761B}"/>
              </a:ext>
            </a:extLst>
          </p:cNvPr>
          <p:cNvSpPr txBox="1"/>
          <p:nvPr/>
        </p:nvSpPr>
        <p:spPr>
          <a:xfrm>
            <a:off x="7520615" y="2196903"/>
            <a:ext cx="3833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Pour le RAC Conso, il n’y a pas de socle d’équivalence des garanties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638D52-6E59-4A49-BC41-72C46B70E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0" t="30876" r="26549" b="38261"/>
          <a:stretch/>
        </p:blipFill>
        <p:spPr>
          <a:xfrm>
            <a:off x="58896" y="5907263"/>
            <a:ext cx="1584000" cy="8830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D5A3F4-EE2F-43BD-9296-8FA119619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3" t="66705" r="16196" b="30670"/>
          <a:stretch/>
        </p:blipFill>
        <p:spPr>
          <a:xfrm>
            <a:off x="1701792" y="6511044"/>
            <a:ext cx="9180000" cy="1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50BA16-6A45-4B5F-9BB3-CC72D0C4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18A080-58D0-4D11-9EE1-CF226F08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75" y="632308"/>
            <a:ext cx="9804780" cy="53636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0CFD7A-9679-41B1-8889-416538F984E6}"/>
              </a:ext>
            </a:extLst>
          </p:cNvPr>
          <p:cNvSpPr txBox="1"/>
          <p:nvPr/>
        </p:nvSpPr>
        <p:spPr>
          <a:xfrm>
            <a:off x="8380173" y="4221327"/>
            <a:ext cx="170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APE possible</a:t>
            </a:r>
            <a:endParaRPr lang="fr-F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B9737-477F-4F46-B434-13C2F83E34A2}"/>
              </a:ext>
            </a:extLst>
          </p:cNvPr>
          <p:cNvSpPr/>
          <p:nvPr/>
        </p:nvSpPr>
        <p:spPr>
          <a:xfrm>
            <a:off x="1105988" y="4201662"/>
            <a:ext cx="7289075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41033-717E-4CC0-A421-3F4F64B70C7E}"/>
              </a:ext>
            </a:extLst>
          </p:cNvPr>
          <p:cNvSpPr/>
          <p:nvPr/>
        </p:nvSpPr>
        <p:spPr>
          <a:xfrm>
            <a:off x="7713473" y="2090289"/>
            <a:ext cx="28324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E539E5-39EE-4344-8381-C26C735A3B38}"/>
              </a:ext>
            </a:extLst>
          </p:cNvPr>
          <p:cNvSpPr txBox="1"/>
          <p:nvPr/>
        </p:nvSpPr>
        <p:spPr>
          <a:xfrm>
            <a:off x="7434654" y="1642723"/>
            <a:ext cx="339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Changement de quotité possible</a:t>
            </a:r>
            <a:endParaRPr lang="fr-F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CC1DCB12-2813-493B-A820-78A27F9CCF7F}"/>
              </a:ext>
            </a:extLst>
          </p:cNvPr>
          <p:cNvSpPr txBox="1">
            <a:spLocks/>
          </p:cNvSpPr>
          <p:nvPr/>
        </p:nvSpPr>
        <p:spPr>
          <a:xfrm>
            <a:off x="68867" y="32558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: APE - Quotité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672EBD-45DB-4F43-932F-CD5B66AC1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0" t="30876" r="26549" b="38261"/>
          <a:stretch/>
        </p:blipFill>
        <p:spPr>
          <a:xfrm>
            <a:off x="58896" y="5936759"/>
            <a:ext cx="1584000" cy="8830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586C6A-46B5-4F80-865C-53D847F58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3" t="66705" r="16196" b="30670"/>
          <a:stretch/>
        </p:blipFill>
        <p:spPr>
          <a:xfrm>
            <a:off x="1755560" y="6462815"/>
            <a:ext cx="9072000" cy="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500C38-F04E-42BA-B375-38581E97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96CCFE-BF11-4084-A0FB-65DAD132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97" y="706676"/>
            <a:ext cx="10101278" cy="55858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95AC23D-45C4-4055-9DF1-AE17D59B959A}"/>
              </a:ext>
            </a:extLst>
          </p:cNvPr>
          <p:cNvSpPr txBox="1"/>
          <p:nvPr/>
        </p:nvSpPr>
        <p:spPr>
          <a:xfrm>
            <a:off x="2983921" y="4064845"/>
            <a:ext cx="226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 de MNO possible 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F4BF9-4188-44B9-B130-378B87586E4E}"/>
              </a:ext>
            </a:extLst>
          </p:cNvPr>
          <p:cNvSpPr/>
          <p:nvPr/>
        </p:nvSpPr>
        <p:spPr>
          <a:xfrm>
            <a:off x="10269417" y="3301181"/>
            <a:ext cx="487073" cy="611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EABE6-2DBA-4D67-970F-BED158F2549E}"/>
              </a:ext>
            </a:extLst>
          </p:cNvPr>
          <p:cNvSpPr/>
          <p:nvPr/>
        </p:nvSpPr>
        <p:spPr>
          <a:xfrm>
            <a:off x="1173715" y="4038177"/>
            <a:ext cx="1662188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C96C0581-C536-4644-BA6D-7B426422EC1A}"/>
              </a:ext>
            </a:extLst>
          </p:cNvPr>
          <p:cNvSpPr txBox="1">
            <a:spLocks/>
          </p:cNvSpPr>
          <p:nvPr/>
        </p:nvSpPr>
        <p:spPr>
          <a:xfrm>
            <a:off x="68867" y="62054"/>
            <a:ext cx="9694564" cy="626391"/>
          </a:xfrm>
          <a:prstGeom prst="rect">
            <a:avLst/>
          </a:prstGeom>
          <a:solidFill>
            <a:srgbClr val="2CB4D5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effectLst/>
                <a:latin typeface="+mn-lt"/>
              </a:rPr>
              <a:t> Instruction dans </a:t>
            </a:r>
            <a:r>
              <a:rPr lang="fr-FR" sz="3600" dirty="0" err="1">
                <a:solidFill>
                  <a:schemeClr val="bg1"/>
                </a:solidFill>
                <a:effectLst/>
                <a:latin typeface="+mn-lt"/>
              </a:rPr>
              <a:t>J@ssure</a:t>
            </a:r>
            <a:endParaRPr lang="fr-FR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E3D5C4-3F73-4A6A-ACDA-DA3EFDB69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0" t="30876" r="26549" b="38261"/>
          <a:stretch/>
        </p:blipFill>
        <p:spPr>
          <a:xfrm>
            <a:off x="127721" y="5946593"/>
            <a:ext cx="1404000" cy="7826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7C4267-02DC-45D1-BFC2-4BA69B22E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3" t="66705" r="16196" b="30670"/>
          <a:stretch/>
        </p:blipFill>
        <p:spPr>
          <a:xfrm>
            <a:off x="1755560" y="6462815"/>
            <a:ext cx="9072000" cy="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9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ACCB4FAC9ED349BEC2C232A380F800" ma:contentTypeVersion="14" ma:contentTypeDescription="Create a new document." ma:contentTypeScope="" ma:versionID="3f4a5e9beb70c330fa677ed8b74a5555">
  <xsd:schema xmlns:xsd="http://www.w3.org/2001/XMLSchema" xmlns:xs="http://www.w3.org/2001/XMLSchema" xmlns:p="http://schemas.microsoft.com/office/2006/metadata/properties" xmlns:ns2="f9e476e5-0721-41b6-b582-384373e63343" xmlns:ns3="502e5af8-05bd-44d3-928b-fad321c16db4" targetNamespace="http://schemas.microsoft.com/office/2006/metadata/properties" ma:root="true" ma:fieldsID="e4700b0317687b5924824e3fda28cef8" ns2:_="" ns3:_="">
    <xsd:import namespace="f9e476e5-0721-41b6-b582-384373e63343"/>
    <xsd:import namespace="502e5af8-05bd-44d3-928b-fad321c16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476e5-0721-41b6-b582-384373e6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1676e40-3c67-444d-bb95-3e018d26e6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e5af8-05bd-44d3-928b-fad321c16db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c14a3af-4e04-4f19-8b7e-1df0fabdaf77}" ma:internalName="TaxCatchAll" ma:showField="CatchAllData" ma:web="502e5af8-05bd-44d3-928b-fad321c16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2e5af8-05bd-44d3-928b-fad321c16db4" xsi:nil="true"/>
    <lcf76f155ced4ddcb4097134ff3c332f xmlns="f9e476e5-0721-41b6-b582-384373e63343">
      <Terms xmlns="http://schemas.microsoft.com/office/infopath/2007/PartnerControls"/>
    </lcf76f155ced4ddcb4097134ff3c332f>
    <MediaLengthInSeconds xmlns="f9e476e5-0721-41b6-b582-384373e63343" xsi:nil="true"/>
    <SharedWithUsers xmlns="502e5af8-05bd-44d3-928b-fad321c16db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0EF7A7-B68E-4283-ABD5-35EA28A533C5}">
  <ds:schemaRefs>
    <ds:schemaRef ds:uri="502e5af8-05bd-44d3-928b-fad321c16db4"/>
    <ds:schemaRef ds:uri="f9e476e5-0721-41b6-b582-384373e633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12B9B8-2E93-4602-8245-DC890098F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5E2EF-8510-4D01-8E3A-C64390CE16C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f9e476e5-0721-41b6-b582-384373e63343"/>
    <ds:schemaRef ds:uri="http://schemas.microsoft.com/office/infopath/2007/PartnerControls"/>
    <ds:schemaRef ds:uri="502e5af8-05bd-44d3-928b-fad321c16d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CSF Refondation</Template>
  <TotalTime>1014</TotalTime>
  <Words>694</Words>
  <Application>Microsoft Office PowerPoint</Application>
  <PresentationFormat>Grand écran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Taguemount Schérazade</cp:lastModifiedBy>
  <cp:revision>48</cp:revision>
  <dcterms:created xsi:type="dcterms:W3CDTF">2022-10-24T07:33:12Z</dcterms:created>
  <dcterms:modified xsi:type="dcterms:W3CDTF">2024-01-15T12:40:14Z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0x01010058ACCB4FAC9ED349BEC2C232A380F800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