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56" r:id="rId5"/>
    <p:sldId id="3784" r:id="rId6"/>
    <p:sldId id="3931" r:id="rId7"/>
    <p:sldId id="3836" r:id="rId8"/>
    <p:sldId id="3795" r:id="rId9"/>
    <p:sldId id="3798" r:id="rId10"/>
    <p:sldId id="3799" r:id="rId11"/>
    <p:sldId id="3810" r:id="rId12"/>
    <p:sldId id="3811" r:id="rId13"/>
    <p:sldId id="3993" r:id="rId14"/>
    <p:sldId id="3824" r:id="rId15"/>
    <p:sldId id="3827" r:id="rId16"/>
    <p:sldId id="3828" r:id="rId17"/>
    <p:sldId id="3990" r:id="rId18"/>
    <p:sldId id="3991" r:id="rId19"/>
    <p:sldId id="3992" r:id="rId20"/>
    <p:sldId id="3972" r:id="rId21"/>
    <p:sldId id="3800" r:id="rId22"/>
    <p:sldId id="3801" r:id="rId23"/>
    <p:sldId id="3802" r:id="rId24"/>
    <p:sldId id="3803" r:id="rId25"/>
    <p:sldId id="3973" r:id="rId26"/>
    <p:sldId id="3815" r:id="rId27"/>
    <p:sldId id="3816" r:id="rId28"/>
    <p:sldId id="3817" r:id="rId29"/>
    <p:sldId id="3974" r:id="rId30"/>
    <p:sldId id="3818" r:id="rId31"/>
    <p:sldId id="3819" r:id="rId32"/>
    <p:sldId id="3977" r:id="rId33"/>
    <p:sldId id="3804" r:id="rId34"/>
    <p:sldId id="3805" r:id="rId35"/>
    <p:sldId id="3806" r:id="rId36"/>
    <p:sldId id="3807" r:id="rId37"/>
    <p:sldId id="3808" r:id="rId38"/>
    <p:sldId id="3809" r:id="rId39"/>
    <p:sldId id="3976" r:id="rId40"/>
    <p:sldId id="3812" r:id="rId41"/>
    <p:sldId id="3813" r:id="rId42"/>
    <p:sldId id="3975" r:id="rId43"/>
    <p:sldId id="3820" r:id="rId44"/>
    <p:sldId id="3821" r:id="rId45"/>
    <p:sldId id="1873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2C7"/>
    <a:srgbClr val="D90A10"/>
    <a:srgbClr val="0A64B6"/>
    <a:srgbClr val="F7C003"/>
    <a:srgbClr val="39BBED"/>
    <a:srgbClr val="57C1B7"/>
    <a:srgbClr val="127ABF"/>
    <a:srgbClr val="D4DFEF"/>
    <a:srgbClr val="E8422A"/>
    <a:srgbClr val="004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F5690-8D11-4F5F-A64B-F69FF4F1D8FA}" v="23" dt="2024-02-21T09:28:39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AAB7A00-AC23-4DDC-9F58-BA8036EE5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C169AB-E678-4262-941A-B07D953A5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3D5A-F619-4AB7-8381-AE729A5ECC71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2F5125-3484-4F53-994E-A505DD36AE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F5E2D-CDA1-493D-A51A-4086124D1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946C-8912-4FEE-A032-2A546FDD3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7855-9B28-4AF0-8FCF-056EAB5E5539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6259-1552-4BBC-9849-9C4FDD4EE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2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5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6B37-6016-45F7-B331-EC0E0385F25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54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6B37-6016-45F7-B331-EC0E0385F25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8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6B37-6016-45F7-B331-EC0E0385F25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2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Arrondir un rectangle avec un coin du même côté 5"/>
          <p:cNvSpPr/>
          <p:nvPr userDrawn="1"/>
        </p:nvSpPr>
        <p:spPr>
          <a:xfrm rot="10800000">
            <a:off x="-2" y="4593968"/>
            <a:ext cx="9144002" cy="2264031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3318739" y="6280850"/>
            <a:ext cx="1095695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fld id="{6241412D-4658-4E14-97E3-B467174F7D3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94403" y="6280850"/>
            <a:ext cx="30243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64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r>
              <a:rPr lang="fr-FR"/>
              <a:t>Nom Prénom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12360" y="6309319"/>
            <a:ext cx="432048" cy="336655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88264" y="6351131"/>
            <a:ext cx="456144" cy="2462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000">
                <a:solidFill>
                  <a:srgbClr val="0A64B6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816" y="1052698"/>
            <a:ext cx="5230368" cy="266915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5995607-DCE9-4D1F-8001-E1A7F0F62AE8}"/>
              </a:ext>
            </a:extLst>
          </p:cNvPr>
          <p:cNvGrpSpPr/>
          <p:nvPr userDrawn="1"/>
        </p:nvGrpSpPr>
        <p:grpSpPr>
          <a:xfrm>
            <a:off x="3983" y="4574568"/>
            <a:ext cx="9135224" cy="72000"/>
            <a:chOff x="3983" y="4574568"/>
            <a:chExt cx="9135224" cy="72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3657432" y="4574568"/>
              <a:ext cx="1828326" cy="72000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983" y="4574568"/>
              <a:ext cx="1828326" cy="72000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10881" y="4574568"/>
              <a:ext cx="1828326" cy="72000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80848" y="4574568"/>
              <a:ext cx="1828326" cy="72000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834016" y="4574568"/>
              <a:ext cx="1828326" cy="72000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72912" y="5443402"/>
            <a:ext cx="5031120" cy="433870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6D116CA-1E63-4CC5-B7FF-CF2AB1E2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8FD3171-440B-401F-A532-1EDF71446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F4C2E5D-02A6-4D37-ABA4-96A8DC33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8AF57-FEDF-41A2-ABB7-E42571C72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F17DA2-9227-4639-A5BD-59116F15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8A5791-8287-4EFB-80CB-A18996F3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29/06/2023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B7741-FF3E-4600-A145-E3733DAF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MPF/DGAMO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A69D3E-BBEA-440B-BB7F-900224AE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C3CA-2CFC-4B32-9323-471BCB3E4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5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16463A-439A-431D-9C99-555A678A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E6E-35EF-472B-985C-6E823AB3EEEE}" type="datetime1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4D9C4D-F55C-4288-ABE7-C45EE98C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8EDC43-4684-4433-9E18-2A7FD619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E69-3501-41A0-B96C-77E96E0D8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30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606" y="1165863"/>
            <a:ext cx="8614784" cy="5011103"/>
          </a:xfrm>
          <a:prstGeom prst="rect">
            <a:avLst/>
          </a:prstGeom>
        </p:spPr>
        <p:txBody>
          <a:bodyPr/>
          <a:lstStyle>
            <a:lvl1pPr marL="171446" indent="-171446">
              <a:buFontTx/>
              <a:buBlip>
                <a:blip r:embed="rId2"/>
              </a:buBlip>
              <a:defRPr/>
            </a:lvl1pPr>
            <a:lvl2pPr marL="514337" indent="-171446">
              <a:buClr>
                <a:srgbClr val="00B0F0"/>
              </a:buClr>
              <a:buFont typeface="Courier New" charset="0"/>
              <a:buChar char="o"/>
              <a:defRPr/>
            </a:lvl2pPr>
            <a:lvl3pPr marL="857228" indent="-171446">
              <a:buClr>
                <a:srgbClr val="00B0F0"/>
              </a:buClr>
              <a:buFont typeface="Arial" charset="0"/>
              <a:buChar char="•"/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6E4-6152-3F4C-869E-809825B4F8C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461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076037E6-0492-471F-BF01-B37FFD8B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3DF0EABF-3CD6-477F-9D17-52BC9DAB8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ED5EAE6D-252E-4A96-8D98-A1FF0034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7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1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03A9EC3-CFE4-4072-A80B-921D68190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CD361C2-620F-4DA2-B123-E6D9D897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581AA6-9205-4294-8DD2-32AB58A54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84783"/>
            <a:ext cx="4906888" cy="4032449"/>
          </a:xfrm>
        </p:spPr>
        <p:txBody>
          <a:bodyPr/>
          <a:lstStyle>
            <a:lvl1pPr>
              <a:defRPr/>
            </a:lvl1pPr>
            <a:extLst/>
          </a:lstStyle>
          <a:p>
            <a:pPr lvl="0" eaLnBrk="1" latinLnBrk="0" hangingPunct="1"/>
            <a:r>
              <a:rPr lang="fr-FR"/>
              <a:t>Pour montrer un document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5436096" y="1412776"/>
            <a:ext cx="3240360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1BEBD0E-CEF8-4206-88FA-25901B21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905BFCEE-84BF-404E-8164-ED5D002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0DBD7C2-53B5-495B-ACA6-2FFF1EE1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99E3EE3-5680-4A5F-8771-445076D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28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9DAAAE7-6162-41B0-B21A-9B606BD0C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EDA36A1-B1CA-4119-9B5C-BEFFE5D3B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2FE63D5-020C-4064-A82F-C66525AF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10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572000" y="1484784"/>
            <a:ext cx="0" cy="4536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1BC81A7-E8E3-4A9A-8ACE-29E064CF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477A034-BF64-46BE-AED5-84AAE879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697E543-708B-4D1E-8341-48BF27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827240"/>
            <a:ext cx="4040188" cy="762000"/>
          </a:xfrm>
          <a:solidFill>
            <a:srgbClr val="068FD4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74383"/>
            <a:ext cx="4041775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BCEA6B2-BE0E-4053-A71D-D2CCB510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DAEED4A-A484-4855-8CF3-9040C117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B8BD5278-A464-4247-B418-7D03A8C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071D4D1-3CA9-402E-BC78-08B85665C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DE9AEF1-27BC-48F6-955F-16F6A891D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8EAF7D7-386D-463B-847E-E60A1967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272912" y="5355102"/>
            <a:ext cx="5121280" cy="50601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rgbClr val="0A64B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8034849-D237-428D-9796-A043BCD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6C7EA53-9CD7-4D60-8111-79FA9EC6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1A24B72-A2DA-4CF0-864E-FFB63F84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143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/>
              <a:t>Prénom 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72824" y="6372746"/>
            <a:ext cx="288032" cy="247849"/>
          </a:xfrm>
          <a:prstGeom prst="rect">
            <a:avLst/>
          </a:prstGeom>
          <a:solidFill>
            <a:srgbClr val="E8422A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5733256"/>
            <a:ext cx="1840722" cy="939355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8A9345A8-9D4A-470A-B22E-72784292245E}"/>
              </a:ext>
            </a:extLst>
          </p:cNvPr>
          <p:cNvGrpSpPr/>
          <p:nvPr userDrawn="1"/>
        </p:nvGrpSpPr>
        <p:grpSpPr>
          <a:xfrm flipV="1">
            <a:off x="2256865" y="6218012"/>
            <a:ext cx="5976000" cy="45719"/>
            <a:chOff x="3983" y="4574568"/>
            <a:chExt cx="9135224" cy="72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0AAE2D-825F-4FF7-A66E-46845351263D}"/>
                </a:ext>
              </a:extLst>
            </p:cNvPr>
            <p:cNvSpPr/>
            <p:nvPr userDrawn="1"/>
          </p:nvSpPr>
          <p:spPr>
            <a:xfrm>
              <a:off x="3657432" y="4574568"/>
              <a:ext cx="1828326" cy="72000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20D346-A3A3-4321-8B93-B67347DFEC3A}"/>
                </a:ext>
              </a:extLst>
            </p:cNvPr>
            <p:cNvSpPr/>
            <p:nvPr userDrawn="1"/>
          </p:nvSpPr>
          <p:spPr>
            <a:xfrm>
              <a:off x="3983" y="4574568"/>
              <a:ext cx="1828326" cy="72000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9BE89B-C8D7-4B24-9B44-642474ABAF31}"/>
                </a:ext>
              </a:extLst>
            </p:cNvPr>
            <p:cNvSpPr/>
            <p:nvPr userDrawn="1"/>
          </p:nvSpPr>
          <p:spPr>
            <a:xfrm>
              <a:off x="7310881" y="4574568"/>
              <a:ext cx="1828326" cy="72000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8209FD-A0D3-4144-BF80-EB85FCFB2C68}"/>
                </a:ext>
              </a:extLst>
            </p:cNvPr>
            <p:cNvSpPr/>
            <p:nvPr userDrawn="1"/>
          </p:nvSpPr>
          <p:spPr>
            <a:xfrm>
              <a:off x="5480848" y="4574568"/>
              <a:ext cx="1828326" cy="72000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B1BC4D-11A3-4525-AFF7-A2E01EF528DE}"/>
                </a:ext>
              </a:extLst>
            </p:cNvPr>
            <p:cNvSpPr/>
            <p:nvPr userDrawn="1"/>
          </p:nvSpPr>
          <p:spPr>
            <a:xfrm>
              <a:off x="1834016" y="4574568"/>
              <a:ext cx="1828326" cy="72000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4" r:id="rId11"/>
    <p:sldLayoutId id="2147483675" r:id="rId12"/>
    <p:sldLayoutId id="2147483676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A64B6"/>
          </a:solidFill>
          <a:effectLst/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27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anose="05000000000000000000" pitchFamily="2" charset="2"/>
        <a:buChar char="§"/>
        <a:defRPr kumimoji="0" lang="fr-FR" sz="23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fr-FR" sz="21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9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sz="1800" kern="1200" dirty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412D-4658-4E14-97E3-B467174F7D32}" type="datetime1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Sara Ismaiel – Conduite du changement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A47AA5-EE51-3A20-9B96-7B0AAE63FB06}"/>
              </a:ext>
            </a:extLst>
          </p:cNvPr>
          <p:cNvSpPr txBox="1"/>
          <p:nvPr/>
        </p:nvSpPr>
        <p:spPr>
          <a:xfrm>
            <a:off x="1259632" y="3645024"/>
            <a:ext cx="609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1164B1"/>
                </a:solidFill>
              </a:rPr>
              <a:t>Rachat de crédit</a:t>
            </a:r>
          </a:p>
          <a:p>
            <a:pPr algn="ctr"/>
            <a:r>
              <a:rPr lang="fr-FR" sz="2800" dirty="0">
                <a:solidFill>
                  <a:srgbClr val="1164B1"/>
                </a:solidFill>
              </a:rPr>
              <a:t>Parcours en ligne</a:t>
            </a:r>
          </a:p>
          <a:p>
            <a:pPr algn="ctr"/>
            <a:endParaRPr lang="fr-FR" sz="2000" dirty="0">
              <a:solidFill>
                <a:srgbClr val="1164B1"/>
              </a:solidFill>
            </a:endParaRPr>
          </a:p>
          <a:p>
            <a:pPr algn="ctr"/>
            <a:r>
              <a:rPr lang="fr-FR" sz="2000" i="1" dirty="0">
                <a:solidFill>
                  <a:srgbClr val="1164B1"/>
                </a:solidFill>
              </a:rPr>
              <a:t>26 février 2024</a:t>
            </a:r>
          </a:p>
        </p:txBody>
      </p:sp>
    </p:spTree>
    <p:extLst>
      <p:ext uri="{BB962C8B-B14F-4D97-AF65-F5344CB8AC3E}">
        <p14:creationId xmlns:p14="http://schemas.microsoft.com/office/powerpoint/2010/main" val="234580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9C58B79-090A-A82F-F243-764FB295D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43235-01CA-C6CE-B86B-1FF45B1114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F0760-4F04-0D3A-F8ED-905EF318D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2DBAAE-F6B9-60AB-BB9A-5D43FDF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516"/>
            <a:ext cx="9144000" cy="535527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DB349E8-2F16-8956-7FE5-D5C5BCAE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2" y="188834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Ecran Résultat – Avis favorable</a:t>
            </a:r>
          </a:p>
        </p:txBody>
      </p:sp>
    </p:spTree>
    <p:extLst>
      <p:ext uri="{BB962C8B-B14F-4D97-AF65-F5344CB8AC3E}">
        <p14:creationId xmlns:p14="http://schemas.microsoft.com/office/powerpoint/2010/main" val="8046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27AD21E-A136-2A0B-3A3B-8B9BA3D0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31" y="2360890"/>
            <a:ext cx="8229600" cy="1143000"/>
          </a:xfrm>
        </p:spPr>
        <p:txBody>
          <a:bodyPr/>
          <a:lstStyle/>
          <a:p>
            <a:r>
              <a:rPr lang="fr-FR" dirty="0"/>
              <a:t>Le formulaire RAC dans Horizon</a:t>
            </a: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204D298-CC9E-72B6-5021-A33BA1D45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11CDD76-756E-067B-A038-F5640769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/>
          <a:lstStyle/>
          <a:p>
            <a:r>
              <a:rPr lang="fr-FR" dirty="0"/>
              <a:t>Sara Ismaiel – Conduite du changement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F05D11A-A149-C9EC-6092-2AD16A131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/>
          <a:lstStyle/>
          <a:p>
            <a:fld id="{06357A57-2B31-47E8-A338-0A21E32C29F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8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76EEF-8CD0-E50C-B4C9-C6A8DEAD5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0E3F0-97A4-059C-FD38-639DF65F0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BB7EC-0D1B-864F-332F-47BC64D93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C1174D-E591-CE1F-CC05-EB246948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914"/>
            <a:ext cx="9144000" cy="62450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B19D6B-1B68-4925-6EFC-5C45A0014B8F}"/>
              </a:ext>
            </a:extLst>
          </p:cNvPr>
          <p:cNvSpPr/>
          <p:nvPr/>
        </p:nvSpPr>
        <p:spPr>
          <a:xfrm>
            <a:off x="6530909" y="2662018"/>
            <a:ext cx="1439284" cy="320372"/>
          </a:xfrm>
          <a:prstGeom prst="rect">
            <a:avLst/>
          </a:prstGeom>
          <a:noFill/>
          <a:ln w="28575">
            <a:solidFill>
              <a:srgbClr val="9602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602C7"/>
              </a:solidFill>
            </a:endParaRPr>
          </a:p>
        </p:txBody>
      </p:sp>
      <p:pic>
        <p:nvPicPr>
          <p:cNvPr id="11" name="Graphique 10" descr="Curseur avec un remplissage uni">
            <a:extLst>
              <a:ext uri="{FF2B5EF4-FFF2-40B4-BE49-F238E27FC236}">
                <a16:creationId xmlns:a16="http://schemas.microsoft.com/office/drawing/2014/main" id="{29F72110-D67E-1A93-8DB8-406492E44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048" y="2917986"/>
            <a:ext cx="319816" cy="3198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76411B-85BC-F02A-F4CD-94CAA1F3A1A4}"/>
              </a:ext>
            </a:extLst>
          </p:cNvPr>
          <p:cNvSpPr txBox="1"/>
          <p:nvPr/>
        </p:nvSpPr>
        <p:spPr>
          <a:xfrm>
            <a:off x="97654" y="89694"/>
            <a:ext cx="3746377" cy="523220"/>
          </a:xfrm>
          <a:prstGeom prst="rect">
            <a:avLst/>
          </a:prstGeom>
          <a:effectLst/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2800" b="1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Sur la silhouette</a:t>
            </a:r>
          </a:p>
        </p:txBody>
      </p:sp>
    </p:spTree>
    <p:extLst>
      <p:ext uri="{BB962C8B-B14F-4D97-AF65-F5344CB8AC3E}">
        <p14:creationId xmlns:p14="http://schemas.microsoft.com/office/powerpoint/2010/main" val="152462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13AAC-05C8-DB8F-4D07-08F54325D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397BAF7-2F16-7A26-AB2F-F532B985E902}"/>
              </a:ext>
            </a:extLst>
          </p:cNvPr>
          <p:cNvGrpSpPr/>
          <p:nvPr/>
        </p:nvGrpSpPr>
        <p:grpSpPr>
          <a:xfrm>
            <a:off x="537099" y="612914"/>
            <a:ext cx="8069801" cy="5415024"/>
            <a:chOff x="179513" y="1536785"/>
            <a:chExt cx="8632982" cy="513238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8397F05-BD01-4F0A-223A-45309E7E5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589"/>
            <a:stretch/>
          </p:blipFill>
          <p:spPr>
            <a:xfrm>
              <a:off x="179513" y="1536785"/>
              <a:ext cx="8632982" cy="51323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0B2D3B-2996-009B-2029-508F12EF3278}"/>
                </a:ext>
              </a:extLst>
            </p:cNvPr>
            <p:cNvSpPr/>
            <p:nvPr/>
          </p:nvSpPr>
          <p:spPr>
            <a:xfrm>
              <a:off x="262625" y="1968833"/>
              <a:ext cx="8280920" cy="4608512"/>
            </a:xfrm>
            <a:prstGeom prst="rect">
              <a:avLst/>
            </a:prstGeom>
            <a:noFill/>
            <a:ln w="28575">
              <a:solidFill>
                <a:srgbClr val="9602C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602C7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43253E6-3DED-2BAF-7FDE-9942C96E1FCB}"/>
                </a:ext>
              </a:extLst>
            </p:cNvPr>
            <p:cNvSpPr txBox="1"/>
            <p:nvPr/>
          </p:nvSpPr>
          <p:spPr>
            <a:xfrm>
              <a:off x="2555776" y="4581128"/>
              <a:ext cx="30852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100">
                <a:solidFill>
                  <a:srgbClr val="9602C7"/>
                </a:solidFill>
              </a:endParaRPr>
            </a:p>
          </p:txBody>
        </p:sp>
      </p:grp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AEA645E-9A58-BD8B-F274-FB2B8BEB8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5806" y="6501195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C718E8B-49E5-BF38-F820-0897AF53F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5312" y="6501751"/>
            <a:ext cx="3308486" cy="319815"/>
          </a:xfrm>
        </p:spPr>
        <p:txBody>
          <a:bodyPr/>
          <a:lstStyle/>
          <a:p>
            <a:pPr algn="r"/>
            <a:r>
              <a:rPr lang="fr-FR"/>
              <a:t>Sara Ismaiel – Conduite du changement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35A7FB-65BB-0086-CD0B-27F17FE32CB7}"/>
              </a:ext>
            </a:extLst>
          </p:cNvPr>
          <p:cNvSpPr txBox="1"/>
          <p:nvPr/>
        </p:nvSpPr>
        <p:spPr>
          <a:xfrm>
            <a:off x="97654" y="89694"/>
            <a:ext cx="3746377" cy="523220"/>
          </a:xfrm>
          <a:prstGeom prst="rect">
            <a:avLst/>
          </a:prstGeom>
          <a:effectLst/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2800" b="1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Sur la silhouette</a:t>
            </a:r>
          </a:p>
        </p:txBody>
      </p:sp>
    </p:spTree>
    <p:extLst>
      <p:ext uri="{BB962C8B-B14F-4D97-AF65-F5344CB8AC3E}">
        <p14:creationId xmlns:p14="http://schemas.microsoft.com/office/powerpoint/2010/main" val="91338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C2D1C8C-0C6C-A5A4-3899-363DE102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861"/>
            <a:ext cx="9144000" cy="5641432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76EEF-8CD0-E50C-B4C9-C6A8DEAD5C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0E3F0-97A4-059C-FD38-639DF65F0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Sara Ismaiel – Conduite du changement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BB7EC-0D1B-864F-332F-47BC64D93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19D6B-1B68-4925-6EFC-5C45A0014B8F}"/>
              </a:ext>
            </a:extLst>
          </p:cNvPr>
          <p:cNvSpPr/>
          <p:nvPr/>
        </p:nvSpPr>
        <p:spPr>
          <a:xfrm>
            <a:off x="2695755" y="2280278"/>
            <a:ext cx="1439284" cy="320372"/>
          </a:xfrm>
          <a:prstGeom prst="rect">
            <a:avLst/>
          </a:prstGeom>
          <a:noFill/>
          <a:ln w="28575">
            <a:solidFill>
              <a:srgbClr val="9602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602C7"/>
              </a:solidFill>
            </a:endParaRPr>
          </a:p>
        </p:txBody>
      </p:sp>
      <p:pic>
        <p:nvPicPr>
          <p:cNvPr id="11" name="Graphique 10" descr="Curseur avec un remplissage uni">
            <a:extLst>
              <a:ext uri="{FF2B5EF4-FFF2-40B4-BE49-F238E27FC236}">
                <a16:creationId xmlns:a16="http://schemas.microsoft.com/office/drawing/2014/main" id="{29F72110-D67E-1A93-8DB8-406492E44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5131" y="2479591"/>
            <a:ext cx="319816" cy="3198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76411B-85BC-F02A-F4CD-94CAA1F3A1A4}"/>
              </a:ext>
            </a:extLst>
          </p:cNvPr>
          <p:cNvSpPr txBox="1"/>
          <p:nvPr/>
        </p:nvSpPr>
        <p:spPr>
          <a:xfrm>
            <a:off x="97654" y="89694"/>
            <a:ext cx="3746377" cy="523220"/>
          </a:xfrm>
          <a:prstGeom prst="rect">
            <a:avLst/>
          </a:prstGeom>
          <a:effectLst/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2800" b="1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Sur le projet</a:t>
            </a:r>
          </a:p>
        </p:txBody>
      </p:sp>
    </p:spTree>
    <p:extLst>
      <p:ext uri="{BB962C8B-B14F-4D97-AF65-F5344CB8AC3E}">
        <p14:creationId xmlns:p14="http://schemas.microsoft.com/office/powerpoint/2010/main" val="379928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1F05E4-2A83-CF8F-D8D4-5533F7E12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4" y="1128439"/>
            <a:ext cx="9144000" cy="460112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13AAC-05C8-DB8F-4D07-08F54325D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397BAF7-2F16-7A26-AB2F-F532B985E902}"/>
              </a:ext>
            </a:extLst>
          </p:cNvPr>
          <p:cNvGrpSpPr/>
          <p:nvPr/>
        </p:nvGrpSpPr>
        <p:grpSpPr>
          <a:xfrm>
            <a:off x="-28736" y="1574666"/>
            <a:ext cx="9075081" cy="4154894"/>
            <a:chOff x="262625" y="1968833"/>
            <a:chExt cx="8280920" cy="4608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0B2D3B-2996-009B-2029-508F12EF3278}"/>
                </a:ext>
              </a:extLst>
            </p:cNvPr>
            <p:cNvSpPr/>
            <p:nvPr/>
          </p:nvSpPr>
          <p:spPr>
            <a:xfrm>
              <a:off x="262625" y="1968833"/>
              <a:ext cx="8280920" cy="4608512"/>
            </a:xfrm>
            <a:prstGeom prst="rect">
              <a:avLst/>
            </a:prstGeom>
            <a:noFill/>
            <a:ln w="28575">
              <a:solidFill>
                <a:srgbClr val="9602C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602C7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43253E6-3DED-2BAF-7FDE-9942C96E1FCB}"/>
                </a:ext>
              </a:extLst>
            </p:cNvPr>
            <p:cNvSpPr txBox="1"/>
            <p:nvPr/>
          </p:nvSpPr>
          <p:spPr>
            <a:xfrm>
              <a:off x="2555776" y="4581128"/>
              <a:ext cx="30852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100">
                <a:solidFill>
                  <a:srgbClr val="9602C7"/>
                </a:solidFill>
              </a:endParaRPr>
            </a:p>
          </p:txBody>
        </p:sp>
      </p:grp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DAEA645E-9A58-BD8B-F274-FB2B8BEB8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5806" y="6501195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C718E8B-49E5-BF38-F820-0897AF53F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8679" y="6504492"/>
            <a:ext cx="3308486" cy="319815"/>
          </a:xfrm>
        </p:spPr>
        <p:txBody>
          <a:bodyPr/>
          <a:lstStyle/>
          <a:p>
            <a:pPr algn="r"/>
            <a:r>
              <a:rPr lang="fr-FR"/>
              <a:t>Sara Ismaiel – Conduite du changement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35A7FB-65BB-0086-CD0B-27F17FE32CB7}"/>
              </a:ext>
            </a:extLst>
          </p:cNvPr>
          <p:cNvSpPr txBox="1"/>
          <p:nvPr/>
        </p:nvSpPr>
        <p:spPr>
          <a:xfrm>
            <a:off x="97654" y="89694"/>
            <a:ext cx="3746377" cy="523220"/>
          </a:xfrm>
          <a:prstGeom prst="rect">
            <a:avLst/>
          </a:prstGeom>
          <a:effectLst/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2800" b="1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r-FR" dirty="0"/>
              <a:t>Sur le projet</a:t>
            </a:r>
          </a:p>
        </p:txBody>
      </p:sp>
    </p:spTree>
    <p:extLst>
      <p:ext uri="{BB962C8B-B14F-4D97-AF65-F5344CB8AC3E}">
        <p14:creationId xmlns:p14="http://schemas.microsoft.com/office/powerpoint/2010/main" val="358157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4CA1D-BFE1-43B2-8DE6-1258D270C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541" y="1116845"/>
            <a:ext cx="7594143" cy="2656534"/>
          </a:xfrm>
        </p:spPr>
        <p:txBody>
          <a:bodyPr anchor="b">
            <a:noAutofit/>
          </a:bodyPr>
          <a:lstStyle/>
          <a:p>
            <a:pPr algn="l"/>
            <a:r>
              <a:rPr lang="fr-FR" sz="4800" dirty="0"/>
              <a:t>ANNEXES </a:t>
            </a:r>
            <a:br>
              <a:rPr lang="fr-FR" sz="4800" dirty="0"/>
            </a:br>
            <a:r>
              <a:rPr lang="fr-FR" sz="4000" dirty="0"/>
              <a:t>Ecrans de la simulation en ligne</a:t>
            </a:r>
            <a:endParaRPr lang="fr-FR" sz="4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771D0-CE5B-4DE4-B945-07E55883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C3CA-2CFC-4B32-9323-471BCB3E4B9D}" type="slidenum">
              <a:rPr lang="fr-FR" smtClean="0"/>
              <a:t>16</a:t>
            </a:fld>
            <a:endParaRPr lang="fr-FR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B39A851-50CF-A3B7-7946-85D2F12F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C2E71A2C-9CD0-7794-A6CD-403110B0C546}"/>
              </a:ext>
            </a:extLst>
          </p:cNvPr>
          <p:cNvSpPr txBox="1">
            <a:spLocks/>
          </p:cNvSpPr>
          <p:nvPr/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Direction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141428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18136CC-19DD-DA27-788B-D0B392A8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/>
              <a:t>Rachat de prêts conso</a:t>
            </a:r>
            <a:br>
              <a:rPr lang="fr-FR"/>
            </a:br>
            <a:r>
              <a:rPr lang="fr-FR"/>
              <a:t>sans </a:t>
            </a:r>
            <a:r>
              <a:rPr lang="fr-FR" err="1"/>
              <a:t>immo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6931C-17A5-21F0-2822-EAA0681A78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62D82-6980-58E5-ABC9-EE0AB603F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E79675-8C67-3A58-C38C-155F90CA9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5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CEE2C-FE72-6ACD-0E25-93F8A91DC8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2E3CB-E970-11E8-F9B3-F514FD137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BEB84-DBCF-B1C2-A1F8-2E51F1000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A2E10B-C2DD-F6F6-E126-7221CE99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58"/>
            <a:ext cx="9144000" cy="65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1A393CE-6304-AEAE-3B55-A7EB948E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654FD-23F8-F7B9-ADDE-221586D5FD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285F4-1A13-7FA7-00B4-17103895D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80A10D-75D5-89FC-1BAE-FAE651F57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D3E2EF-53ED-F9BE-8809-1AC7BDF6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07"/>
            <a:ext cx="9144000" cy="64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6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E87D1-E817-17BA-4E12-48C5892969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CD398-B219-9926-AE9F-7E8512298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5DD7F2-189B-C8F0-6EFA-D426F879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035" y="2132808"/>
            <a:ext cx="2115893" cy="209087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E6E96A4-A6EC-A370-AF40-3A4B35541B6B}"/>
              </a:ext>
            </a:extLst>
          </p:cNvPr>
          <p:cNvSpPr/>
          <p:nvPr/>
        </p:nvSpPr>
        <p:spPr>
          <a:xfrm>
            <a:off x="1297618" y="1134616"/>
            <a:ext cx="2579777" cy="1746423"/>
          </a:xfrm>
          <a:prstGeom prst="ellipse">
            <a:avLst/>
          </a:prstGeom>
          <a:solidFill>
            <a:srgbClr val="EA6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bg1"/>
                </a:solidFill>
                <a:cs typeface="Arial"/>
                <a:sym typeface="Calibri"/>
              </a:rPr>
              <a:t>Améliorer la qualité des dossier</a:t>
            </a:r>
            <a:r>
              <a:rPr lang="fr-FR" sz="1600" b="1">
                <a:solidFill>
                  <a:schemeClr val="bg1"/>
                </a:solidFill>
                <a:cs typeface="Arial"/>
                <a:sym typeface="Calibri"/>
              </a:rPr>
              <a:t>s RAC </a:t>
            </a:r>
            <a:r>
              <a:rPr lang="fr-FR" sz="1600">
                <a:solidFill>
                  <a:schemeClr val="bg1"/>
                </a:solidFill>
                <a:cs typeface="Arial"/>
                <a:sym typeface="Calibri"/>
              </a:rPr>
              <a:t>qui arrivent en RDV</a:t>
            </a:r>
            <a:endParaRPr lang="fr-FR" sz="1100">
              <a:solidFill>
                <a:schemeClr val="bg1"/>
              </a:solidFill>
              <a:cs typeface="Arial"/>
              <a:sym typeface="Calibri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3C06DEE-BDC3-2456-89FD-7933C13242B7}"/>
              </a:ext>
            </a:extLst>
          </p:cNvPr>
          <p:cNvSpPr/>
          <p:nvPr/>
        </p:nvSpPr>
        <p:spPr>
          <a:xfrm>
            <a:off x="5237745" y="3651189"/>
            <a:ext cx="2579777" cy="1746423"/>
          </a:xfrm>
          <a:prstGeom prst="ellipse">
            <a:avLst/>
          </a:prstGeom>
          <a:solidFill>
            <a:srgbClr val="E645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>
                <a:solidFill>
                  <a:schemeClr val="bg1"/>
                </a:solidFill>
                <a:cs typeface="Arial"/>
              </a:rPr>
              <a:t>Relancer et suivre les dossiers avec avis favorable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B26DEE-1144-0D7A-069D-F56975E3894F}"/>
              </a:ext>
            </a:extLst>
          </p:cNvPr>
          <p:cNvSpPr/>
          <p:nvPr/>
        </p:nvSpPr>
        <p:spPr>
          <a:xfrm>
            <a:off x="5196943" y="1174673"/>
            <a:ext cx="2579777" cy="1672136"/>
          </a:xfrm>
          <a:prstGeom prst="ellipse">
            <a:avLst/>
          </a:prstGeom>
          <a:solidFill>
            <a:srgbClr val="009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bg1"/>
                </a:solidFill>
                <a:cs typeface="Arial"/>
                <a:sym typeface="Calibri"/>
              </a:rPr>
              <a:t>Bien préparer vos RDV </a:t>
            </a:r>
            <a:r>
              <a:rPr lang="fr-FR" sz="1600" b="1">
                <a:solidFill>
                  <a:schemeClr val="bg1"/>
                </a:solidFill>
                <a:cs typeface="Arial"/>
                <a:sym typeface="Calibri"/>
              </a:rPr>
              <a:t>RAC</a:t>
            </a:r>
            <a:r>
              <a:rPr lang="fr-FR" sz="1600">
                <a:solidFill>
                  <a:schemeClr val="bg1"/>
                </a:solidFill>
                <a:cs typeface="Arial"/>
                <a:sym typeface="Calibri"/>
              </a:rPr>
              <a:t> : les infos saisies en ligne sont visibles dans Horizon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AF353FB-4E9A-18E8-7C60-D12DC068ADEC}"/>
              </a:ext>
            </a:extLst>
          </p:cNvPr>
          <p:cNvSpPr/>
          <p:nvPr/>
        </p:nvSpPr>
        <p:spPr>
          <a:xfrm>
            <a:off x="1297618" y="3428999"/>
            <a:ext cx="2579777" cy="1746423"/>
          </a:xfrm>
          <a:prstGeom prst="ellipse">
            <a:avLst/>
          </a:prstGeom>
          <a:solidFill>
            <a:srgbClr val="8DB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>
                <a:solidFill>
                  <a:schemeClr val="bg1"/>
                </a:solidFill>
                <a:cs typeface="Arial"/>
              </a:rPr>
              <a:t>Capter un maximum de dossiers avec avis favorable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C5236B89-E650-EC61-A257-592F4C4765D6}"/>
              </a:ext>
            </a:extLst>
          </p:cNvPr>
          <p:cNvSpPr txBox="1">
            <a:spLocks/>
          </p:cNvSpPr>
          <p:nvPr/>
        </p:nvSpPr>
        <p:spPr>
          <a:xfrm>
            <a:off x="179512" y="25956"/>
            <a:ext cx="8229600" cy="566528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A64B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extLst/>
          </a:lstStyle>
          <a:p>
            <a:r>
              <a:rPr lang="fr-FR" sz="2800"/>
              <a:t>Objectif RAC : Tous mobilisés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0ED3DF-A807-E660-9C3D-6A3C4E42A6FE}"/>
              </a:ext>
            </a:extLst>
          </p:cNvPr>
          <p:cNvSpPr txBox="1"/>
          <p:nvPr/>
        </p:nvSpPr>
        <p:spPr>
          <a:xfrm>
            <a:off x="3193092" y="746154"/>
            <a:ext cx="257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0096DA"/>
                </a:solidFill>
              </a:rPr>
              <a:t>Immédiateté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CEB131-E479-AB14-4F55-684CF7E784D3}"/>
              </a:ext>
            </a:extLst>
          </p:cNvPr>
          <p:cNvSpPr txBox="1"/>
          <p:nvPr/>
        </p:nvSpPr>
        <p:spPr>
          <a:xfrm>
            <a:off x="3282111" y="5136002"/>
            <a:ext cx="257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8DBB36"/>
                </a:solidFill>
              </a:rPr>
              <a:t>Réactivité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A3C5D0-3A3E-4D95-B4C6-61EDBF59330B}"/>
              </a:ext>
            </a:extLst>
          </p:cNvPr>
          <p:cNvSpPr txBox="1"/>
          <p:nvPr/>
        </p:nvSpPr>
        <p:spPr>
          <a:xfrm>
            <a:off x="179512" y="2877675"/>
            <a:ext cx="2579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err="1">
                <a:solidFill>
                  <a:srgbClr val="EA6C05"/>
                </a:solidFill>
              </a:rPr>
              <a:t>Pro-activité</a:t>
            </a:r>
            <a:endParaRPr lang="fr-FR" sz="2800" b="1">
              <a:solidFill>
                <a:srgbClr val="EA6C05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0D9C4AB-CFBC-453B-E97E-F6D8865B6470}"/>
              </a:ext>
            </a:extLst>
          </p:cNvPr>
          <p:cNvSpPr txBox="1"/>
          <p:nvPr/>
        </p:nvSpPr>
        <p:spPr>
          <a:xfrm>
            <a:off x="6419401" y="2916635"/>
            <a:ext cx="285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E6458C"/>
                </a:solidFill>
              </a:rPr>
              <a:t>Fluidité</a:t>
            </a:r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ED71C053-151A-9669-8DB4-DF82ED48B1B9}"/>
              </a:ext>
            </a:extLst>
          </p:cNvPr>
          <p:cNvSpPr txBox="1">
            <a:spLocks/>
          </p:cNvSpPr>
          <p:nvPr/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Direction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317837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E5C8C5F-8296-8680-71DE-C9AE9BCA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3E7B85-7876-FA25-DDA6-46C0DF3F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9EE1A4-F973-640B-4DEB-57BFCD3E2E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5D320-2436-C974-09C2-D495D3A83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D5B2E5-A6ED-A2A2-5FA1-3207CD547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3EB16E-CCE9-B46C-7FD1-25A11FE0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48"/>
            <a:ext cx="9144000" cy="65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24E2A1D-DB49-FB99-1039-DACB29EF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30BC00-055D-8BD2-DAFF-9FCD5E15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94232-5A5D-C8FB-3806-BC86F7AB5E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61392D-94D7-72A7-7FC1-6FAE31944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9D0C8-A79E-9328-7CA2-1AB93EF56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442C1C-320F-BF0F-66A8-D64E1091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074"/>
            <a:ext cx="9144000" cy="62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2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88991-2AF5-8FF2-48F8-DEA77DB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fr-FR"/>
              <a:t>Rachat de prêts Conso + </a:t>
            </a:r>
            <a:r>
              <a:rPr lang="fr-FR" err="1"/>
              <a:t>Immo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F1BA-9F51-4CC8-C017-22548F2407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8928C-7649-7DEA-1A51-3BC55B9C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15012-236F-0F3C-DA60-E35C05EC2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8B422F5-A0D9-03E0-7519-EEBB946F1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025EE-45C8-6CB9-5EFF-9E28502906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0947D1-1228-7E65-4584-8867F6E68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5384C4-2745-3E41-B1AC-0128807D3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E69C73-BA09-EF96-CC0F-5548B150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0" y="1168182"/>
            <a:ext cx="8229600" cy="5204564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7852493D-9F1F-CB08-7AA8-5DC105C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29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269C5-4ABA-5A0A-9B07-D7F6B84B6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66D037D-E4D3-F319-54C6-2CA97976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98F4C-B921-D096-9863-9E0AEE62E3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E6845-E3BD-399E-23B8-A18E03137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5841D-10B9-6E92-A9EC-E76C7923E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C852BB-ACF8-E1DD-2ADD-017590FC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98"/>
            <a:ext cx="9144000" cy="57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BED0AA-01AB-B050-0174-F6D11141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24AD88-1277-B5AA-F36D-C9226CC4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273B1-2496-95FC-A083-F1A688B801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AE74C-A769-67C9-6EBD-8BB9B38D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CD57D-8C9E-FC66-1BE5-2D9C0FA0F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0979D4-9E83-CDF9-3290-DA0F5817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771"/>
            <a:ext cx="9144000" cy="4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88991-2AF5-8FF2-48F8-DEA77DB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fr-FR"/>
              <a:t>Rachat de prêt </a:t>
            </a:r>
            <a:r>
              <a:rPr lang="fr-FR" err="1"/>
              <a:t>Immo</a:t>
            </a:r>
            <a:r>
              <a:rPr lang="fr-FR"/>
              <a:t> seul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F1BA-9F51-4CC8-C017-22548F2407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8928C-7649-7DEA-1A51-3BC55B9C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15012-236F-0F3C-DA60-E35C05EC2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1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290313-E6FA-AA25-8692-6EF1217A42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B2D39-C3C0-7784-9C0A-00E62136C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096C4-0EFD-2B30-2589-1399EB7B8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9A728D-C4D7-3373-C813-1259B5F8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86" y="404664"/>
            <a:ext cx="7856738" cy="53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08B144A-C0AD-C508-6D5D-D83185B3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99CBE2-02F3-2879-76C0-90470128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D798E8-ED6D-D11E-BF63-E0A0A61137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E9140-FA55-598C-C768-207956A58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7E39A-CFA4-0659-D90C-0C0592138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137835-A608-C38D-232E-B555F44D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943"/>
            <a:ext cx="9144000" cy="57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88991-2AF5-8FF2-48F8-DEA77DB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fr-FR"/>
              <a:t>Recueil des données du particulier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F1BA-9F51-4CC8-C017-22548F2407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8928C-7649-7DEA-1A51-3BC55B9C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15012-236F-0F3C-DA60-E35C05EC2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7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DF8E815-F350-4900-B4F3-53601417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09" y="274108"/>
            <a:ext cx="6485976" cy="363791"/>
          </a:xfrm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 sz="3200"/>
              <a:t>Périmètre</a:t>
            </a:r>
          </a:p>
        </p:txBody>
      </p:sp>
      <p:pic>
        <p:nvPicPr>
          <p:cNvPr id="4" name="Graphique 3" descr="Maison avec un remplissage uni">
            <a:extLst>
              <a:ext uri="{FF2B5EF4-FFF2-40B4-BE49-F238E27FC236}">
                <a16:creationId xmlns:a16="http://schemas.microsoft.com/office/drawing/2014/main" id="{0968452A-951B-4AD2-29A3-4A33AA43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7074" y="2876110"/>
            <a:ext cx="768096" cy="7680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ADC55E9-5043-B661-250D-9B4B156BFF43}"/>
              </a:ext>
            </a:extLst>
          </p:cNvPr>
          <p:cNvSpPr txBox="1"/>
          <p:nvPr/>
        </p:nvSpPr>
        <p:spPr>
          <a:xfrm>
            <a:off x="2268121" y="3783831"/>
            <a:ext cx="1598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fr-FR" sz="1200">
                <a:latin typeface="+mj-lt"/>
                <a:cs typeface="Arial" panose="020B0604020202020204" pitchFamily="34" charset="0"/>
              </a:rPr>
              <a:t>Avec ou sans garantie hypothécaire</a:t>
            </a:r>
          </a:p>
        </p:txBody>
      </p:sp>
      <p:pic>
        <p:nvPicPr>
          <p:cNvPr id="10" name="Graphique 9" descr="Maison avec un remplissage uni">
            <a:extLst>
              <a:ext uri="{FF2B5EF4-FFF2-40B4-BE49-F238E27FC236}">
                <a16:creationId xmlns:a16="http://schemas.microsoft.com/office/drawing/2014/main" id="{58BD7F2B-7C1C-67EA-90D8-1FB3E3E21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8598" y="2876110"/>
            <a:ext cx="768096" cy="76809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3E9FF6-8400-3D07-F602-82AF5F85C305}"/>
              </a:ext>
            </a:extLst>
          </p:cNvPr>
          <p:cNvSpPr txBox="1"/>
          <p:nvPr/>
        </p:nvSpPr>
        <p:spPr>
          <a:xfrm>
            <a:off x="3946345" y="3783831"/>
            <a:ext cx="1537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fr-FR" sz="1200">
                <a:latin typeface="+mj-lt"/>
                <a:cs typeface="Arial" panose="020B0604020202020204" pitchFamily="34" charset="0"/>
              </a:rPr>
              <a:t>Incluant ou non un prêt immobilier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29543A-C5A0-DF60-1995-C6711DBCA0DB}"/>
              </a:ext>
            </a:extLst>
          </p:cNvPr>
          <p:cNvSpPr txBox="1"/>
          <p:nvPr/>
        </p:nvSpPr>
        <p:spPr>
          <a:xfrm>
            <a:off x="2407527" y="1458608"/>
            <a:ext cx="5834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fr-FR">
                <a:latin typeface="+mj-lt"/>
                <a:cs typeface="Arial" panose="020B0604020202020204" pitchFamily="34" charset="0"/>
              </a:rPr>
              <a:t>Tous les internautes qui souhaitent initier un projet de </a:t>
            </a:r>
            <a:r>
              <a:rPr lang="fr-FR" b="1">
                <a:latin typeface="+mj-lt"/>
                <a:cs typeface="Arial" panose="020B0604020202020204" pitchFamily="34" charset="0"/>
              </a:rPr>
              <a:t>rachat de crédits (RAC) </a:t>
            </a:r>
            <a:r>
              <a:rPr lang="fr-FR">
                <a:latin typeface="+mj-lt"/>
                <a:cs typeface="Arial" panose="020B0604020202020204" pitchFamily="34" charset="0"/>
              </a:rPr>
              <a:t>avec le CSF.</a:t>
            </a:r>
          </a:p>
        </p:txBody>
      </p:sp>
      <p:pic>
        <p:nvPicPr>
          <p:cNvPr id="11" name="Graphique 10" descr="Argent contour">
            <a:extLst>
              <a:ext uri="{FF2B5EF4-FFF2-40B4-BE49-F238E27FC236}">
                <a16:creationId xmlns:a16="http://schemas.microsoft.com/office/drawing/2014/main" id="{3A46996C-2210-6A3E-C823-22F5940A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3177" y="1241662"/>
            <a:ext cx="1066348" cy="1066348"/>
          </a:xfrm>
          <a:prstGeom prst="rect">
            <a:avLst/>
          </a:prstGeom>
        </p:spPr>
      </p:pic>
      <p:pic>
        <p:nvPicPr>
          <p:cNvPr id="14" name="Graphique 13" descr="Tirelire avec un remplissage uni">
            <a:extLst>
              <a:ext uri="{FF2B5EF4-FFF2-40B4-BE49-F238E27FC236}">
                <a16:creationId xmlns:a16="http://schemas.microsoft.com/office/drawing/2014/main" id="{974FE4EA-BD72-4C5E-831D-9E57CE38A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0123" y="2819640"/>
            <a:ext cx="859536" cy="85953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165212A-E26F-41FC-BBED-C4F3E9B9FF6E}"/>
              </a:ext>
            </a:extLst>
          </p:cNvPr>
          <p:cNvSpPr txBox="1"/>
          <p:nvPr/>
        </p:nvSpPr>
        <p:spPr>
          <a:xfrm>
            <a:off x="5564478" y="3746356"/>
            <a:ext cx="1537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fr-FR" sz="1200">
                <a:latin typeface="+mj-lt"/>
                <a:cs typeface="Arial" panose="020B0604020202020204" pitchFamily="34" charset="0"/>
              </a:rPr>
              <a:t>Incluant ou non un prêt personnel</a:t>
            </a:r>
          </a:p>
        </p:txBody>
      </p:sp>
      <p:pic>
        <p:nvPicPr>
          <p:cNvPr id="17" name="Graphique 16" descr="Employée de bureau avec un remplissage uni">
            <a:extLst>
              <a:ext uri="{FF2B5EF4-FFF2-40B4-BE49-F238E27FC236}">
                <a16:creationId xmlns:a16="http://schemas.microsoft.com/office/drawing/2014/main" id="{6E3F1F44-D19D-4516-8A8B-46C787442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9109" y="1314740"/>
            <a:ext cx="934069" cy="934069"/>
          </a:xfrm>
          <a:prstGeom prst="rect">
            <a:avLst/>
          </a:prstGeom>
        </p:spPr>
      </p:pic>
      <p:pic>
        <p:nvPicPr>
          <p:cNvPr id="20" name="Graphique 19" descr="Flèche : courbe dans le sens des aiguilles d’une montre">
            <a:extLst>
              <a:ext uri="{FF2B5EF4-FFF2-40B4-BE49-F238E27FC236}">
                <a16:creationId xmlns:a16="http://schemas.microsoft.com/office/drawing/2014/main" id="{0EFAD34C-524E-43CF-892D-0A36B3E70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974272" flipH="1">
            <a:off x="1656278" y="2743187"/>
            <a:ext cx="869735" cy="86973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F79A009-E710-470E-8009-2B67E3DB625F}"/>
              </a:ext>
            </a:extLst>
          </p:cNvPr>
          <p:cNvSpPr txBox="1"/>
          <p:nvPr/>
        </p:nvSpPr>
        <p:spPr>
          <a:xfrm>
            <a:off x="7023225" y="3729974"/>
            <a:ext cx="1889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fr-FR" sz="1200">
                <a:latin typeface="+mj-lt"/>
                <a:cs typeface="Arial" panose="020B0604020202020204" pitchFamily="34" charset="0"/>
              </a:rPr>
              <a:t>Incluant ou non une trésorerie ou un nouveau projet</a:t>
            </a:r>
          </a:p>
        </p:txBody>
      </p:sp>
      <p:pic>
        <p:nvPicPr>
          <p:cNvPr id="25" name="Graphique 24" descr="Pièces">
            <a:extLst>
              <a:ext uri="{FF2B5EF4-FFF2-40B4-BE49-F238E27FC236}">
                <a16:creationId xmlns:a16="http://schemas.microsoft.com/office/drawing/2014/main" id="{C7FD7048-196E-4C6F-8A4B-3B707E4CCB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33088" y="2922868"/>
            <a:ext cx="670902" cy="670902"/>
          </a:xfrm>
          <a:prstGeom prst="rect">
            <a:avLst/>
          </a:prstGeom>
        </p:spPr>
      </p:pic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2C7A6401-2FAA-4B6E-A33E-F1946B7B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6E4-6152-3F4C-869E-809825B4F8CB}" type="slidenum">
              <a:rPr lang="fr-FR" smtClean="0">
                <a:solidFill>
                  <a:srgbClr val="FFFFFF"/>
                </a:solidFill>
              </a:rPr>
              <a:pPr/>
              <a:t>3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4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15CEDA0-2A40-FD46-E195-DB866577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BA47E32-155D-147D-766E-682B7187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65D60-0F3E-DA6C-C4BA-2713A2758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C5690D-5F48-B138-100F-20F09EEF4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AF7A2-BCCB-8E65-8A1E-7EE58AF6F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E6FDD0-12E8-5A98-5959-473AAB9BC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4" t="7655" r="13592" b="20112"/>
          <a:stretch/>
        </p:blipFill>
        <p:spPr>
          <a:xfrm>
            <a:off x="-199163" y="188834"/>
            <a:ext cx="10252636" cy="57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A1F095-470F-521D-921A-3F745C1D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741D0EF-6C21-2A64-D51A-784024CF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8D9C5-1D64-D08E-51A9-A5C5FDDE9A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93AB7-EDF2-8B4F-1CDC-5D379E799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C4120-FDE6-AD6F-5C64-595C66EEC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C3066F-7B25-7574-AEED-94D97B60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19"/>
            <a:ext cx="9144000" cy="665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7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E5903B-DD87-FB20-37FC-638E3E27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53A686-5613-ADB6-D84A-9DE2DC0C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9E65FA-44BF-38A4-5B38-B384E3BC1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7ABE7-B697-99A6-EB5F-7355AF33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160C58-E472-8377-2CFE-57121D01D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AFB65D-5F21-EBA9-8128-037C7873D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7528" r="15814" b="7334"/>
          <a:stretch/>
        </p:blipFill>
        <p:spPr>
          <a:xfrm>
            <a:off x="0" y="-71022"/>
            <a:ext cx="8983443" cy="6054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FD1EEE5-8B43-C063-62FD-DD5258A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06" t="50000" r="7119" b="10677"/>
          <a:stretch/>
        </p:blipFill>
        <p:spPr>
          <a:xfrm>
            <a:off x="5476128" y="4548185"/>
            <a:ext cx="3124940" cy="19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7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C3B88B-5621-F3E9-9759-D69464C83C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A156AE-D109-8A84-6A2D-51E221612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511B2-6334-74B2-B307-EA410E3F6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27C97B7-FF2D-C86C-9FF0-7BCCB15EC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19" t="6949" r="16712" b="-730"/>
          <a:stretch/>
        </p:blipFill>
        <p:spPr>
          <a:xfrm>
            <a:off x="97654" y="188834"/>
            <a:ext cx="8808516" cy="6602583"/>
          </a:xfrm>
        </p:spPr>
      </p:pic>
    </p:spTree>
    <p:extLst>
      <p:ext uri="{BB962C8B-B14F-4D97-AF65-F5344CB8AC3E}">
        <p14:creationId xmlns:p14="http://schemas.microsoft.com/office/powerpoint/2010/main" val="2438372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42DB04-FD77-0959-DDA7-23E1296B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CA6C36-5721-14AC-5AE9-6169DBCA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4128A-236C-5A1E-B662-88F2C005B7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72765-1634-35BE-1103-A1504F5A7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4F333-D9CF-E462-1E1C-730ABECCA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81F779-FED5-048B-7863-932DD96DF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3" t="8116" r="21456" b="6209"/>
          <a:stretch/>
        </p:blipFill>
        <p:spPr>
          <a:xfrm>
            <a:off x="0" y="97654"/>
            <a:ext cx="8797771" cy="64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0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581949-5DEA-1847-1374-764621F8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24A749-26CD-D61A-64D9-3859FC19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95789-DF0B-F249-CE6D-7F3E060D87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87CAC-3433-8BED-B68F-D02E7C281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2E2DB-35B4-A9A0-F67E-AB62BA060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B78335-4188-A227-850F-82F6E7011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2" t="9395" r="16106" b="5020"/>
          <a:stretch/>
        </p:blipFill>
        <p:spPr>
          <a:xfrm>
            <a:off x="193342" y="2218"/>
            <a:ext cx="8358400" cy="57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7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88991-2AF5-8FF2-48F8-DEA77DB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fr-FR"/>
              <a:t>Avis favorable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F1BA-9F51-4CC8-C017-22548F2407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8928C-7649-7DEA-1A51-3BC55B9C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15012-236F-0F3C-DA60-E35C05EC2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797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9C58B79-090A-A82F-F243-764FB295D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705E42-804C-797C-4656-06A6A5A9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43235-01CA-C6CE-B86B-1FF45B1114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0EA34-C869-7507-CE12-D27C51F2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3F0760-4F04-0D3A-F8ED-905EF318D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2DBAAE-F6B9-60AB-BB9A-5D43FDF6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274638"/>
            <a:ext cx="9144000" cy="53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6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9E081AF-7688-F595-904D-6F6D42F8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B225E8-A709-CF3C-4F95-1C1FD24C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51A688-F0DB-1B58-5819-FE7AA56666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85CB4-EF81-1028-0661-E68894BA8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45FC3-23CB-57CA-AFB5-6BBBEDFB6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4902CA-DFB2-F541-5882-43AFD8CC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53"/>
            <a:ext cx="9144000" cy="58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5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7088991-2AF5-8FF2-48F8-DEA77DBB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/>
          <a:lstStyle/>
          <a:p>
            <a:r>
              <a:rPr lang="fr-FR"/>
              <a:t>Avis défavorable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AF1BA-9F51-4CC8-C017-22548F2407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15012-236F-0F3C-DA60-E35C05EC2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4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4CA1D-BFE1-43B2-8DE6-1258D270C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542" y="1116845"/>
            <a:ext cx="6923558" cy="2656534"/>
          </a:xfrm>
        </p:spPr>
        <p:txBody>
          <a:bodyPr anchor="b">
            <a:noAutofit/>
          </a:bodyPr>
          <a:lstStyle/>
          <a:p>
            <a:pPr algn="l"/>
            <a:r>
              <a:rPr lang="fr-FR" sz="4400" dirty="0"/>
              <a:t>Le questionnaire en ligne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771D0-CE5B-4DE4-B945-07E55883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C3CA-2CFC-4B32-9323-471BCB3E4B9D}" type="slidenum">
              <a:rPr lang="fr-FR" smtClean="0"/>
              <a:t>4</a:t>
            </a:fld>
            <a:endParaRPr lang="fr-FR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B39A851-50CF-A3B7-7946-85D2F12F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</p:spPr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C2E71A2C-9CD0-7794-A6CD-403110B0C546}"/>
              </a:ext>
            </a:extLst>
          </p:cNvPr>
          <p:cNvSpPr txBox="1">
            <a:spLocks/>
          </p:cNvSpPr>
          <p:nvPr/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Direction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277162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A413CE-7BE0-F698-AC17-45844DBB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0DC5985-C6DB-F1C6-15F3-EC8F0E06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BB4D4-A19E-A881-9039-5E388AE5B0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3F970-C853-3049-D17D-A92E24CD7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957D3-B447-CADA-5041-9A4DC360B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DF18B3-BF3C-2253-B8A3-47EA5B83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26"/>
            <a:ext cx="9144000" cy="63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8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7E487-60A8-7361-1EC5-928C86158C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9FCB7-198D-2F38-64C6-EF99D609F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700FDD-29C8-7466-B562-6526BBF9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49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7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EB1B4B-8967-12D8-D7CD-B2166E4A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33"/>
            <a:ext cx="9168320" cy="51435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B4FD0E6-252E-43CA-A19A-16E9F5245937}"/>
              </a:ext>
            </a:extLst>
          </p:cNvPr>
          <p:cNvGrpSpPr/>
          <p:nvPr/>
        </p:nvGrpSpPr>
        <p:grpSpPr>
          <a:xfrm>
            <a:off x="0" y="3949890"/>
            <a:ext cx="4092263" cy="1484906"/>
            <a:chOff x="171451" y="245098"/>
            <a:chExt cx="5456350" cy="2262880"/>
          </a:xfrm>
        </p:grpSpPr>
        <p:sp>
          <p:nvSpPr>
            <p:cNvPr id="11" name="Rectangle : avec coins arrondis en haut 10">
              <a:extLst>
                <a:ext uri="{FF2B5EF4-FFF2-40B4-BE49-F238E27FC236}">
                  <a16:creationId xmlns:a16="http://schemas.microsoft.com/office/drawing/2014/main" id="{89914351-ECA3-4BDC-B75B-230EC5F45511}"/>
                </a:ext>
              </a:extLst>
            </p:cNvPr>
            <p:cNvSpPr/>
            <p:nvPr/>
          </p:nvSpPr>
          <p:spPr>
            <a:xfrm>
              <a:off x="273376" y="245098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B45D32-3BF1-4F9E-965F-354391E2733A}"/>
                </a:ext>
              </a:extLst>
            </p:cNvPr>
            <p:cNvSpPr/>
            <p:nvPr/>
          </p:nvSpPr>
          <p:spPr>
            <a:xfrm>
              <a:off x="254522" y="1931058"/>
              <a:ext cx="5373279" cy="452643"/>
            </a:xfrm>
            <a:prstGeom prst="rect">
              <a:avLst/>
            </a:prstGeom>
            <a:gradFill flip="none" rotWithShape="1">
              <a:gsLst>
                <a:gs pos="0">
                  <a:srgbClr val="6EA0BB">
                    <a:shade val="30000"/>
                    <a:satMod val="115000"/>
                  </a:srgbClr>
                </a:gs>
                <a:gs pos="50000">
                  <a:srgbClr val="6EA0BB">
                    <a:shade val="67500"/>
                    <a:satMod val="115000"/>
                  </a:srgbClr>
                </a:gs>
                <a:gs pos="100000">
                  <a:srgbClr val="6EA0B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D5C0CAB-14C4-4F20-978D-6A5B85ABCC57}"/>
                </a:ext>
              </a:extLst>
            </p:cNvPr>
            <p:cNvSpPr txBox="1"/>
            <p:nvPr/>
          </p:nvSpPr>
          <p:spPr>
            <a:xfrm>
              <a:off x="171451" y="1874792"/>
              <a:ext cx="5354425" cy="63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100" b="1">
                  <a:solidFill>
                    <a:schemeClr val="bg1"/>
                  </a:solidFill>
                </a:rPr>
                <a:t>Merci pour votre participation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74C1ECF-DCA3-4926-B6AA-207448F59996}"/>
                </a:ext>
              </a:extLst>
            </p:cNvPr>
            <p:cNvSpPr txBox="1"/>
            <p:nvPr/>
          </p:nvSpPr>
          <p:spPr>
            <a:xfrm>
              <a:off x="442470" y="361952"/>
              <a:ext cx="4812386" cy="154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b="1">
                  <a:solidFill>
                    <a:schemeClr val="bg1"/>
                  </a:solidFill>
                </a:rPr>
                <a:t>« C’est ensemble que nous réussirons » </a:t>
              </a:r>
            </a:p>
            <a:p>
              <a:pPr algn="r"/>
              <a:r>
                <a:rPr lang="fr-FR" sz="1200" b="1" i="1">
                  <a:solidFill>
                    <a:schemeClr val="bg1"/>
                  </a:solidFill>
                </a:rPr>
                <a:t>L’équipe DO</a:t>
              </a:r>
              <a:endParaRPr lang="fr-FR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6812B8-25D3-41C0-BB8E-BBAC36F0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F7E0A-8CF6-4D72-B419-F7420E6817D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64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7E01F6-E025-4D69-AE2A-9437B6D72EE7}"/>
              </a:ext>
            </a:extLst>
          </p:cNvPr>
          <p:cNvSpPr/>
          <p:nvPr/>
        </p:nvSpPr>
        <p:spPr>
          <a:xfrm>
            <a:off x="4537460" y="2862473"/>
            <a:ext cx="4577715" cy="187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FC16A-6C5E-43C6-A8AA-CB78AC859E5D}"/>
              </a:ext>
            </a:extLst>
          </p:cNvPr>
          <p:cNvSpPr/>
          <p:nvPr/>
        </p:nvSpPr>
        <p:spPr>
          <a:xfrm>
            <a:off x="4517335" y="1953040"/>
            <a:ext cx="3742082" cy="174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5E50B8B-5072-4678-A93A-B4733E79F568}"/>
              </a:ext>
            </a:extLst>
          </p:cNvPr>
          <p:cNvSpPr/>
          <p:nvPr/>
        </p:nvSpPr>
        <p:spPr>
          <a:xfrm>
            <a:off x="5034849" y="3077523"/>
            <a:ext cx="3513868" cy="1062723"/>
          </a:xfrm>
          <a:prstGeom prst="roundRect">
            <a:avLst/>
          </a:prstGeom>
          <a:solidFill>
            <a:srgbClr val="EC7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b="1"/>
          </a:p>
          <a:p>
            <a:pPr algn="ctr"/>
            <a:endParaRPr lang="fr-FR" sz="1350" b="1"/>
          </a:p>
          <a:p>
            <a:pPr algn="ctr"/>
            <a:r>
              <a:rPr lang="fr-FR" sz="1350" b="1"/>
              <a:t>Simulation gratuite et sans engagement</a:t>
            </a:r>
          </a:p>
          <a:p>
            <a:pPr algn="ctr"/>
            <a:endParaRPr lang="fr-FR" sz="1350" b="1"/>
          </a:p>
          <a:p>
            <a:pPr algn="ctr"/>
            <a:endParaRPr lang="fr-FR" sz="1350" b="1"/>
          </a:p>
          <a:p>
            <a:pPr algn="ctr"/>
            <a:endParaRPr lang="fr-FR" sz="1350" b="1"/>
          </a:p>
          <a:p>
            <a:pPr algn="ctr"/>
            <a:endParaRPr lang="fr-FR" sz="1350" b="1"/>
          </a:p>
          <a:p>
            <a:pPr algn="ctr"/>
            <a:endParaRPr lang="fr-FR" sz="1350" b="1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93735F2-5073-4CA2-8F21-CD855E35D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712" y="3492640"/>
            <a:ext cx="2063294" cy="400085"/>
          </a:xfrm>
          <a:prstGeom prst="rect">
            <a:avLst/>
          </a:prstGeom>
        </p:spPr>
      </p:pic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04195989-DC8D-4589-8C67-4715C449D1B6}"/>
              </a:ext>
            </a:extLst>
          </p:cNvPr>
          <p:cNvSpPr/>
          <p:nvPr/>
        </p:nvSpPr>
        <p:spPr>
          <a:xfrm>
            <a:off x="6258212" y="3617574"/>
            <a:ext cx="588894" cy="193141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D4D508-43EA-46D2-9552-63565280F2E1}"/>
              </a:ext>
            </a:extLst>
          </p:cNvPr>
          <p:cNvSpPr txBox="1"/>
          <p:nvPr/>
        </p:nvSpPr>
        <p:spPr>
          <a:xfrm>
            <a:off x="6094971" y="3545784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>
                <a:solidFill>
                  <a:schemeClr val="accent5">
                    <a:lumMod val="75000"/>
                  </a:schemeClr>
                </a:solidFill>
              </a:rPr>
              <a:t>Commencer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C837C-1646-4B63-ACA4-02BE60ADA819}"/>
              </a:ext>
            </a:extLst>
          </p:cNvPr>
          <p:cNvSpPr/>
          <p:nvPr/>
        </p:nvSpPr>
        <p:spPr>
          <a:xfrm>
            <a:off x="4691111" y="5023485"/>
            <a:ext cx="3817500" cy="95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E37D0A8-6059-49E4-9EAF-0512BD45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56" y="4159863"/>
            <a:ext cx="3765900" cy="939709"/>
          </a:xfrm>
          <a:prstGeom prst="rect">
            <a:avLst/>
          </a:prstGeom>
        </p:spPr>
      </p:pic>
      <p:pic>
        <p:nvPicPr>
          <p:cNvPr id="24" name="Image 23" descr="Une image contenant cercle, lune, nuit&#10;&#10;Description générée automatiquement">
            <a:extLst>
              <a:ext uri="{FF2B5EF4-FFF2-40B4-BE49-F238E27FC236}">
                <a16:creationId xmlns:a16="http://schemas.microsoft.com/office/drawing/2014/main" id="{D487CBDC-16D3-4B84-AC64-A72F440D8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24" y="3228586"/>
            <a:ext cx="1087690" cy="11642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E16EE07-4F59-4296-A8F2-B22131619F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9560"/>
          <a:stretch/>
        </p:blipFill>
        <p:spPr>
          <a:xfrm>
            <a:off x="0" y="964686"/>
            <a:ext cx="9144000" cy="10469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45C8EB-18DC-4CA4-9809-447A9BC21A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793" r="52830"/>
          <a:stretch/>
        </p:blipFill>
        <p:spPr>
          <a:xfrm>
            <a:off x="144760" y="1844378"/>
            <a:ext cx="3912853" cy="31692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78D617-86E1-43DD-9FF6-16E8F4E0BF57}"/>
              </a:ext>
            </a:extLst>
          </p:cNvPr>
          <p:cNvSpPr/>
          <p:nvPr/>
        </p:nvSpPr>
        <p:spPr>
          <a:xfrm>
            <a:off x="4598358" y="1711098"/>
            <a:ext cx="4350341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>
                <a:solidFill>
                  <a:schemeClr val="accent5">
                    <a:lumMod val="75000"/>
                  </a:schemeClr>
                </a:solidFill>
              </a:rPr>
              <a:t>Regroupez tous vos crédits en une seule mensualité 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>
                <a:solidFill>
                  <a:schemeClr val="accent5">
                    <a:lumMod val="75000"/>
                  </a:schemeClr>
                </a:solidFill>
              </a:rPr>
              <a:t>Obtenez un avis immédiat pour l’étude de votre dossier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>
                <a:solidFill>
                  <a:schemeClr val="accent5">
                    <a:lumMod val="75000"/>
                  </a:schemeClr>
                </a:solidFill>
              </a:rPr>
              <a:t>Des experts à l’écoute tout au long de votre projet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>
                <a:solidFill>
                  <a:schemeClr val="accent5">
                    <a:lumMod val="75000"/>
                  </a:schemeClr>
                </a:solidFill>
              </a:rPr>
              <a:t>Pas de changement de banque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sz="135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6477A57-8FBA-4DD5-A5D3-FFBB6DA96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92932"/>
            <a:ext cx="9144000" cy="435954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54268A4-63CF-4648-B917-64ED6BB51DCD}"/>
              </a:ext>
            </a:extLst>
          </p:cNvPr>
          <p:cNvCxnSpPr>
            <a:cxnSpLocks/>
          </p:cNvCxnSpPr>
          <p:nvPr/>
        </p:nvCxnSpPr>
        <p:spPr>
          <a:xfrm>
            <a:off x="4614244" y="2139398"/>
            <a:ext cx="0" cy="68112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EDB0F1-C4D8-4B1E-AC70-295FD6BB955C}"/>
              </a:ext>
            </a:extLst>
          </p:cNvPr>
          <p:cNvSpPr/>
          <p:nvPr/>
        </p:nvSpPr>
        <p:spPr>
          <a:xfrm>
            <a:off x="177881" y="4548225"/>
            <a:ext cx="45463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>
                <a:latin typeface="Calibri" panose="020F0502020204030204" pitchFamily="34" charset="0"/>
                <a:ea typeface="Calibri" panose="020F0502020204030204" pitchFamily="34" charset="0"/>
              </a:rPr>
              <a:t>Votre rachat de crédits vous est proposé par CRESERFI, la société de financement du CSF, qui sélectionnera pour vous l’offre d’un de ses partenaires prêteurs. </a:t>
            </a:r>
            <a:endParaRPr lang="fr-FR" sz="105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8B35F8-8E00-4517-9855-660863F3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29/06/2023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C5DAAC-5C8E-41CA-9D3F-C5BED425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3DC3CA-2CFC-4B32-9323-471BCB3E4B9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0D02814-FB12-7172-3F8E-E53BB447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" y="49813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/>
              <a:t>Nouveau process – à compter du 26 février 2024</a:t>
            </a:r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56E914A1-105F-F6FA-9855-33144AB3114A}"/>
              </a:ext>
            </a:extLst>
          </p:cNvPr>
          <p:cNvSpPr txBox="1">
            <a:spLocks/>
          </p:cNvSpPr>
          <p:nvPr/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596A9-83DB-4D85-987C-84FC5D925162}" type="datetime1">
              <a:rPr lang="fr-FR"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21/02/2024</a:t>
            </a:fld>
            <a:endParaRPr lang="fr-FR" sz="1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DCF8B37B-6658-A8BA-99F3-61554803751C}"/>
              </a:ext>
            </a:extLst>
          </p:cNvPr>
          <p:cNvSpPr txBox="1">
            <a:spLocks/>
          </p:cNvSpPr>
          <p:nvPr/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Direction de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109474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7B340-3AF5-48E8-8A48-3C0DE406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" y="49813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/>
              <a:t>Le formulaire de simulation (simplifié)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295060-E659-4265-9983-4C549972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9F4862-80EB-43D8-AA26-12B31830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Direction de l’Organisation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EC45CF-5ACC-409F-9BC1-8FB42DC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353B3-02AC-A70C-5F77-F668C9608927}"/>
              </a:ext>
            </a:extLst>
          </p:cNvPr>
          <p:cNvSpPr/>
          <p:nvPr/>
        </p:nvSpPr>
        <p:spPr>
          <a:xfrm>
            <a:off x="145282" y="2417140"/>
            <a:ext cx="1238549" cy="1040684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Nature du besoin</a:t>
            </a:r>
          </a:p>
          <a:p>
            <a:pPr algn="ctr"/>
            <a:endParaRPr lang="fr-FR" sz="1100" i="1">
              <a:solidFill>
                <a:srgbClr val="1164B1"/>
              </a:solidFill>
            </a:endParaRPr>
          </a:p>
          <a:p>
            <a:pPr algn="ctr"/>
            <a:r>
              <a:rPr lang="fr-FR" sz="1100" i="1">
                <a:solidFill>
                  <a:srgbClr val="1164B1"/>
                </a:solidFill>
              </a:rPr>
              <a:t>(Conso, </a:t>
            </a:r>
            <a:r>
              <a:rPr lang="fr-FR" sz="1100" i="1" err="1">
                <a:solidFill>
                  <a:srgbClr val="1164B1"/>
                </a:solidFill>
              </a:rPr>
              <a:t>Immo</a:t>
            </a:r>
            <a:r>
              <a:rPr lang="fr-FR" sz="1100" i="1">
                <a:solidFill>
                  <a:srgbClr val="1164B1"/>
                </a:solidFill>
              </a:rPr>
              <a:t> ?)</a:t>
            </a:r>
            <a:endParaRPr lang="fr-FR" sz="1050" i="1">
              <a:solidFill>
                <a:srgbClr val="1164B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38355-D3DF-0C48-4F8D-F3B34691331F}"/>
              </a:ext>
            </a:extLst>
          </p:cNvPr>
          <p:cNvSpPr/>
          <p:nvPr/>
        </p:nvSpPr>
        <p:spPr>
          <a:xfrm>
            <a:off x="1656674" y="2417140"/>
            <a:ext cx="1238550" cy="1075365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Crédits en cours</a:t>
            </a:r>
            <a:endParaRPr lang="fr-FR" sz="1050">
              <a:solidFill>
                <a:srgbClr val="1164B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1F00FF-B360-9CB5-DFD0-52F07670C83F}"/>
              </a:ext>
            </a:extLst>
          </p:cNvPr>
          <p:cNvSpPr/>
          <p:nvPr/>
        </p:nvSpPr>
        <p:spPr>
          <a:xfrm>
            <a:off x="3168067" y="2417140"/>
            <a:ext cx="1238549" cy="1072951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Informations personnelles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DF36D0-9308-A5F2-4F6F-BD6AB3B5A0F6}"/>
              </a:ext>
            </a:extLst>
          </p:cNvPr>
          <p:cNvSpPr/>
          <p:nvPr/>
        </p:nvSpPr>
        <p:spPr>
          <a:xfrm>
            <a:off x="4679459" y="2417140"/>
            <a:ext cx="1236270" cy="1072951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Charges et revenus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5A91A6-B147-DC04-C932-1E5BEC0CF37C}"/>
              </a:ext>
            </a:extLst>
          </p:cNvPr>
          <p:cNvSpPr/>
          <p:nvPr/>
        </p:nvSpPr>
        <p:spPr>
          <a:xfrm>
            <a:off x="7697687" y="2417140"/>
            <a:ext cx="1236271" cy="1070207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Avis favorable </a:t>
            </a:r>
          </a:p>
          <a:p>
            <a:pPr algn="ctr"/>
            <a:r>
              <a:rPr lang="fr-FR" sz="1100">
                <a:solidFill>
                  <a:srgbClr val="1164B1"/>
                </a:solidFill>
              </a:rPr>
              <a:t>ou défavorable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2CD26C-4779-2853-8C89-D203A04804B5}"/>
              </a:ext>
            </a:extLst>
          </p:cNvPr>
          <p:cNvSpPr/>
          <p:nvPr/>
        </p:nvSpPr>
        <p:spPr>
          <a:xfrm>
            <a:off x="6188572" y="2417140"/>
            <a:ext cx="1236271" cy="1072951"/>
          </a:xfrm>
          <a:prstGeom prst="rect">
            <a:avLst/>
          </a:prstGeom>
          <a:ln>
            <a:solidFill>
              <a:srgbClr val="1164B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rgbClr val="1164B1"/>
                </a:solidFill>
              </a:rPr>
              <a:t>Coordonnées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080532B-90BC-0D17-72CD-F94680742B63}"/>
              </a:ext>
            </a:extLst>
          </p:cNvPr>
          <p:cNvSpPr/>
          <p:nvPr/>
        </p:nvSpPr>
        <p:spPr>
          <a:xfrm>
            <a:off x="1383831" y="2796466"/>
            <a:ext cx="272843" cy="186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BA51C6F-29B4-2F20-E426-C69610070FC5}"/>
              </a:ext>
            </a:extLst>
          </p:cNvPr>
          <p:cNvSpPr/>
          <p:nvPr/>
        </p:nvSpPr>
        <p:spPr>
          <a:xfrm>
            <a:off x="2907400" y="2844266"/>
            <a:ext cx="272843" cy="186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D5F4C3C-1B18-6CE2-3DFF-390A2A6C8CFC}"/>
              </a:ext>
            </a:extLst>
          </p:cNvPr>
          <p:cNvSpPr/>
          <p:nvPr/>
        </p:nvSpPr>
        <p:spPr>
          <a:xfrm>
            <a:off x="4396750" y="2796466"/>
            <a:ext cx="272843" cy="186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BB387A2-460F-CED8-8E8E-FE67FDCB468E}"/>
              </a:ext>
            </a:extLst>
          </p:cNvPr>
          <p:cNvSpPr/>
          <p:nvPr/>
        </p:nvSpPr>
        <p:spPr>
          <a:xfrm>
            <a:off x="5925595" y="2844266"/>
            <a:ext cx="272843" cy="186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977D6DB-3C1E-4622-D21E-A2408698B183}"/>
              </a:ext>
            </a:extLst>
          </p:cNvPr>
          <p:cNvSpPr/>
          <p:nvPr/>
        </p:nvSpPr>
        <p:spPr>
          <a:xfrm>
            <a:off x="7434709" y="2796466"/>
            <a:ext cx="272843" cy="186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7B340-3AF5-48E8-8A48-3C0DE406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" y="49813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Le formulaire de simulation (détaillé)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295060-E659-4265-9983-4C549972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9F4862-80EB-43D8-AA26-12B31830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Direction de l’Organisation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EC45CF-5ACC-409F-9BC1-8FB42DC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353B3-02AC-A70C-5F77-F668C9608927}"/>
              </a:ext>
            </a:extLst>
          </p:cNvPr>
          <p:cNvSpPr/>
          <p:nvPr/>
        </p:nvSpPr>
        <p:spPr>
          <a:xfrm>
            <a:off x="233306" y="816169"/>
            <a:ext cx="2131706" cy="10406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00B0F0"/>
                </a:solidFill>
              </a:rPr>
              <a:t>1 Quel type de crédits remboursez-vous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Conso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Conso + </a:t>
            </a:r>
            <a:r>
              <a:rPr lang="fr-FR" sz="1050" err="1"/>
              <a:t>Immo</a:t>
            </a:r>
            <a:endParaRPr lang="fr-FR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err="1"/>
              <a:t>Immo</a:t>
            </a:r>
            <a:r>
              <a:rPr lang="fr-FR" sz="105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C9FF1-B6D1-CB84-F3C6-367C52540290}"/>
              </a:ext>
            </a:extLst>
          </p:cNvPr>
          <p:cNvSpPr/>
          <p:nvPr/>
        </p:nvSpPr>
        <p:spPr>
          <a:xfrm>
            <a:off x="233306" y="1942259"/>
            <a:ext cx="2131707" cy="10406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00B0F0"/>
                </a:solidFill>
              </a:rPr>
              <a:t>2 Avez-vous besoin d’une somme d’argent supplémentaire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OUI (montant souhaité 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NON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38355-D3DF-0C48-4F8D-F3B34691331F}"/>
              </a:ext>
            </a:extLst>
          </p:cNvPr>
          <p:cNvSpPr/>
          <p:nvPr/>
        </p:nvSpPr>
        <p:spPr>
          <a:xfrm>
            <a:off x="233307" y="3068349"/>
            <a:ext cx="2131707" cy="10633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00B0F0"/>
                </a:solidFill>
              </a:rPr>
              <a:t>3 Détail de vos crédits à la consommation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Nombre de crédits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Total des mensualités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Montant total restant à rembourser (hors </a:t>
            </a:r>
            <a:r>
              <a:rPr lang="fr-FR" sz="1050" err="1"/>
              <a:t>immo</a:t>
            </a:r>
            <a:r>
              <a:rPr lang="fr-FR" sz="105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858B9C-342E-6B5C-4357-A9F669BFD395}"/>
              </a:ext>
            </a:extLst>
          </p:cNvPr>
          <p:cNvSpPr/>
          <p:nvPr/>
        </p:nvSpPr>
        <p:spPr>
          <a:xfrm>
            <a:off x="233308" y="4235454"/>
            <a:ext cx="2143884" cy="1063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rgbClr val="00B0F0"/>
                </a:solidFill>
              </a:rPr>
              <a:t>4 Détail de vos crédits immobiliers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Nombre de crédits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Total des mensualités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Montant total restant à rembourser (hors conso)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1F00FF-B360-9CB5-DFD0-52F07670C83F}"/>
              </a:ext>
            </a:extLst>
          </p:cNvPr>
          <p:cNvSpPr/>
          <p:nvPr/>
        </p:nvSpPr>
        <p:spPr>
          <a:xfrm>
            <a:off x="2530352" y="816169"/>
            <a:ext cx="2275296" cy="9679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5 Quelle est votre situation familiale actuelle 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Célibataire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Marié (e)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En concubinage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Etc.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B67D3-DCBA-2E53-9B40-78EA049C54CA}"/>
              </a:ext>
            </a:extLst>
          </p:cNvPr>
          <p:cNvSpPr/>
          <p:nvPr/>
        </p:nvSpPr>
        <p:spPr>
          <a:xfrm>
            <a:off x="2538669" y="1997565"/>
            <a:ext cx="2275297" cy="9853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6 Quelle est votre statut d’occupation dans votre logement actuel 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Locataire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Propriétaire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Occupant à titre gratuit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E7F7B4-5353-16AD-78C0-992A0BF7004F}"/>
              </a:ext>
            </a:extLst>
          </p:cNvPr>
          <p:cNvSpPr/>
          <p:nvPr/>
        </p:nvSpPr>
        <p:spPr>
          <a:xfrm>
            <a:off x="2530352" y="3173799"/>
            <a:ext cx="2283614" cy="1077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7 Quelle est votre situation professionnelle 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Salarié du secteur 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Salarié du secteur privé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En recherche d’emploi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/>
              <a:t>Etc.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BD1813-7C2B-C6C8-B5BE-9B06C3845875}"/>
              </a:ext>
            </a:extLst>
          </p:cNvPr>
          <p:cNvSpPr/>
          <p:nvPr/>
        </p:nvSpPr>
        <p:spPr>
          <a:xfrm>
            <a:off x="2530352" y="4387206"/>
            <a:ext cx="2283614" cy="892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8 Quel est le montant total des revenus de votre foyer ? </a:t>
            </a:r>
          </a:p>
          <a:p>
            <a:r>
              <a:rPr lang="fr-FR" sz="1050"/>
              <a:t>Somme de vos revenus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DF36D0-9308-A5F2-4F6F-BD6AB3B5A0F6}"/>
              </a:ext>
            </a:extLst>
          </p:cNvPr>
          <p:cNvSpPr/>
          <p:nvPr/>
        </p:nvSpPr>
        <p:spPr>
          <a:xfrm>
            <a:off x="5061630" y="814767"/>
            <a:ext cx="1632133" cy="892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9 Quel est le montant de votre loyer actuel ?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93BCC6-2469-A92D-4661-F4EC2257998F}"/>
              </a:ext>
            </a:extLst>
          </p:cNvPr>
          <p:cNvSpPr/>
          <p:nvPr/>
        </p:nvSpPr>
        <p:spPr>
          <a:xfrm>
            <a:off x="5061631" y="1997565"/>
            <a:ext cx="1676519" cy="892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10 Quel est le montant de vos charges 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EF26B4-D32F-AFBC-E1B9-6AB61B625D63}"/>
              </a:ext>
            </a:extLst>
          </p:cNvPr>
          <p:cNvSpPr/>
          <p:nvPr/>
        </p:nvSpPr>
        <p:spPr>
          <a:xfrm>
            <a:off x="5014869" y="3180363"/>
            <a:ext cx="1723281" cy="10711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11 Pouvez-vous nous en dire plus sur votre situation bancaire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/>
              <a:t>Aucun incident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/>
              <a:t>Interdiction bancaire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/>
              <a:t>Etc.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20E233-73A7-0493-877B-D6DCD6EE6B74}"/>
              </a:ext>
            </a:extLst>
          </p:cNvPr>
          <p:cNvSpPr/>
          <p:nvPr/>
        </p:nvSpPr>
        <p:spPr>
          <a:xfrm>
            <a:off x="5014869" y="4387206"/>
            <a:ext cx="1723282" cy="8832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B0F0"/>
                </a:solidFill>
              </a:rPr>
              <a:t>12 Récapitulatif de votre situation</a:t>
            </a:r>
            <a:endParaRPr lang="fr-FR" sz="1100" dirty="0">
              <a:solidFill>
                <a:srgbClr val="00B0F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A6F54B-3037-5BE1-F5D7-DBCFE4AC30DF}"/>
              </a:ext>
            </a:extLst>
          </p:cNvPr>
          <p:cNvSpPr/>
          <p:nvPr/>
        </p:nvSpPr>
        <p:spPr>
          <a:xfrm>
            <a:off x="6939698" y="845259"/>
            <a:ext cx="1923225" cy="892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13 Mes coordonnées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/>
              <a:t>Civilité / Nom / Prénom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/>
              <a:t>Email / Téléphone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5A91A6-B147-DC04-C932-1E5BEC0CF37C}"/>
              </a:ext>
            </a:extLst>
          </p:cNvPr>
          <p:cNvSpPr/>
          <p:nvPr/>
        </p:nvSpPr>
        <p:spPr>
          <a:xfrm>
            <a:off x="6939698" y="2065362"/>
            <a:ext cx="1923225" cy="9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B0F0"/>
                </a:solidFill>
              </a:rPr>
              <a:t>14 Résultat</a:t>
            </a:r>
          </a:p>
          <a:p>
            <a:r>
              <a:rPr lang="fr-FR" sz="1100"/>
              <a:t>Avis favorable </a:t>
            </a:r>
          </a:p>
          <a:p>
            <a:r>
              <a:rPr lang="fr-FR" sz="1100"/>
              <a:t>ou défavorable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289C339-B6E8-99BD-3AB0-1C56EBFD8525}"/>
              </a:ext>
            </a:extLst>
          </p:cNvPr>
          <p:cNvCxnSpPr>
            <a:cxnSpLocks/>
          </p:cNvCxnSpPr>
          <p:nvPr/>
        </p:nvCxnSpPr>
        <p:spPr>
          <a:xfrm>
            <a:off x="97654" y="814767"/>
            <a:ext cx="0" cy="4484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E722CFD-7FEA-719B-9EF1-A14FFB1F96B0}"/>
              </a:ext>
            </a:extLst>
          </p:cNvPr>
          <p:cNvCxnSpPr/>
          <p:nvPr/>
        </p:nvCxnSpPr>
        <p:spPr>
          <a:xfrm>
            <a:off x="2450237" y="814767"/>
            <a:ext cx="0" cy="4455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403A272-ABE6-AF01-08DC-B5D67A3112F4}"/>
              </a:ext>
            </a:extLst>
          </p:cNvPr>
          <p:cNvCxnSpPr/>
          <p:nvPr/>
        </p:nvCxnSpPr>
        <p:spPr>
          <a:xfrm>
            <a:off x="4918229" y="843154"/>
            <a:ext cx="0" cy="4455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6F2705-4804-E872-7334-8772BF1E605D}"/>
              </a:ext>
            </a:extLst>
          </p:cNvPr>
          <p:cNvCxnSpPr>
            <a:cxnSpLocks/>
          </p:cNvCxnSpPr>
          <p:nvPr/>
        </p:nvCxnSpPr>
        <p:spPr>
          <a:xfrm>
            <a:off x="6854180" y="845259"/>
            <a:ext cx="0" cy="2137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6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31BAE-6F06-397C-7596-656FEA6A8F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C69D5-EA9F-1B84-B26C-636DEF277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07C2B3-3CC4-4155-5C89-55CB93F2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0" y="649430"/>
            <a:ext cx="8069802" cy="584642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C604048-D3B8-B53A-ADA3-804183DF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2" y="188834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Ecran récapitulatif</a:t>
            </a:r>
          </a:p>
        </p:txBody>
      </p:sp>
    </p:spTree>
    <p:extLst>
      <p:ext uri="{BB962C8B-B14F-4D97-AF65-F5344CB8AC3E}">
        <p14:creationId xmlns:p14="http://schemas.microsoft.com/office/powerpoint/2010/main" val="335999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D0EA8-562C-95BE-E250-88A1C676FC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21/02/2024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B7FC9-8B82-FC9B-5B96-BFFE9BE3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C604A9-3C1F-1CBA-6A0E-94377785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18" y="850740"/>
            <a:ext cx="7668344" cy="5415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4C3708-798A-0E35-8584-EF4D4E8B9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09" y="4907997"/>
            <a:ext cx="3542071" cy="109926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7AE2E03-C9F8-416E-FFE3-F138BEAC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2" y="188834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Ecran Mes coordonnées</a:t>
            </a:r>
          </a:p>
        </p:txBody>
      </p:sp>
    </p:spTree>
    <p:extLst>
      <p:ext uri="{BB962C8B-B14F-4D97-AF65-F5344CB8AC3E}">
        <p14:creationId xmlns:p14="http://schemas.microsoft.com/office/powerpoint/2010/main" val="295937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4">
      <a:dk1>
        <a:sysClr val="windowText" lastClr="000000"/>
      </a:dk1>
      <a:lt1>
        <a:sysClr val="window" lastClr="FFFFFF"/>
      </a:lt1>
      <a:dk2>
        <a:srgbClr val="00598A"/>
      </a:dk2>
      <a:lt2>
        <a:srgbClr val="FFF1B3"/>
      </a:lt2>
      <a:accent1>
        <a:srgbClr val="ECB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598A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a2e9c0-f16b-41e9-b221-ffb429085f75">
      <Terms xmlns="http://schemas.microsoft.com/office/infopath/2007/PartnerControls"/>
    </lcf76f155ced4ddcb4097134ff3c332f>
    <TaxCatchAll xmlns="a9a4899f-a4e8-4d09-8b1c-1b4ed492a9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42F12FA6BD148BF8ACE7AC9E00DFF" ma:contentTypeVersion="12" ma:contentTypeDescription="Crée un document." ma:contentTypeScope="" ma:versionID="473fbeb70c9f3f7ca7fd6a3b6f3a4d04">
  <xsd:schema xmlns:xsd="http://www.w3.org/2001/XMLSchema" xmlns:xs="http://www.w3.org/2001/XMLSchema" xmlns:p="http://schemas.microsoft.com/office/2006/metadata/properties" xmlns:ns2="b7a2e9c0-f16b-41e9-b221-ffb429085f75" xmlns:ns3="a9a4899f-a4e8-4d09-8b1c-1b4ed492a97b" targetNamespace="http://schemas.microsoft.com/office/2006/metadata/properties" ma:root="true" ma:fieldsID="c4a22f96c0fce5913292c46010677514" ns2:_="" ns3:_="">
    <xsd:import namespace="b7a2e9c0-f16b-41e9-b221-ffb429085f75"/>
    <xsd:import namespace="a9a4899f-a4e8-4d09-8b1c-1b4ed492a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2e9c0-f16b-41e9-b221-ffb429085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e1676e40-3c67-444d-bb95-3e018d26e6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4899f-a4e8-4d09-8b1c-1b4ed492a97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20dc64b-7292-4ae9-a30a-73c09e26584a}" ma:internalName="TaxCatchAll" ma:showField="CatchAllData" ma:web="a9a4899f-a4e8-4d09-8b1c-1b4ed492a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D68AF-71A9-44D0-A751-1ECE9592E95F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9a4899f-a4e8-4d09-8b1c-1b4ed492a97b"/>
    <ds:schemaRef ds:uri="b7a2e9c0-f16b-41e9-b221-ffb429085f7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8DB9DE-F11F-43B0-B84C-9A440B0AFCC8}">
  <ds:schemaRefs>
    <ds:schemaRef ds:uri="a9a4899f-a4e8-4d09-8b1c-1b4ed492a97b"/>
    <ds:schemaRef ds:uri="b7a2e9c0-f16b-41e9-b221-ffb429085f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1F5F32-2F79-4D7A-B455-106166F4A3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725</Words>
  <Application>Microsoft Office PowerPoint</Application>
  <PresentationFormat>Affichage à l'écran (4:3)</PresentationFormat>
  <Paragraphs>228</Paragraphs>
  <Slides>42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Lato</vt:lpstr>
      <vt:lpstr>Lato Black</vt:lpstr>
      <vt:lpstr>Wingdings</vt:lpstr>
      <vt:lpstr>Wingdings 2</vt:lpstr>
      <vt:lpstr>Wingdings 3</vt:lpstr>
      <vt:lpstr>Rotonde</vt:lpstr>
      <vt:lpstr>Présentation PowerPoint</vt:lpstr>
      <vt:lpstr>Présentation PowerPoint</vt:lpstr>
      <vt:lpstr>Périmètre</vt:lpstr>
      <vt:lpstr>Le questionnaire en ligne</vt:lpstr>
      <vt:lpstr>Nouveau process – à compter du 26 février 2024</vt:lpstr>
      <vt:lpstr>Le formulaire de simulation (simplifié)</vt:lpstr>
      <vt:lpstr>Le formulaire de simulation (détaillé)</vt:lpstr>
      <vt:lpstr>Ecran récapitulatif</vt:lpstr>
      <vt:lpstr>Ecran Mes coordonnées</vt:lpstr>
      <vt:lpstr>Ecran Résultat – Avis favorable</vt:lpstr>
      <vt:lpstr>Le formulaire RAC dans Horizon</vt:lpstr>
      <vt:lpstr>Présentation PowerPoint</vt:lpstr>
      <vt:lpstr>Présentation PowerPoint</vt:lpstr>
      <vt:lpstr>Présentation PowerPoint</vt:lpstr>
      <vt:lpstr>Présentation PowerPoint</vt:lpstr>
      <vt:lpstr>ANNEXES  Ecrans de la simulation en ligne</vt:lpstr>
      <vt:lpstr>Rachat de prêts conso sans immo</vt:lpstr>
      <vt:lpstr>Présentation PowerPoint</vt:lpstr>
      <vt:lpstr>Présentation PowerPoint</vt:lpstr>
      <vt:lpstr>Présentation PowerPoint</vt:lpstr>
      <vt:lpstr>Présentation PowerPoint</vt:lpstr>
      <vt:lpstr>Rachat de prêts Conso + Immo</vt:lpstr>
      <vt:lpstr>Présentation PowerPoint</vt:lpstr>
      <vt:lpstr>Présentation PowerPoint</vt:lpstr>
      <vt:lpstr>Présentation PowerPoint</vt:lpstr>
      <vt:lpstr>Rachat de prêt Immo seul</vt:lpstr>
      <vt:lpstr>Présentation PowerPoint</vt:lpstr>
      <vt:lpstr>Présentation PowerPoint</vt:lpstr>
      <vt:lpstr>Recueil des données du particulier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Avis favorable</vt:lpstr>
      <vt:lpstr>Présentation PowerPoint</vt:lpstr>
      <vt:lpstr>Présentation PowerPoint</vt:lpstr>
      <vt:lpstr>Avis défavorable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Guilcher Erwann</dc:creator>
  <cp:lastModifiedBy>Ismaiel Sara</cp:lastModifiedBy>
  <cp:revision>20</cp:revision>
  <dcterms:created xsi:type="dcterms:W3CDTF">2016-05-24T08:22:31Z</dcterms:created>
  <dcterms:modified xsi:type="dcterms:W3CDTF">2024-02-21T09:42:57Z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0x01010010142F12FA6BD148BF8ACE7AC9E00DFF</vt:lpwstr>
  </property>
  <property fmtid="{D5CDD505-2E9C-101B-9397-08002B2CF9AE}" pid="3" name="MediaServiceImageTags">
    <vt:lpwstr/>
  </property>
</Properties>
</file>