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140" r:id="rId6"/>
    <p:sldId id="2141" r:id="rId7"/>
    <p:sldId id="2135" r:id="rId8"/>
    <p:sldId id="2032" r:id="rId9"/>
    <p:sldId id="2143" r:id="rId10"/>
    <p:sldId id="2142" r:id="rId11"/>
    <p:sldId id="2136" r:id="rId12"/>
    <p:sldId id="2137" r:id="rId13"/>
    <p:sldId id="2098" r:id="rId14"/>
    <p:sldId id="187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A7"/>
    <a:srgbClr val="FFFFFF"/>
    <a:srgbClr val="83C9D7"/>
    <a:srgbClr val="2CB4D5"/>
    <a:srgbClr val="58AFDE"/>
    <a:srgbClr val="9A9F97"/>
    <a:srgbClr val="D6D8D6"/>
    <a:srgbClr val="548235"/>
    <a:srgbClr val="137FD7"/>
    <a:srgbClr val="199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D2FA-83A7-4E28-8408-9A4BBF4AE02A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54508-CDEE-43A3-9A69-0C7CBFC3F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50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32813-E198-4150-8284-EE055362F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F1FCB9-EE5B-46C0-814E-98D24675E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F71181-0D26-4B0C-8B1F-0D2BB37F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572-8ABB-4AE6-B080-AEC65EDE63BC}" type="datetime1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0BC55F-50CD-476C-8226-6067D99D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3ED1F0-636B-4F6C-9CB9-801BC1C9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13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F261E-FAE7-4E9F-9210-EA359F87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4A81F3-978B-4039-BDF2-BAD2C4E25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BD2F24-7A9D-4CB1-8B48-BCC9FFCA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9F10-DC5C-40E7-B254-221592C5488B}" type="datetime1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3DD5FA-66A2-48C7-8F57-725BCE6D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678D9-E969-43DF-93A5-9C423625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01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B5583D-CA21-4C2D-9C9D-B1E6C48FD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AC67DB-A099-4FC4-BE2A-8F4DA61ED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E79E9B-2601-427E-BA00-A1BE7DF7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199B-A5AF-46C0-9A06-CDF297D8D780}" type="datetime1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4FD4C6-B405-4F5B-AB20-73A7293A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C8477B-FA41-4D03-B425-16A9058C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21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A5B6B-0404-4548-A22D-E01E6AF4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A4668F-724E-45E5-98AA-F0B48FEB6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E0D6B1-A2BE-45E4-989C-5E87653D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11B2-F2AF-4887-972D-0E5A8A71AB11}" type="datetime1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1BAFCA-BAAF-4652-BD8A-10CEA98B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81FF11-66E4-4348-AC95-8BFADB74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5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19827-595A-4DC7-86F0-13388663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4F9365-AB71-4066-99A9-92C59DFE1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1C6D58-409E-4C13-9844-8C6D5F3D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D5F1-DF06-43AE-B951-4D6C5C4EDD3A}" type="datetime1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73C5FC-39AB-49E2-A203-D70BC9A8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334B3C-1F4A-49FF-9391-3645F83B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9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9E842-B9D1-4894-9D50-1DB9189C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4B8CBA-5674-4556-85B3-88B0E190C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02F89A-411A-412B-96E7-C0E019A7D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FC606E-C2EF-4FE5-B15C-A65F12F3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2C93-8F75-4A3E-927A-8E0912E618E9}" type="datetime1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0412F3-A74B-44C5-BE16-7167AF24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74E751-19C4-4CB2-8EF8-41A878C3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42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0F6570-DE67-4974-A3BD-4FFD6FD8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9F35F3-AA03-43AF-B2C4-B9C21B207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32B7BB-9C3A-4D67-9801-B4194E519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25288-30F2-4BD4-89A3-E031D0843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E4763A-E18A-4A8E-A52D-7E1E2E886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0A01A2C-F11A-4F8B-8E28-B310E8CC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C740-EEB3-4CB5-A77C-BB97CD6CBB5F}" type="datetime1">
              <a:rPr lang="fr-FR" smtClean="0"/>
              <a:t>14/05/2024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CAD31C-345E-411B-8A15-690500D0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87B0F0-21F3-49D3-834C-43E62594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67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A93FF-F7C4-4D85-8B13-EC290A97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A7A45C-1B06-4F28-91FB-BEB308FC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293A-BCBB-44D4-BD82-77B1739B8E21}" type="datetime1">
              <a:rPr lang="fr-FR" smtClean="0"/>
              <a:t>14/05/2024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76A108-4484-4889-8524-A4DCE238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59546A-A520-4FF2-842D-CAE4770A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62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16463A-439A-431D-9C99-555A678A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AE6E-35EF-472B-985C-6E823AB3EEEE}" type="datetime1">
              <a:rPr lang="fr-FR" smtClean="0"/>
              <a:t>14/05/2024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4D9C4D-F55C-4288-ABE7-C45EE98C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8EDC43-4684-4433-9E18-2A7FD619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58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DE64C9-4D4C-4AB1-8797-38760A17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F888C4-4732-455A-B70D-0701A538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9E630F-6932-4415-A442-6B2EBE3B1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0A8853-0B94-4BBA-8F07-43EA893C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6AA4-3164-43D4-83D1-AB73EB60F664}" type="datetime1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D35595-3631-4CBF-8596-806556E55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B76FB3-5632-4515-8BF4-E73F4551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06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FC593-C0AF-47A9-8D71-F80ADF96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4396DDA-7354-4D09-81F3-601C815E0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500689-D3BD-43A3-8000-CCFC862A3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3306A3-0FF0-40F3-8121-70CBB412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E7F8-2324-4B65-9726-5FCA15C7B337}" type="datetime1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07F10D-5772-4F4F-BB58-3573F72D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03A757-56B2-4D90-B5D4-1BB46B4A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96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AE57CB-5D60-414C-9AFA-19C04249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3B545B-0FEC-4249-8FA8-85BD9B27C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D7F67A-58E5-4604-B143-18B8E7D76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6213-AAC0-4DAD-99F9-8F70600E9A38}" type="datetime1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F5C365-716C-4E0D-B484-439700003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DDAD57-33E6-4CCD-8FE0-295939986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80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ock.adobe.com/ca/search?k=savoir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EF1F62-7752-6F31-A7E8-CE86EC1AB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2148" cy="6858000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C6C0244D-77E6-45AD-862B-0F40F94918CB}"/>
              </a:ext>
            </a:extLst>
          </p:cNvPr>
          <p:cNvSpPr/>
          <p:nvPr/>
        </p:nvSpPr>
        <p:spPr>
          <a:xfrm>
            <a:off x="3179153" y="276081"/>
            <a:ext cx="4867659" cy="1614863"/>
          </a:xfrm>
          <a:prstGeom prst="round2SameRect">
            <a:avLst>
              <a:gd name="adj1" fmla="val 19328"/>
              <a:gd name="adj2" fmla="val 0"/>
            </a:avLst>
          </a:prstGeom>
          <a:solidFill>
            <a:srgbClr val="2CB4D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HORIZON V 2.11</a:t>
            </a:r>
          </a:p>
          <a:p>
            <a:pPr algn="ctr"/>
            <a:endParaRPr lang="fr-FR" b="1" dirty="0"/>
          </a:p>
          <a:p>
            <a:pPr algn="ctr"/>
            <a:r>
              <a:rPr lang="fr-FR" sz="3600" b="1" dirty="0">
                <a:ln>
                  <a:solidFill>
                    <a:srgbClr val="9A9F97"/>
                  </a:solidFill>
                </a:ln>
              </a:rPr>
              <a:t>Origine du contact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AC5659-F22A-4567-B759-924F455735D1}"/>
              </a:ext>
            </a:extLst>
          </p:cNvPr>
          <p:cNvSpPr txBox="1"/>
          <p:nvPr/>
        </p:nvSpPr>
        <p:spPr>
          <a:xfrm>
            <a:off x="1328494" y="1793180"/>
            <a:ext cx="892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n>
                  <a:solidFill>
                    <a:srgbClr val="9A9F97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Réseau commercial</a:t>
            </a:r>
          </a:p>
          <a:p>
            <a:pPr algn="ctr"/>
            <a:r>
              <a:rPr lang="fr-FR" sz="4400" b="1" dirty="0">
                <a:ln>
                  <a:solidFill>
                    <a:srgbClr val="9A9F97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14 mai 2024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D6106A-1A1E-45D4-989F-9B444A0E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87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4EED580-E3C8-4980-BE15-AE374D291C70}"/>
              </a:ext>
            </a:extLst>
          </p:cNvPr>
          <p:cNvSpPr txBox="1">
            <a:spLocks/>
          </p:cNvSpPr>
          <p:nvPr/>
        </p:nvSpPr>
        <p:spPr>
          <a:xfrm>
            <a:off x="162046" y="-9830"/>
            <a:ext cx="10515600" cy="72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Conversion de silhouette avec fusion</a:t>
            </a:r>
            <a:endParaRPr lang="fr-FR" sz="2400" dirty="0">
              <a:solidFill>
                <a:srgbClr val="58AFDE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7493BC-A715-44F2-B790-6BF8A0B4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10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9C662-F361-8942-0EFA-6314CC46410D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EAAC97-EC13-A9AB-4C17-9146F525A431}"/>
              </a:ext>
            </a:extLst>
          </p:cNvPr>
          <p:cNvSpPr txBox="1"/>
          <p:nvPr/>
        </p:nvSpPr>
        <p:spPr>
          <a:xfrm>
            <a:off x="293160" y="717208"/>
            <a:ext cx="1097751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0061A7"/>
                </a:solidFill>
              </a:defRPr>
            </a:lvl1pPr>
          </a:lstStyle>
          <a:p>
            <a:pPr algn="ctr"/>
            <a:r>
              <a:rPr lang="fr-FR" dirty="0"/>
              <a:t>Sur l'écran de sélection d’un projet, de nouvelles colonnes apparaissent :</a:t>
            </a:r>
          </a:p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Statut interne </a:t>
            </a:r>
            <a:r>
              <a:rPr lang="fr-FR" dirty="0"/>
              <a:t>et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date de création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2A10FD-5786-5341-D3E0-C2BF3FEC6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869" y="1705549"/>
            <a:ext cx="6646799" cy="4833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C59B28-BC00-97EF-C19D-DFA94F01AB94}"/>
              </a:ext>
            </a:extLst>
          </p:cNvPr>
          <p:cNvSpPr/>
          <p:nvPr/>
        </p:nvSpPr>
        <p:spPr>
          <a:xfrm>
            <a:off x="7001384" y="3197412"/>
            <a:ext cx="2053839" cy="36512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36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EB1B4B-8967-12D8-D7CD-B2166E4AD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5"/>
            <a:ext cx="12224426" cy="68580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B4FD0E6-252E-43CA-A19A-16E9F5245937}"/>
              </a:ext>
            </a:extLst>
          </p:cNvPr>
          <p:cNvGrpSpPr/>
          <p:nvPr/>
        </p:nvGrpSpPr>
        <p:grpSpPr>
          <a:xfrm>
            <a:off x="0" y="4961074"/>
            <a:ext cx="5456350" cy="1883661"/>
            <a:chOff x="171451" y="245098"/>
            <a:chExt cx="5456350" cy="2152914"/>
          </a:xfrm>
        </p:grpSpPr>
        <p:sp>
          <p:nvSpPr>
            <p:cNvPr id="11" name="Rectangle : avec coins arrondis en haut 10">
              <a:extLst>
                <a:ext uri="{FF2B5EF4-FFF2-40B4-BE49-F238E27FC236}">
                  <a16:creationId xmlns:a16="http://schemas.microsoft.com/office/drawing/2014/main" id="{89914351-ECA3-4BDC-B75B-230EC5F45511}"/>
                </a:ext>
              </a:extLst>
            </p:cNvPr>
            <p:cNvSpPr/>
            <p:nvPr/>
          </p:nvSpPr>
          <p:spPr>
            <a:xfrm>
              <a:off x="273376" y="245098"/>
              <a:ext cx="5354425" cy="1601119"/>
            </a:xfrm>
            <a:prstGeom prst="round2SameRect">
              <a:avLst>
                <a:gd name="adj1" fmla="val 19328"/>
                <a:gd name="adj2" fmla="val 0"/>
              </a:avLst>
            </a:prstGeom>
            <a:gradFill flip="none" rotWithShape="1">
              <a:gsLst>
                <a:gs pos="0">
                  <a:srgbClr val="11BCBA">
                    <a:shade val="30000"/>
                    <a:satMod val="115000"/>
                  </a:srgbClr>
                </a:gs>
                <a:gs pos="50000">
                  <a:srgbClr val="11BCBA">
                    <a:shade val="67500"/>
                    <a:satMod val="115000"/>
                  </a:srgbClr>
                </a:gs>
                <a:gs pos="100000">
                  <a:srgbClr val="11BCB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B45D32-3BF1-4F9E-965F-354391E2733A}"/>
                </a:ext>
              </a:extLst>
            </p:cNvPr>
            <p:cNvSpPr/>
            <p:nvPr/>
          </p:nvSpPr>
          <p:spPr>
            <a:xfrm>
              <a:off x="254522" y="1931058"/>
              <a:ext cx="5373279" cy="452643"/>
            </a:xfrm>
            <a:prstGeom prst="rect">
              <a:avLst/>
            </a:prstGeom>
            <a:gradFill flip="none" rotWithShape="1">
              <a:gsLst>
                <a:gs pos="0">
                  <a:srgbClr val="6EA0BB">
                    <a:shade val="30000"/>
                    <a:satMod val="115000"/>
                  </a:srgbClr>
                </a:gs>
                <a:gs pos="50000">
                  <a:srgbClr val="6EA0BB">
                    <a:shade val="67500"/>
                    <a:satMod val="115000"/>
                  </a:srgbClr>
                </a:gs>
                <a:gs pos="100000">
                  <a:srgbClr val="6EA0B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D5C0CAB-14C4-4F20-978D-6A5B85ABCC57}"/>
                </a:ext>
              </a:extLst>
            </p:cNvPr>
            <p:cNvSpPr txBox="1"/>
            <p:nvPr/>
          </p:nvSpPr>
          <p:spPr>
            <a:xfrm>
              <a:off x="171451" y="1874792"/>
              <a:ext cx="5354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Merci pour votre participation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74C1ECF-DCA3-4926-B6AA-207448F59996}"/>
                </a:ext>
              </a:extLst>
            </p:cNvPr>
            <p:cNvSpPr txBox="1"/>
            <p:nvPr/>
          </p:nvSpPr>
          <p:spPr>
            <a:xfrm>
              <a:off x="442470" y="361952"/>
              <a:ext cx="4812386" cy="136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3200" b="1" dirty="0">
                  <a:solidFill>
                    <a:schemeClr val="bg1"/>
                  </a:solidFill>
                </a:rPr>
                <a:t>« C’est ensemble que nous réussirons » </a:t>
              </a:r>
            </a:p>
            <a:p>
              <a:pPr algn="r"/>
              <a:r>
                <a:rPr lang="fr-FR" sz="1600" b="1" i="1" dirty="0">
                  <a:solidFill>
                    <a:schemeClr val="bg1"/>
                  </a:solidFill>
                </a:rPr>
                <a:t>L’équipe DO</a:t>
              </a:r>
              <a:endParaRPr lang="fr-FR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C6812B8-25D3-41C0-BB8E-BBAC36F0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64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4EED580-E3C8-4980-BE15-AE374D291C70}"/>
              </a:ext>
            </a:extLst>
          </p:cNvPr>
          <p:cNvSpPr txBox="1">
            <a:spLocks/>
          </p:cNvSpPr>
          <p:nvPr/>
        </p:nvSpPr>
        <p:spPr>
          <a:xfrm>
            <a:off x="162046" y="-9830"/>
            <a:ext cx="11516194" cy="699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ENJEUX de l’ORIGINE DU CONTACT</a:t>
            </a:r>
            <a:endParaRPr lang="fr-FR" sz="2400" dirty="0">
              <a:solidFill>
                <a:srgbClr val="58AFD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9C662-F361-8942-0EFA-6314CC46410D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4835D3F1-8BF8-0206-71DF-C00FD748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743" y="6280150"/>
            <a:ext cx="2743200" cy="365125"/>
          </a:xfrm>
        </p:spPr>
        <p:txBody>
          <a:bodyPr/>
          <a:lstStyle/>
          <a:p>
            <a:fld id="{74105E69-3501-41A0-B96C-77E96E0D8022}" type="slidenum">
              <a:rPr lang="fr-FR" smtClean="0"/>
              <a:t>2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1CA20E8-C713-3706-F36A-0B6C3F3F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51" y="1678345"/>
            <a:ext cx="10668198" cy="3613149"/>
          </a:xfrm>
        </p:spPr>
        <p:txBody>
          <a:bodyPr anchor="t">
            <a:norm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Permettre une analyse de la provenance des flux sur notre cible affinitaire </a:t>
            </a:r>
            <a:r>
              <a:rPr lang="fr-FR" sz="1400" dirty="0">
                <a:solidFill>
                  <a:schemeClr val="accent1"/>
                </a:solidFill>
              </a:rPr>
              <a:t>(ex les établissements qui nous apportent le plus de RDV versus le moins) </a:t>
            </a:r>
          </a:p>
          <a:p>
            <a:pPr mar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rgbClr val="00B0F0"/>
                </a:solidFill>
              </a:rPr>
              <a:t>Mesurer les retombées des actions marketing &amp; de développement </a:t>
            </a:r>
          </a:p>
          <a:p>
            <a:pPr marL="0" indent="0">
              <a:buNone/>
            </a:pPr>
            <a:endParaRPr lang="fr-FR" dirty="0">
              <a:solidFill>
                <a:srgbClr val="00B0F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Mettre en place les stratégies de développement (cibles / actions) et les actions correctives le cas échéant </a:t>
            </a:r>
          </a:p>
        </p:txBody>
      </p:sp>
    </p:spTree>
    <p:extLst>
      <p:ext uri="{BB962C8B-B14F-4D97-AF65-F5344CB8AC3E}">
        <p14:creationId xmlns:p14="http://schemas.microsoft.com/office/powerpoint/2010/main" val="8889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4EED580-E3C8-4980-BE15-AE374D291C70}"/>
              </a:ext>
            </a:extLst>
          </p:cNvPr>
          <p:cNvSpPr txBox="1">
            <a:spLocks/>
          </p:cNvSpPr>
          <p:nvPr/>
        </p:nvSpPr>
        <p:spPr>
          <a:xfrm>
            <a:off x="162045" y="-9831"/>
            <a:ext cx="11894487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De nouvelles valeurs pour qualifier l’origine du contact</a:t>
            </a:r>
            <a:endParaRPr lang="fr-FR" sz="2400" dirty="0">
              <a:solidFill>
                <a:srgbClr val="58AFDE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7493BC-A715-44F2-B790-6BF8A0B4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3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9C662-F361-8942-0EFA-6314CC46410D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F776DA62-1101-8851-9A3D-3834C5326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" t="28488" r="63710" b="34375"/>
          <a:stretch/>
        </p:blipFill>
        <p:spPr bwMode="auto">
          <a:xfrm>
            <a:off x="386596" y="613458"/>
            <a:ext cx="5454910" cy="337944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Espace réservé du contenu 9">
            <a:extLst>
              <a:ext uri="{FF2B5EF4-FFF2-40B4-BE49-F238E27FC236}">
                <a16:creationId xmlns:a16="http://schemas.microsoft.com/office/drawing/2014/main" id="{6A12CFD9-90B1-4911-CAF5-93DDFE3ECE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65" t="21984" r="47077" b="27893"/>
          <a:stretch/>
        </p:blipFill>
        <p:spPr>
          <a:xfrm>
            <a:off x="6496049" y="1937634"/>
            <a:ext cx="4022116" cy="1015843"/>
          </a:xfrm>
          <a:ln>
            <a:solidFill>
              <a:schemeClr val="accent2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865E1F-5BC6-E856-2671-617A8FB44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7" t="15963" r="37444" b="20817"/>
          <a:stretch/>
        </p:blipFill>
        <p:spPr>
          <a:xfrm>
            <a:off x="6496049" y="3080774"/>
            <a:ext cx="4348836" cy="141518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" name="Espace réservé du contenu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12B46D63-D531-D3AD-E38F-5263B4769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3" t="26719" r="82893" b="41197"/>
          <a:stretch/>
        </p:blipFill>
        <p:spPr bwMode="auto">
          <a:xfrm>
            <a:off x="4105983" y="4368790"/>
            <a:ext cx="1699239" cy="2197647"/>
          </a:xfrm>
          <a:prstGeom prst="rect">
            <a:avLst/>
          </a:prstGeom>
          <a:ln>
            <a:solidFill>
              <a:schemeClr val="accent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Espace réservé du contenu 6">
            <a:extLst>
              <a:ext uri="{FF2B5EF4-FFF2-40B4-BE49-F238E27FC236}">
                <a16:creationId xmlns:a16="http://schemas.microsoft.com/office/drawing/2014/main" id="{6765A12F-CD79-5621-D105-30B2DC3171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39" t="23419" r="44986" b="23557"/>
          <a:stretch/>
        </p:blipFill>
        <p:spPr>
          <a:xfrm>
            <a:off x="6432675" y="729801"/>
            <a:ext cx="4229101" cy="111485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564583C-D35B-F159-411B-26F0B427E3F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115208" y="1287231"/>
            <a:ext cx="1317467" cy="858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7853574-EEDA-8D60-DB30-F53BA46E705D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716855" y="2440696"/>
            <a:ext cx="1779194" cy="4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D61C8F5-272B-747A-0AB4-63EC8A7A18B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241956" y="3379442"/>
            <a:ext cx="1254093" cy="40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7DA3200-7C0B-A15D-541F-2977E388E0C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897938" y="3606963"/>
            <a:ext cx="2208045" cy="1860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5ED27BEE-E1D7-E1B1-C9BD-325813D48769}"/>
              </a:ext>
            </a:extLst>
          </p:cNvPr>
          <p:cNvSpPr txBox="1"/>
          <p:nvPr/>
        </p:nvSpPr>
        <p:spPr>
          <a:xfrm>
            <a:off x="6692708" y="5159836"/>
            <a:ext cx="406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Pour la prise de RDV par téléphone, le </a:t>
            </a:r>
            <a:r>
              <a:rPr lang="fr-FR" sz="1400" b="1" dirty="0">
                <a:solidFill>
                  <a:srgbClr val="FF0000"/>
                </a:solidFill>
              </a:rPr>
              <a:t>CNCT</a:t>
            </a:r>
            <a:r>
              <a:rPr lang="fr-FR" sz="1400" dirty="0">
                <a:solidFill>
                  <a:srgbClr val="FF0000"/>
                </a:solidFill>
              </a:rPr>
              <a:t> utilise les mêmes valeurs pour qualifier l’origine du contact</a:t>
            </a:r>
          </a:p>
        </p:txBody>
      </p:sp>
    </p:spTree>
    <p:extLst>
      <p:ext uri="{BB962C8B-B14F-4D97-AF65-F5344CB8AC3E}">
        <p14:creationId xmlns:p14="http://schemas.microsoft.com/office/powerpoint/2010/main" val="137404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4EED580-E3C8-4980-BE15-AE374D291C70}"/>
              </a:ext>
            </a:extLst>
          </p:cNvPr>
          <p:cNvSpPr txBox="1">
            <a:spLocks/>
          </p:cNvSpPr>
          <p:nvPr/>
        </p:nvSpPr>
        <p:spPr>
          <a:xfrm>
            <a:off x="162046" y="0"/>
            <a:ext cx="11516194" cy="699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RDV en ligne : l’origine du contact déclarée par l’internaute</a:t>
            </a:r>
            <a:endParaRPr lang="fr-FR" sz="2400" dirty="0">
              <a:solidFill>
                <a:srgbClr val="58AFD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9C662-F361-8942-0EFA-6314CC46410D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4835D3F1-8BF8-0206-71DF-C00FD748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743" y="6280150"/>
            <a:ext cx="2743200" cy="365125"/>
          </a:xfrm>
        </p:spPr>
        <p:txBody>
          <a:bodyPr/>
          <a:lstStyle/>
          <a:p>
            <a:fld id="{74105E69-3501-41A0-B96C-77E96E0D8022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8B3132-9F41-00E6-2658-4521E423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7" t="23678" r="11439" b="245"/>
          <a:stretch/>
        </p:blipFill>
        <p:spPr>
          <a:xfrm>
            <a:off x="1330860" y="699519"/>
            <a:ext cx="8433042" cy="58509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A6E7EF9-55BB-6109-823E-EC588387C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47" y="3041944"/>
            <a:ext cx="4029637" cy="8859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20737B-D29B-8427-A4E7-765A662A73C8}"/>
              </a:ext>
            </a:extLst>
          </p:cNvPr>
          <p:cNvSpPr/>
          <p:nvPr/>
        </p:nvSpPr>
        <p:spPr>
          <a:xfrm>
            <a:off x="1819747" y="3168713"/>
            <a:ext cx="4445251" cy="275437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4C84BF-C4F7-1BC9-C529-B8F2F5DE80F8}"/>
              </a:ext>
            </a:extLst>
          </p:cNvPr>
          <p:cNvSpPr txBox="1"/>
          <p:nvPr/>
        </p:nvSpPr>
        <p:spPr>
          <a:xfrm>
            <a:off x="6346479" y="4238122"/>
            <a:ext cx="3205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Champ obligatoire pour l’internaute</a:t>
            </a:r>
          </a:p>
        </p:txBody>
      </p:sp>
    </p:spTree>
    <p:extLst>
      <p:ext uri="{BB962C8B-B14F-4D97-AF65-F5344CB8AC3E}">
        <p14:creationId xmlns:p14="http://schemas.microsoft.com/office/powerpoint/2010/main" val="252392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E67F9-04C1-414C-9BD0-EAC82DA7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4BA08D-259E-F37C-1985-DF887C8AB92E}"/>
              </a:ext>
            </a:extLst>
          </p:cNvPr>
          <p:cNvSpPr txBox="1"/>
          <p:nvPr/>
        </p:nvSpPr>
        <p:spPr>
          <a:xfrm>
            <a:off x="162046" y="708457"/>
            <a:ext cx="1140035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0061A7"/>
                </a:solidFill>
              </a:defRPr>
            </a:lvl1pPr>
          </a:lstStyle>
          <a:p>
            <a:r>
              <a:rPr lang="fr-FR" sz="2000" dirty="0"/>
              <a:t>L’origine du contact et la campagne principale sont automatiquement renseignées sur le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projet …</a:t>
            </a:r>
            <a:endParaRPr lang="fr-FR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41734-B55E-EF61-570C-07BE8EFC8DA0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406BE0-E112-0731-B34C-A6DB221F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8" y="1344102"/>
            <a:ext cx="11052706" cy="494128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E3E4586A-8EBB-B071-7411-5D75200B70DA}"/>
              </a:ext>
            </a:extLst>
          </p:cNvPr>
          <p:cNvSpPr txBox="1">
            <a:spLocks/>
          </p:cNvSpPr>
          <p:nvPr/>
        </p:nvSpPr>
        <p:spPr>
          <a:xfrm>
            <a:off x="162046" y="0"/>
            <a:ext cx="11516194" cy="699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RDV issus d’actions de développement</a:t>
            </a:r>
            <a:endParaRPr lang="fr-FR" sz="2400" dirty="0">
              <a:solidFill>
                <a:srgbClr val="58AFD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B0F7CF-E74D-4DA4-4179-2124906CF537}"/>
              </a:ext>
            </a:extLst>
          </p:cNvPr>
          <p:cNvSpPr/>
          <p:nvPr/>
        </p:nvSpPr>
        <p:spPr>
          <a:xfrm>
            <a:off x="5797118" y="4145872"/>
            <a:ext cx="2894121" cy="26633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50A105-A979-3EAB-E5EF-0D3179EF6064}"/>
              </a:ext>
            </a:extLst>
          </p:cNvPr>
          <p:cNvSpPr/>
          <p:nvPr/>
        </p:nvSpPr>
        <p:spPr>
          <a:xfrm>
            <a:off x="5808991" y="5478449"/>
            <a:ext cx="2894121" cy="26633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63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E67F9-04C1-414C-9BD0-EAC82DA7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4BA08D-259E-F37C-1985-DF887C8AB92E}"/>
              </a:ext>
            </a:extLst>
          </p:cNvPr>
          <p:cNvSpPr txBox="1"/>
          <p:nvPr/>
        </p:nvSpPr>
        <p:spPr>
          <a:xfrm>
            <a:off x="395820" y="653310"/>
            <a:ext cx="1140035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0061A7"/>
                </a:solidFill>
              </a:defRPr>
            </a:lvl1pPr>
          </a:lstStyle>
          <a:p>
            <a:r>
              <a:rPr lang="fr-FR" sz="2000" dirty="0"/>
              <a:t>… et sur la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silhouette</a:t>
            </a:r>
            <a:r>
              <a:rPr lang="fr-FR" sz="2000" dirty="0"/>
              <a:t> 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41734-B55E-EF61-570C-07BE8EFC8DA0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5274E4C-9D3D-737D-4E70-C658F4BC8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09" y="1136341"/>
            <a:ext cx="9928349" cy="5335479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E3E4586A-8EBB-B071-7411-5D75200B70DA}"/>
              </a:ext>
            </a:extLst>
          </p:cNvPr>
          <p:cNvSpPr txBox="1">
            <a:spLocks/>
          </p:cNvSpPr>
          <p:nvPr/>
        </p:nvSpPr>
        <p:spPr>
          <a:xfrm>
            <a:off x="162046" y="0"/>
            <a:ext cx="11516194" cy="699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RDV issus d’actions de développement</a:t>
            </a:r>
            <a:endParaRPr lang="fr-FR" sz="2400" dirty="0">
              <a:solidFill>
                <a:srgbClr val="58AFD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D9D714-E727-19B9-2848-714269D4966D}"/>
              </a:ext>
            </a:extLst>
          </p:cNvPr>
          <p:cNvSpPr/>
          <p:nvPr/>
        </p:nvSpPr>
        <p:spPr>
          <a:xfrm>
            <a:off x="5716479" y="4591599"/>
            <a:ext cx="2894121" cy="388773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36D89-5A43-AED5-F006-6360BB7C87A7}"/>
              </a:ext>
            </a:extLst>
          </p:cNvPr>
          <p:cNvSpPr/>
          <p:nvPr/>
        </p:nvSpPr>
        <p:spPr>
          <a:xfrm>
            <a:off x="5728352" y="5825382"/>
            <a:ext cx="2894121" cy="365125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28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4EED580-E3C8-4980-BE15-AE374D291C70}"/>
              </a:ext>
            </a:extLst>
          </p:cNvPr>
          <p:cNvSpPr txBox="1">
            <a:spLocks/>
          </p:cNvSpPr>
          <p:nvPr/>
        </p:nvSpPr>
        <p:spPr>
          <a:xfrm>
            <a:off x="162045" y="-9831"/>
            <a:ext cx="11894487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Pendant le RDV : consolider l’origine du contact</a:t>
            </a:r>
            <a:endParaRPr lang="fr-FR" sz="2400" dirty="0">
              <a:solidFill>
                <a:srgbClr val="58AFDE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7493BC-A715-44F2-B790-6BF8A0B4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7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9C662-F361-8942-0EFA-6314CC46410D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BCFED89-3E10-6318-CD83-167EFE09BC79}"/>
              </a:ext>
            </a:extLst>
          </p:cNvPr>
          <p:cNvSpPr txBox="1"/>
          <p:nvPr/>
        </p:nvSpPr>
        <p:spPr>
          <a:xfrm>
            <a:off x="376287" y="613458"/>
            <a:ext cx="1097751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>
                <a:solidFill>
                  <a:srgbClr val="0061A7"/>
                </a:solidFill>
              </a:rPr>
              <a:t>Sur le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projet</a:t>
            </a:r>
            <a:r>
              <a:rPr lang="fr-FR" dirty="0">
                <a:solidFill>
                  <a:srgbClr val="0061A7"/>
                </a:solidFill>
              </a:rPr>
              <a:t>, si vous cliquez sur </a:t>
            </a:r>
            <a:r>
              <a:rPr lang="fr-FR" dirty="0">
                <a:solidFill>
                  <a:schemeClr val="accent2"/>
                </a:solidFill>
              </a:rPr>
              <a:t>Valider</a:t>
            </a:r>
            <a:r>
              <a:rPr lang="fr-FR" dirty="0">
                <a:solidFill>
                  <a:srgbClr val="0061A7"/>
                </a:solidFill>
              </a:rPr>
              <a:t> sans avoir </a:t>
            </a:r>
            <a:r>
              <a:rPr lang="fr-FR" dirty="0">
                <a:solidFill>
                  <a:schemeClr val="accent2"/>
                </a:solidFill>
              </a:rPr>
              <a:t>déclaré l’origine du contact </a:t>
            </a:r>
            <a:r>
              <a:rPr lang="fr-FR" dirty="0">
                <a:solidFill>
                  <a:srgbClr val="0061A7"/>
                </a:solidFill>
              </a:rPr>
              <a:t>et </a:t>
            </a:r>
            <a:r>
              <a:rPr lang="fr-FR" dirty="0">
                <a:solidFill>
                  <a:schemeClr val="accent2"/>
                </a:solidFill>
              </a:rPr>
              <a:t>coché la case</a:t>
            </a:r>
            <a:r>
              <a:rPr lang="fr-FR" dirty="0">
                <a:solidFill>
                  <a:srgbClr val="0061A7"/>
                </a:solidFill>
              </a:rPr>
              <a:t>, vous obtenez le message suivant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0B3786-E8D9-67D3-FE2F-63F221437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39"/>
          <a:stretch/>
        </p:blipFill>
        <p:spPr>
          <a:xfrm>
            <a:off x="1566718" y="1579568"/>
            <a:ext cx="8353752" cy="49593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FC56B0-E191-84E2-FED8-7C7872DBD035}"/>
              </a:ext>
            </a:extLst>
          </p:cNvPr>
          <p:cNvSpPr/>
          <p:nvPr/>
        </p:nvSpPr>
        <p:spPr>
          <a:xfrm>
            <a:off x="5474425" y="4358409"/>
            <a:ext cx="2781807" cy="150973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89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4EED580-E3C8-4980-BE15-AE374D291C70}"/>
              </a:ext>
            </a:extLst>
          </p:cNvPr>
          <p:cNvSpPr txBox="1">
            <a:spLocks/>
          </p:cNvSpPr>
          <p:nvPr/>
        </p:nvSpPr>
        <p:spPr>
          <a:xfrm>
            <a:off x="162045" y="-9831"/>
            <a:ext cx="11894487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Pendant le RDV : consolider l’origine du contact</a:t>
            </a:r>
            <a:endParaRPr lang="fr-FR" sz="2400" dirty="0">
              <a:solidFill>
                <a:srgbClr val="58AFDE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7493BC-A715-44F2-B790-6BF8A0B4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8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9C662-F361-8942-0EFA-6314CC46410D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F5CE3B-A373-13F2-EB98-18950534FE45}"/>
              </a:ext>
            </a:extLst>
          </p:cNvPr>
          <p:cNvSpPr txBox="1"/>
          <p:nvPr/>
        </p:nvSpPr>
        <p:spPr>
          <a:xfrm>
            <a:off x="293160" y="717208"/>
            <a:ext cx="10977514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>
                <a:solidFill>
                  <a:srgbClr val="0061A7"/>
                </a:solidFill>
              </a:rPr>
              <a:t>Lors du RDV, la consolidation de l’origine du contact est obligatoire.</a:t>
            </a:r>
          </a:p>
          <a:p>
            <a:pPr algn="l"/>
            <a:endParaRPr lang="fr-FR" sz="1600" dirty="0">
              <a:solidFill>
                <a:srgbClr val="0061A7"/>
              </a:solidFill>
            </a:endParaRPr>
          </a:p>
          <a:p>
            <a:pPr algn="l"/>
            <a:r>
              <a:rPr lang="fr-FR" dirty="0">
                <a:solidFill>
                  <a:srgbClr val="0061A7"/>
                </a:solidFill>
              </a:rPr>
              <a:t>Depuis l’onglet </a:t>
            </a:r>
            <a:r>
              <a:rPr lang="fr-FR" dirty="0">
                <a:solidFill>
                  <a:schemeClr val="accent2"/>
                </a:solidFill>
              </a:rPr>
              <a:t>déclarer l’origine du contact</a:t>
            </a:r>
            <a:r>
              <a:rPr lang="fr-FR" dirty="0">
                <a:solidFill>
                  <a:srgbClr val="0061A7"/>
                </a:solidFill>
              </a:rPr>
              <a:t>, cochez la case </a:t>
            </a:r>
            <a:r>
              <a:rPr lang="fr-FR" i="1" dirty="0">
                <a:solidFill>
                  <a:srgbClr val="0061A7"/>
                </a:solidFill>
              </a:rPr>
              <a:t>Je certifie avoir validé l’origine du contact auprès de mon adhérent</a:t>
            </a:r>
            <a:endParaRPr lang="fr-FR" dirty="0">
              <a:solidFill>
                <a:srgbClr val="0061A7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B7D3908-66AD-D41D-A9F8-39C6B0BBA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5" t="6730" b="26479"/>
          <a:stretch/>
        </p:blipFill>
        <p:spPr>
          <a:xfrm>
            <a:off x="902646" y="2267508"/>
            <a:ext cx="9758535" cy="23577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39BD13F-4B61-C307-EBF4-5944B801F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1" t="2150" b="89906"/>
          <a:stretch/>
        </p:blipFill>
        <p:spPr>
          <a:xfrm>
            <a:off x="1686757" y="5652510"/>
            <a:ext cx="7357314" cy="703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FC56B0-E191-84E2-FED8-7C7872DBD035}"/>
              </a:ext>
            </a:extLst>
          </p:cNvPr>
          <p:cNvSpPr/>
          <p:nvPr/>
        </p:nvSpPr>
        <p:spPr>
          <a:xfrm>
            <a:off x="1216066" y="3841854"/>
            <a:ext cx="4288090" cy="46216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BCFED89-3E10-6318-CD83-167EFE09BC79}"/>
              </a:ext>
            </a:extLst>
          </p:cNvPr>
          <p:cNvSpPr txBox="1"/>
          <p:nvPr/>
        </p:nvSpPr>
        <p:spPr>
          <a:xfrm>
            <a:off x="376287" y="4618734"/>
            <a:ext cx="1097751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>
                <a:solidFill>
                  <a:srgbClr val="0061A7"/>
                </a:solidFill>
              </a:rPr>
              <a:t>Dans la fenêtre « 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Déclarer l’origine du contact </a:t>
            </a:r>
            <a:r>
              <a:rPr lang="fr-FR" dirty="0">
                <a:solidFill>
                  <a:srgbClr val="0061A7"/>
                </a:solidFill>
              </a:rPr>
              <a:t>», si vous cliquez sur Valider sans avoir coché la case, vous obtenez le message suivant : </a:t>
            </a:r>
          </a:p>
        </p:txBody>
      </p:sp>
    </p:spTree>
    <p:extLst>
      <p:ext uri="{BB962C8B-B14F-4D97-AF65-F5344CB8AC3E}">
        <p14:creationId xmlns:p14="http://schemas.microsoft.com/office/powerpoint/2010/main" val="204885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7493BC-A715-44F2-B790-6BF8A0B4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9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9C662-F361-8942-0EFA-6314CC46410D}"/>
              </a:ext>
            </a:extLst>
          </p:cNvPr>
          <p:cNvSpPr/>
          <p:nvPr/>
        </p:nvSpPr>
        <p:spPr>
          <a:xfrm>
            <a:off x="0" y="0"/>
            <a:ext cx="162046" cy="613458"/>
          </a:xfrm>
          <a:prstGeom prst="rect">
            <a:avLst/>
          </a:prstGeom>
          <a:solidFill>
            <a:srgbClr val="58AF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5F6329B-6391-0D41-7A71-F417A09F4DB1}"/>
              </a:ext>
            </a:extLst>
          </p:cNvPr>
          <p:cNvGrpSpPr/>
          <p:nvPr/>
        </p:nvGrpSpPr>
        <p:grpSpPr>
          <a:xfrm>
            <a:off x="376287" y="695313"/>
            <a:ext cx="10977513" cy="1508105"/>
            <a:chOff x="534908" y="935010"/>
            <a:chExt cx="10977513" cy="1508105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CF5CE3B-A373-13F2-EB98-18950534FE45}"/>
                </a:ext>
              </a:extLst>
            </p:cNvPr>
            <p:cNvSpPr txBox="1"/>
            <p:nvPr/>
          </p:nvSpPr>
          <p:spPr>
            <a:xfrm>
              <a:off x="534908" y="935010"/>
              <a:ext cx="10977513" cy="1508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2400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fr-FR" sz="1800" dirty="0">
                  <a:solidFill>
                    <a:srgbClr val="0061A7"/>
                  </a:solidFill>
                </a:rPr>
                <a:t>Pour consolider l’origine du contact sur le projet, pensez à rafraichir la page « Déclarer origine de contact »</a:t>
              </a:r>
            </a:p>
            <a:p>
              <a:pPr algn="l"/>
              <a:r>
                <a:rPr lang="fr-FR" sz="1800" dirty="0">
                  <a:solidFill>
                    <a:srgbClr val="0061A7"/>
                  </a:solidFill>
                </a:rPr>
                <a:t>(touche clavier F5 ou clic sur          )</a:t>
              </a:r>
            </a:p>
            <a:p>
              <a:pPr algn="l"/>
              <a:r>
                <a:rPr lang="fr-FR" sz="1800" dirty="0">
                  <a:solidFill>
                    <a:srgbClr val="0061A7"/>
                  </a:solidFill>
                </a:rPr>
                <a:t>Sinon, vous obtiendrez une page blanche.</a:t>
              </a:r>
            </a:p>
            <a:p>
              <a:pPr algn="l"/>
              <a:endParaRPr lang="fr-FR" sz="1400" dirty="0">
                <a:solidFill>
                  <a:srgbClr val="0061A7"/>
                </a:solidFill>
              </a:endParaRPr>
            </a:p>
            <a:p>
              <a:r>
                <a:rPr lang="fr-FR" b="1" dirty="0">
                  <a:solidFill>
                    <a:srgbClr val="00B050"/>
                  </a:solidFill>
                </a:rPr>
                <a:t>Vous ne rencontrerez ce cas qu’une seule fois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759CD4E-3F49-4919-2FC3-9D9A63FE1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9994" y="1270164"/>
              <a:ext cx="403062" cy="302296"/>
            </a:xfrm>
            <a:prstGeom prst="rect">
              <a:avLst/>
            </a:prstGeom>
          </p:spPr>
        </p:pic>
      </p:grpSp>
      <p:sp>
        <p:nvSpPr>
          <p:cNvPr id="10" name="Titre 1">
            <a:extLst>
              <a:ext uri="{FF2B5EF4-FFF2-40B4-BE49-F238E27FC236}">
                <a16:creationId xmlns:a16="http://schemas.microsoft.com/office/drawing/2014/main" id="{99B77F8E-BD40-7BC2-1165-EF0E3297B938}"/>
              </a:ext>
            </a:extLst>
          </p:cNvPr>
          <p:cNvSpPr txBox="1">
            <a:spLocks/>
          </p:cNvSpPr>
          <p:nvPr/>
        </p:nvSpPr>
        <p:spPr>
          <a:xfrm>
            <a:off x="148756" y="0"/>
            <a:ext cx="11894487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Pendant le RDV : consolider l’origine du contact</a:t>
            </a:r>
            <a:endParaRPr lang="fr-FR" sz="2400" dirty="0">
              <a:solidFill>
                <a:srgbClr val="58AFDE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038C378-51FA-FB5A-E37D-11C953F1A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799" y="2275442"/>
            <a:ext cx="7820487" cy="4481634"/>
          </a:xfrm>
          <a:prstGeom prst="rect">
            <a:avLst/>
          </a:prstGeom>
        </p:spPr>
      </p:pic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B65806D-458B-BEB6-A9B4-A31C5B83B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73358" y="0"/>
            <a:ext cx="1672668" cy="8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75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E6A09713CE94199C1EA862BCED550" ma:contentTypeVersion="18" ma:contentTypeDescription="Crée un document." ma:contentTypeScope="" ma:versionID="3b1214d7e2ff82a7b1a8ded2c82b0d52">
  <xsd:schema xmlns:xsd="http://www.w3.org/2001/XMLSchema" xmlns:xs="http://www.w3.org/2001/XMLSchema" xmlns:p="http://schemas.microsoft.com/office/2006/metadata/properties" xmlns:ns2="958f8d43-fef0-4cf9-8da7-f4eadc24358a" xmlns:ns3="ef427a0c-13e6-4df9-a4e0-414d03fa7027" targetNamespace="http://schemas.microsoft.com/office/2006/metadata/properties" ma:root="true" ma:fieldsID="0440be9590a2949da8dc4a033133cc6e" ns2:_="" ns3:_="">
    <xsd:import namespace="958f8d43-fef0-4cf9-8da7-f4eadc24358a"/>
    <xsd:import namespace="ef427a0c-13e6-4df9-a4e0-414d03fa70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r_x00e9__x00e9_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f8d43-fef0-4cf9-8da7-f4eadc243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1676e40-3c67-444d-bb95-3e018d26e6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r_x00e9__x00e9_" ma:index="22" nillable="true" ma:displayName="créé" ma:list="UserInfo" ma:SharePointGroup="0" ma:internalName="cr_x00e9__x00e9_" ma:showField="Creat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27a0c-13e6-4df9-a4e0-414d03fa70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dd8e0-31d9-441c-9e63-cf1511b35294}" ma:internalName="TaxCatchAll" ma:showField="CatchAllData" ma:web="ef427a0c-13e6-4df9-a4e0-414d03fa70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427a0c-13e6-4df9-a4e0-414d03fa7027" xsi:nil="true"/>
    <lcf76f155ced4ddcb4097134ff3c332f xmlns="958f8d43-fef0-4cf9-8da7-f4eadc24358a">
      <Terms xmlns="http://schemas.microsoft.com/office/infopath/2007/PartnerControls"/>
    </lcf76f155ced4ddcb4097134ff3c332f>
    <cr_x00e9__x00e9_ xmlns="958f8d43-fef0-4cf9-8da7-f4eadc24358a">
      <UserInfo>
        <DisplayName/>
        <AccountId xsi:nil="true"/>
        <AccountType/>
      </UserInfo>
    </cr_x00e9__x00e9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8168F-4E7D-4776-BF86-4F0FEBE788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8f8d43-fef0-4cf9-8da7-f4eadc24358a"/>
    <ds:schemaRef ds:uri="ef427a0c-13e6-4df9-a4e0-414d03fa7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B93DA9-7771-4CC0-B3F3-D7D9FE35DDE7}">
  <ds:schemaRefs>
    <ds:schemaRef ds:uri="http://schemas.openxmlformats.org/package/2006/metadata/core-properties"/>
    <ds:schemaRef ds:uri="http://schemas.microsoft.com/office/2006/metadata/properties"/>
    <ds:schemaRef ds:uri="958f8d43-fef0-4cf9-8da7-f4eadc24358a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ef427a0c-13e6-4df9-a4e0-414d03fa702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571A1E-58E6-44E2-9FB3-B729011B07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343</Words>
  <Application>Microsoft Office PowerPoint</Application>
  <PresentationFormat>Grand écran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Ismaiel Sara</dc:creator>
  <cp:lastModifiedBy>Ismaiel Sara</cp:lastModifiedBy>
  <cp:revision>7</cp:revision>
  <dcterms:created xsi:type="dcterms:W3CDTF">2022-10-24T15:01:56Z</dcterms:created>
  <dcterms:modified xsi:type="dcterms:W3CDTF">2024-05-14T15:36:30Z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0x010100ECFE6A09713CE94199C1EA862BCED550</vt:lpwstr>
  </property>
  <property fmtid="{D5CDD505-2E9C-101B-9397-08002B2CF9AE}" pid="3" name="MediaServiceImageTags">
    <vt:lpwstr/>
  </property>
</Properties>
</file>