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60"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560" autoAdjust="0"/>
  </p:normalViewPr>
  <p:slideViewPr>
    <p:cSldViewPr snapToGrid="0">
      <p:cViewPr varScale="1">
        <p:scale>
          <a:sx n="73" d="100"/>
          <a:sy n="73" d="100"/>
        </p:scale>
        <p:origin x="104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3A8D34-D3A6-4659-973E-952DECFBE067}" type="datetimeFigureOut">
              <a:rPr lang="fr-FR" smtClean="0"/>
              <a:t>13/05/2024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FDA393-86F0-4F3D-A0F7-45C67D8573F3}" type="slidenum">
              <a:rPr lang="fr-FR" smtClean="0"/>
              <a:t>‹N°›</a:t>
            </a:fld>
            <a:endParaRPr lang="fr-FR"/>
          </a:p>
        </p:txBody>
      </p:sp>
    </p:spTree>
    <p:extLst>
      <p:ext uri="{BB962C8B-B14F-4D97-AF65-F5344CB8AC3E}">
        <p14:creationId xmlns:p14="http://schemas.microsoft.com/office/powerpoint/2010/main" val="77689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Ne pas saisir les participants externes dans l’événement (disponibilité développement) car cela remonte dans l’établissement du correspondant et gène la lecture des événements réalisés sur l’établissement ( confusion) – on retrouve la présence de notre interlocuteur dans sa fiche interlocuteur ..</a:t>
            </a:r>
          </a:p>
        </p:txBody>
      </p:sp>
      <p:sp>
        <p:nvSpPr>
          <p:cNvPr id="4" name="Espace réservé du numéro de diapositive 3"/>
          <p:cNvSpPr>
            <a:spLocks noGrp="1"/>
          </p:cNvSpPr>
          <p:nvPr>
            <p:ph type="sldNum" sz="quarter" idx="5"/>
          </p:nvPr>
        </p:nvSpPr>
        <p:spPr/>
        <p:txBody>
          <a:bodyPr/>
          <a:lstStyle/>
          <a:p>
            <a:fld id="{B3FDA393-86F0-4F3D-A0F7-45C67D8573F3}" type="slidenum">
              <a:rPr lang="fr-FR" smtClean="0"/>
              <a:t>3</a:t>
            </a:fld>
            <a:endParaRPr lang="fr-FR"/>
          </a:p>
        </p:txBody>
      </p:sp>
    </p:spTree>
    <p:extLst>
      <p:ext uri="{BB962C8B-B14F-4D97-AF65-F5344CB8AC3E}">
        <p14:creationId xmlns:p14="http://schemas.microsoft.com/office/powerpoint/2010/main" val="2874271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3FDA393-86F0-4F3D-A0F7-45C67D8573F3}" type="slidenum">
              <a:rPr lang="fr-FR" smtClean="0"/>
              <a:t>4</a:t>
            </a:fld>
            <a:endParaRPr lang="fr-FR"/>
          </a:p>
        </p:txBody>
      </p:sp>
    </p:spTree>
    <p:extLst>
      <p:ext uri="{BB962C8B-B14F-4D97-AF65-F5344CB8AC3E}">
        <p14:creationId xmlns:p14="http://schemas.microsoft.com/office/powerpoint/2010/main" val="1195708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17F187-13AE-4F94-8FD0-7BD4E2E3441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9836177-5D6E-49AF-8483-62B05EF87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20D85DC-2803-447C-86F1-595C35F45910}"/>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5" name="Espace réservé du pied de page 4">
            <a:extLst>
              <a:ext uri="{FF2B5EF4-FFF2-40B4-BE49-F238E27FC236}">
                <a16:creationId xmlns:a16="http://schemas.microsoft.com/office/drawing/2014/main" id="{EA1C5982-E88A-4838-9DE5-7F76320614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4F8C07A-75E6-4198-B6F8-D01AAA773E2B}"/>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933747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8532D4-6B22-4A93-A1B3-6DB66AAB38B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A5098AA-2409-4F86-8ED9-1651E4C28B3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B2AA6D-605A-472A-B1F5-969B14E4E3CF}"/>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5" name="Espace réservé du pied de page 4">
            <a:extLst>
              <a:ext uri="{FF2B5EF4-FFF2-40B4-BE49-F238E27FC236}">
                <a16:creationId xmlns:a16="http://schemas.microsoft.com/office/drawing/2014/main" id="{B36F7651-CF64-4B23-9D73-0823C28918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4F63FE-14D4-4651-B264-522A4CEB32C7}"/>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4242392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6434D59-24D5-453B-97CB-3E8B598BC17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BB1C047-31CF-4AF7-96BC-CDA8AC016ED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51BB2D-364A-4086-93AE-1274F0357AB8}"/>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5" name="Espace réservé du pied de page 4">
            <a:extLst>
              <a:ext uri="{FF2B5EF4-FFF2-40B4-BE49-F238E27FC236}">
                <a16:creationId xmlns:a16="http://schemas.microsoft.com/office/drawing/2014/main" id="{BC3851B3-41A4-4215-976F-77F64244482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B412BE7-887F-4215-92B6-1C2D78042A97}"/>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3748849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B1D94A-98A5-4AD5-8E29-4C95DEC85B2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A2DC945-25F5-4E27-9F89-44BD96EFC50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CB27AB1-A99C-4894-8F3A-402B9C37F2C0}"/>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5" name="Espace réservé du pied de page 4">
            <a:extLst>
              <a:ext uri="{FF2B5EF4-FFF2-40B4-BE49-F238E27FC236}">
                <a16:creationId xmlns:a16="http://schemas.microsoft.com/office/drawing/2014/main" id="{9F8EDA99-3F53-44D1-B058-6AD3C11E7B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4C9B42-FD16-43AA-860F-9397215CDC0F}"/>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1526416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D9C28-A49D-43B7-8418-A85356F87EF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A4DBEF5-0043-44D4-B6EA-5E76BFF82F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2C8F631-EE85-41A2-B036-B01347400F93}"/>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5" name="Espace réservé du pied de page 4">
            <a:extLst>
              <a:ext uri="{FF2B5EF4-FFF2-40B4-BE49-F238E27FC236}">
                <a16:creationId xmlns:a16="http://schemas.microsoft.com/office/drawing/2014/main" id="{33067EB1-4011-463A-8DF0-C990E34F55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1590C8-D786-4CBC-9ABF-75B5E6E1FFCA}"/>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28901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4871A4-7C7A-44FC-B9C0-C322A800E1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CB40332-59AB-40A2-9C58-4A83B4BAB14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6AD81E7-FFB1-4A25-805A-0B9413685CA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6EEA845-F90A-47AA-8062-3513AF576570}"/>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6" name="Espace réservé du pied de page 5">
            <a:extLst>
              <a:ext uri="{FF2B5EF4-FFF2-40B4-BE49-F238E27FC236}">
                <a16:creationId xmlns:a16="http://schemas.microsoft.com/office/drawing/2014/main" id="{4CA6B581-E1C0-4D19-A29F-A393642EC78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6DEDB98-48F2-460B-A4F9-A85CDFD92A70}"/>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16378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9002D2-4DE2-411A-AD8C-6F0C1D811B8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52B648E-4BF2-44E6-9EAD-84E7BD6C6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0B618F0-E79B-4714-9814-8C65435D0FC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3A16510-34BE-4181-8B53-BCFDB1F21F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B56C4CD-4B26-477F-9C26-A86FEB0F6BD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F248F4B-3B9A-4506-B7B2-2AB9D566BE6F}"/>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8" name="Espace réservé du pied de page 7">
            <a:extLst>
              <a:ext uri="{FF2B5EF4-FFF2-40B4-BE49-F238E27FC236}">
                <a16:creationId xmlns:a16="http://schemas.microsoft.com/office/drawing/2014/main" id="{655E1719-07F6-4525-A293-90B8CCC25F9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527773F-BB27-4A13-8A87-D59B6A01A347}"/>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4272284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DE917A-FF1E-48C5-962A-946DF9C2536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2EC4312-712A-422E-AD42-AD6DBE6D6766}"/>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4" name="Espace réservé du pied de page 3">
            <a:extLst>
              <a:ext uri="{FF2B5EF4-FFF2-40B4-BE49-F238E27FC236}">
                <a16:creationId xmlns:a16="http://schemas.microsoft.com/office/drawing/2014/main" id="{19C24F30-A56A-4296-9CAE-10AB42CCA89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C38D795-FFF1-4286-AA71-BF32A686A8AD}"/>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3712646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0736A9D-5D3E-427F-AB6F-07C3F5FE5087}"/>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3" name="Espace réservé du pied de page 2">
            <a:extLst>
              <a:ext uri="{FF2B5EF4-FFF2-40B4-BE49-F238E27FC236}">
                <a16:creationId xmlns:a16="http://schemas.microsoft.com/office/drawing/2014/main" id="{E67A6E91-7BD4-43BD-8CA7-827577BB837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71E164D-FFAD-4002-94C9-4FA9082308EF}"/>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1723709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C81E42-2327-4669-BAAB-8CDAB5477B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E74D858-0953-4641-9AE7-AA288675E3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8E0D82F-F216-4763-9E38-CF7B0CE119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2A12902-AC2A-466C-BE12-262D0400B6EB}"/>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6" name="Espace réservé du pied de page 5">
            <a:extLst>
              <a:ext uri="{FF2B5EF4-FFF2-40B4-BE49-F238E27FC236}">
                <a16:creationId xmlns:a16="http://schemas.microsoft.com/office/drawing/2014/main" id="{02151DD8-697D-42C2-82D4-FFD0959541C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22F2B5B-DA97-4658-9CEC-7B4119EE31C8}"/>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226872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306881-8B2A-4AE1-AAA3-CC00D974ECB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8A40B34-CC1D-4422-94CB-C4834EA8AF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89307FF-692A-420E-B1B6-1B0B1C3E36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9EF2AA5-8389-4A26-A6C6-D8C5624C9CD1}"/>
              </a:ext>
            </a:extLst>
          </p:cNvPr>
          <p:cNvSpPr>
            <a:spLocks noGrp="1"/>
          </p:cNvSpPr>
          <p:nvPr>
            <p:ph type="dt" sz="half" idx="10"/>
          </p:nvPr>
        </p:nvSpPr>
        <p:spPr/>
        <p:txBody>
          <a:bodyPr/>
          <a:lstStyle/>
          <a:p>
            <a:fld id="{067A8CD6-560A-4206-87BE-CF93D2561FFE}" type="datetimeFigureOut">
              <a:rPr lang="fr-FR" smtClean="0"/>
              <a:t>13/05/2024</a:t>
            </a:fld>
            <a:endParaRPr lang="fr-FR"/>
          </a:p>
        </p:txBody>
      </p:sp>
      <p:sp>
        <p:nvSpPr>
          <p:cNvPr id="6" name="Espace réservé du pied de page 5">
            <a:extLst>
              <a:ext uri="{FF2B5EF4-FFF2-40B4-BE49-F238E27FC236}">
                <a16:creationId xmlns:a16="http://schemas.microsoft.com/office/drawing/2014/main" id="{BF762C8E-710A-4793-9878-1F95A07F80C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0A8980B-B757-450E-A96C-025C718A349C}"/>
              </a:ext>
            </a:extLst>
          </p:cNvPr>
          <p:cNvSpPr>
            <a:spLocks noGrp="1"/>
          </p:cNvSpPr>
          <p:nvPr>
            <p:ph type="sldNum" sz="quarter" idx="12"/>
          </p:nvPr>
        </p:nvSpPr>
        <p:spPr/>
        <p:txBody>
          <a:bodyPr/>
          <a:lstStyle/>
          <a:p>
            <a:fld id="{0E2CA60E-972A-4D26-AE2D-75D9B0135320}" type="slidenum">
              <a:rPr lang="fr-FR" smtClean="0"/>
              <a:t>‹N°›</a:t>
            </a:fld>
            <a:endParaRPr lang="fr-FR"/>
          </a:p>
        </p:txBody>
      </p:sp>
    </p:spTree>
    <p:extLst>
      <p:ext uri="{BB962C8B-B14F-4D97-AF65-F5344CB8AC3E}">
        <p14:creationId xmlns:p14="http://schemas.microsoft.com/office/powerpoint/2010/main" val="2676055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5F57454-88CF-42E9-A7F9-6F0584ADBF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B4B72C6-E526-4EE8-860C-92363ADEBE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7438675-C315-4FE5-95AA-DE76E7EDDE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7A8CD6-560A-4206-87BE-CF93D2561FFE}" type="datetimeFigureOut">
              <a:rPr lang="fr-FR" smtClean="0"/>
              <a:t>13/05/2024</a:t>
            </a:fld>
            <a:endParaRPr lang="fr-FR"/>
          </a:p>
        </p:txBody>
      </p:sp>
      <p:sp>
        <p:nvSpPr>
          <p:cNvPr id="5" name="Espace réservé du pied de page 4">
            <a:extLst>
              <a:ext uri="{FF2B5EF4-FFF2-40B4-BE49-F238E27FC236}">
                <a16:creationId xmlns:a16="http://schemas.microsoft.com/office/drawing/2014/main" id="{BC49A752-B609-4488-A2B9-AAE984211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DBC84F3-FA53-444B-8FB4-711EDF2790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2CA60E-972A-4D26-AE2D-75D9B0135320}" type="slidenum">
              <a:rPr lang="fr-FR" smtClean="0"/>
              <a:t>‹N°›</a:t>
            </a:fld>
            <a:endParaRPr lang="fr-FR"/>
          </a:p>
        </p:txBody>
      </p:sp>
    </p:spTree>
    <p:extLst>
      <p:ext uri="{BB962C8B-B14F-4D97-AF65-F5344CB8AC3E}">
        <p14:creationId xmlns:p14="http://schemas.microsoft.com/office/powerpoint/2010/main" val="749068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re 1">
            <a:extLst>
              <a:ext uri="{FF2B5EF4-FFF2-40B4-BE49-F238E27FC236}">
                <a16:creationId xmlns:a16="http://schemas.microsoft.com/office/drawing/2014/main" id="{1A904D55-C0D4-4678-9EBE-0C5888B3367C}"/>
              </a:ext>
            </a:extLst>
          </p:cNvPr>
          <p:cNvSpPr>
            <a:spLocks noGrp="1"/>
          </p:cNvSpPr>
          <p:nvPr>
            <p:ph type="ctrTitle"/>
          </p:nvPr>
        </p:nvSpPr>
        <p:spPr>
          <a:xfrm>
            <a:off x="3315031" y="1380754"/>
            <a:ext cx="5561938" cy="2513516"/>
          </a:xfrm>
        </p:spPr>
        <p:txBody>
          <a:bodyPr>
            <a:normAutofit/>
          </a:bodyPr>
          <a:lstStyle/>
          <a:p>
            <a:r>
              <a:rPr lang="fr-FR" sz="5600"/>
              <a:t>Actions d’animation de la</a:t>
            </a:r>
            <a:br>
              <a:rPr lang="fr-FR" sz="5600"/>
            </a:br>
            <a:r>
              <a:rPr lang="fr-FR" sz="5600"/>
              <a:t> vie associative</a:t>
            </a:r>
          </a:p>
        </p:txBody>
      </p:sp>
      <p:sp>
        <p:nvSpPr>
          <p:cNvPr id="5" name="Sous-titre 4">
            <a:extLst>
              <a:ext uri="{FF2B5EF4-FFF2-40B4-BE49-F238E27FC236}">
                <a16:creationId xmlns:a16="http://schemas.microsoft.com/office/drawing/2014/main" id="{78BD8FD7-3A1A-4763-A493-F122DF360903}"/>
              </a:ext>
            </a:extLst>
          </p:cNvPr>
          <p:cNvSpPr>
            <a:spLocks noGrp="1"/>
          </p:cNvSpPr>
          <p:nvPr>
            <p:ph type="subTitle" idx="1"/>
          </p:nvPr>
        </p:nvSpPr>
        <p:spPr>
          <a:xfrm>
            <a:off x="3315031" y="4076802"/>
            <a:ext cx="5561938" cy="1534587"/>
          </a:xfrm>
        </p:spPr>
        <p:txBody>
          <a:bodyPr>
            <a:normAutofit/>
          </a:bodyPr>
          <a:lstStyle/>
          <a:p>
            <a:r>
              <a:rPr lang="fr-FR"/>
              <a:t>Définition et processus de saisie dans HORIZON</a:t>
            </a:r>
            <a:endParaRPr lang="fr-FR" dirty="0"/>
          </a:p>
        </p:txBody>
      </p:sp>
      <p:sp>
        <p:nvSpPr>
          <p:cNvPr id="18" name="Arc 17">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Oval 19">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788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D8935A-CE6E-4B6B-A743-61DDC308B539}"/>
              </a:ext>
            </a:extLst>
          </p:cNvPr>
          <p:cNvSpPr>
            <a:spLocks noGrp="1"/>
          </p:cNvSpPr>
          <p:nvPr>
            <p:ph type="title"/>
          </p:nvPr>
        </p:nvSpPr>
        <p:spPr>
          <a:xfrm>
            <a:off x="252573" y="55450"/>
            <a:ext cx="10515600" cy="1325563"/>
          </a:xfrm>
        </p:spPr>
        <p:txBody>
          <a:bodyPr/>
          <a:lstStyle/>
          <a:p>
            <a:r>
              <a:rPr lang="fr-FR" dirty="0"/>
              <a:t>1. </a:t>
            </a:r>
            <a:r>
              <a:rPr lang="fr-FR" b="1" dirty="0">
                <a:solidFill>
                  <a:schemeClr val="accent2">
                    <a:lumMod val="75000"/>
                  </a:schemeClr>
                </a:solidFill>
              </a:rPr>
              <a:t>Echange avec président de CD</a:t>
            </a:r>
          </a:p>
        </p:txBody>
      </p:sp>
      <p:sp>
        <p:nvSpPr>
          <p:cNvPr id="3" name="Espace réservé du contenu 2">
            <a:extLst>
              <a:ext uri="{FF2B5EF4-FFF2-40B4-BE49-F238E27FC236}">
                <a16:creationId xmlns:a16="http://schemas.microsoft.com/office/drawing/2014/main" id="{3CF270EE-96F8-45BD-852B-A78411A002B5}"/>
              </a:ext>
            </a:extLst>
          </p:cNvPr>
          <p:cNvSpPr>
            <a:spLocks noGrp="1"/>
          </p:cNvSpPr>
          <p:nvPr>
            <p:ph idx="1"/>
          </p:nvPr>
        </p:nvSpPr>
        <p:spPr>
          <a:xfrm>
            <a:off x="92467" y="6189435"/>
            <a:ext cx="8464457" cy="532348"/>
          </a:xfrm>
        </p:spPr>
        <p:txBody>
          <a:bodyPr>
            <a:normAutofit/>
          </a:bodyPr>
          <a:lstStyle/>
          <a:p>
            <a:pPr marL="0" indent="0" algn="just">
              <a:buNone/>
            </a:pPr>
            <a:r>
              <a:rPr lang="fr-FR" sz="2000" dirty="0">
                <a:solidFill>
                  <a:schemeClr val="accent2">
                    <a:lumMod val="75000"/>
                  </a:schemeClr>
                </a:solidFill>
                <a:latin typeface="Lato" panose="020F0502020204030203" pitchFamily="34" charset="0"/>
                <a:ea typeface="Lato" panose="020F0502020204030203" pitchFamily="34" charset="0"/>
                <a:cs typeface="Lato" panose="020F0502020204030203" pitchFamily="34" charset="0"/>
              </a:rPr>
              <a:t>* </a:t>
            </a:r>
            <a:r>
              <a:rPr lang="fr-FR" sz="1100" dirty="0">
                <a:solidFill>
                  <a:schemeClr val="accent2">
                    <a:lumMod val="75000"/>
                  </a:schemeClr>
                </a:solidFill>
                <a:latin typeface="Lato" panose="020F0502020204030203" pitchFamily="34" charset="0"/>
                <a:ea typeface="Lato" panose="020F0502020204030203" pitchFamily="34" charset="0"/>
                <a:cs typeface="Lato" panose="020F0502020204030203" pitchFamily="34" charset="0"/>
              </a:rPr>
              <a:t>rattaché vos présidents en tant qu’interlocuteur de prospection ( l’utilisation de la loupe permet de bien voir le type d’interlocuteur et de choisir la bonne personne) </a:t>
            </a:r>
            <a:endParaRPr lang="fr-FR" sz="1100" dirty="0">
              <a:solidFill>
                <a:schemeClr val="accent2">
                  <a:lumMod val="75000"/>
                </a:schemeClr>
              </a:solidFill>
            </a:endParaRPr>
          </a:p>
          <a:p>
            <a:pPr marL="0" indent="0" algn="just">
              <a:buNone/>
            </a:pPr>
            <a:endParaRPr lang="fr-FR" sz="2000" dirty="0"/>
          </a:p>
        </p:txBody>
      </p:sp>
      <p:pic>
        <p:nvPicPr>
          <p:cNvPr id="4" name="Image 3">
            <a:extLst>
              <a:ext uri="{FF2B5EF4-FFF2-40B4-BE49-F238E27FC236}">
                <a16:creationId xmlns:a16="http://schemas.microsoft.com/office/drawing/2014/main" id="{DBDF9AC2-4184-4715-9DDF-E8EFFBF8282C}"/>
              </a:ext>
            </a:extLst>
          </p:cNvPr>
          <p:cNvPicPr>
            <a:picLocks noChangeAspect="1"/>
          </p:cNvPicPr>
          <p:nvPr/>
        </p:nvPicPr>
        <p:blipFill>
          <a:blip r:embed="rId2"/>
          <a:stretch>
            <a:fillRect/>
          </a:stretch>
        </p:blipFill>
        <p:spPr>
          <a:xfrm>
            <a:off x="416960" y="4575057"/>
            <a:ext cx="6744511" cy="1614378"/>
          </a:xfrm>
          <a:prstGeom prst="rect">
            <a:avLst/>
          </a:prstGeom>
        </p:spPr>
      </p:pic>
      <p:sp>
        <p:nvSpPr>
          <p:cNvPr id="5" name="Espace réservé du contenu 2">
            <a:extLst>
              <a:ext uri="{FF2B5EF4-FFF2-40B4-BE49-F238E27FC236}">
                <a16:creationId xmlns:a16="http://schemas.microsoft.com/office/drawing/2014/main" id="{5AC95F3C-ACF6-4554-BD8D-1D52DF65E153}"/>
              </a:ext>
            </a:extLst>
          </p:cNvPr>
          <p:cNvSpPr txBox="1">
            <a:spLocks/>
          </p:cNvSpPr>
          <p:nvPr/>
        </p:nvSpPr>
        <p:spPr>
          <a:xfrm>
            <a:off x="5314728" y="1386497"/>
            <a:ext cx="664723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2000" b="1" u="sng" dirty="0"/>
              <a:t>SAISIE HORIZON : </a:t>
            </a:r>
          </a:p>
          <a:p>
            <a:pPr lvl="1" algn="just"/>
            <a:r>
              <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 partir du compte « vie institutionnelle AGENCE » saisir </a:t>
            </a:r>
            <a:r>
              <a:rPr lang="fr-FR" sz="2000" b="1" u="sng" dirty="0">
                <a:solidFill>
                  <a:srgbClr val="7030A0"/>
                </a:solidFill>
                <a:latin typeface="Lato" panose="020F0502020204030203" pitchFamily="34" charset="0"/>
                <a:ea typeface="Lato" panose="020F0502020204030203" pitchFamily="34" charset="0"/>
                <a:cs typeface="Lato" panose="020F0502020204030203" pitchFamily="34" charset="0"/>
              </a:rPr>
              <a:t>une activité de type « RDV interlocuteur </a:t>
            </a:r>
            <a:r>
              <a:rPr lang="fr-FR" sz="20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en y ajoutant dans « nom » vos présidents de CD présents* </a:t>
            </a:r>
            <a:r>
              <a:rPr lang="fr-FR" sz="16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(déjà créés comme interlocuteurs de prospection)</a:t>
            </a:r>
          </a:p>
          <a:p>
            <a:pPr lvl="1" algn="just"/>
            <a:r>
              <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Préciser </a:t>
            </a:r>
            <a:r>
              <a:rPr lang="fr-FR" sz="2000" b="1" dirty="0">
                <a:solidFill>
                  <a:srgbClr val="7030A0"/>
                </a:solidFill>
                <a:latin typeface="Lato" panose="020F0502020204030203" pitchFamily="34" charset="0"/>
                <a:ea typeface="Lato" panose="020F0502020204030203" pitchFamily="34" charset="0"/>
                <a:cs typeface="Lato" panose="020F0502020204030203" pitchFamily="34" charset="0"/>
              </a:rPr>
              <a:t>l’objet du RDV « Echange Président de CD + DATE »</a:t>
            </a:r>
          </a:p>
          <a:p>
            <a:pPr lvl="1" algn="just"/>
            <a:r>
              <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Si nouveau président, profitez-en pour</a:t>
            </a:r>
            <a:r>
              <a:rPr lang="fr-FR" sz="20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créer </a:t>
            </a:r>
            <a:r>
              <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a:t>
            </a:r>
            <a:r>
              <a:rPr lang="fr-FR" sz="20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mettre à jour leur fiche dans HORIZON</a:t>
            </a:r>
            <a:endPar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endParaRPr>
          </a:p>
        </p:txBody>
      </p:sp>
      <p:pic>
        <p:nvPicPr>
          <p:cNvPr id="6" name="Image 5">
            <a:extLst>
              <a:ext uri="{FF2B5EF4-FFF2-40B4-BE49-F238E27FC236}">
                <a16:creationId xmlns:a16="http://schemas.microsoft.com/office/drawing/2014/main" id="{1C36888E-E5A9-441A-8F81-312D9542B9CE}"/>
              </a:ext>
            </a:extLst>
          </p:cNvPr>
          <p:cNvPicPr>
            <a:picLocks noChangeAspect="1"/>
          </p:cNvPicPr>
          <p:nvPr/>
        </p:nvPicPr>
        <p:blipFill>
          <a:blip r:embed="rId3"/>
          <a:stretch>
            <a:fillRect/>
          </a:stretch>
        </p:blipFill>
        <p:spPr>
          <a:xfrm>
            <a:off x="9393983" y="4403834"/>
            <a:ext cx="1905164" cy="2317949"/>
          </a:xfrm>
          <a:prstGeom prst="rect">
            <a:avLst/>
          </a:prstGeom>
        </p:spPr>
      </p:pic>
      <p:pic>
        <p:nvPicPr>
          <p:cNvPr id="1026" name="Picture 2" descr="Icon président - UDAF 08 - Union départementale des ...">
            <a:extLst>
              <a:ext uri="{FF2B5EF4-FFF2-40B4-BE49-F238E27FC236}">
                <a16:creationId xmlns:a16="http://schemas.microsoft.com/office/drawing/2014/main" id="{98EF2A07-D492-2C13-5498-641577EB1D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7813" y="184247"/>
            <a:ext cx="1274477" cy="1199508"/>
          </a:xfrm>
          <a:prstGeom prst="rect">
            <a:avLst/>
          </a:prstGeom>
          <a:noFill/>
          <a:extLst>
            <a:ext uri="{909E8E84-426E-40DD-AFC4-6F175D3DCCD1}">
              <a14:hiddenFill xmlns:a14="http://schemas.microsoft.com/office/drawing/2010/main">
                <a:solidFill>
                  <a:srgbClr val="FFFFFF"/>
                </a:solidFill>
              </a14:hiddenFill>
            </a:ext>
          </a:extLst>
        </p:spPr>
      </p:pic>
      <p:sp>
        <p:nvSpPr>
          <p:cNvPr id="7" name="Espace réservé du contenu 2">
            <a:extLst>
              <a:ext uri="{FF2B5EF4-FFF2-40B4-BE49-F238E27FC236}">
                <a16:creationId xmlns:a16="http://schemas.microsoft.com/office/drawing/2014/main" id="{DD5D881A-F9B5-9839-CD64-58530E41B42A}"/>
              </a:ext>
            </a:extLst>
          </p:cNvPr>
          <p:cNvSpPr txBox="1">
            <a:spLocks/>
          </p:cNvSpPr>
          <p:nvPr/>
        </p:nvSpPr>
        <p:spPr>
          <a:xfrm>
            <a:off x="416960" y="1386497"/>
            <a:ext cx="494235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2000" b="1" u="sng" dirty="0"/>
              <a:t>DEFINITION : </a:t>
            </a:r>
          </a:p>
          <a:p>
            <a:pPr marL="0" indent="0" algn="just">
              <a:buFont typeface="Arial" panose="020B0604020202020204" pitchFamily="34" charset="0"/>
              <a:buNone/>
            </a:pPr>
            <a:r>
              <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il s’agit </a:t>
            </a:r>
            <a:r>
              <a:rPr lang="fr-FR" sz="20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des réunions d’échanges avec vos présidents  de CD </a:t>
            </a:r>
            <a:r>
              <a:rPr lang="fr-FR" sz="20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afin de faire le point sur la vie associative, présenter notre actualité et voir les actions qu’ils peuvent mettre en place pour nous aider ( organisation de CD, RA, projet fondation, contact administration etc…). Idéalement l’objectif de ces points est d’associer plusieurs présidents de CD. </a:t>
            </a:r>
          </a:p>
          <a:p>
            <a:pPr algn="just"/>
            <a:endParaRPr lang="fr-FR" sz="2000" dirty="0"/>
          </a:p>
          <a:p>
            <a:pPr marL="0" indent="0" algn="just">
              <a:buFont typeface="Arial" panose="020B0604020202020204" pitchFamily="34" charset="0"/>
              <a:buNone/>
            </a:pPr>
            <a:endParaRPr lang="fr-FR" sz="2000" dirty="0"/>
          </a:p>
        </p:txBody>
      </p:sp>
    </p:spTree>
    <p:extLst>
      <p:ext uri="{BB962C8B-B14F-4D97-AF65-F5344CB8AC3E}">
        <p14:creationId xmlns:p14="http://schemas.microsoft.com/office/powerpoint/2010/main" val="236707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D8935A-CE6E-4B6B-A743-61DDC308B539}"/>
              </a:ext>
            </a:extLst>
          </p:cNvPr>
          <p:cNvSpPr>
            <a:spLocks noGrp="1"/>
          </p:cNvSpPr>
          <p:nvPr>
            <p:ph type="title"/>
          </p:nvPr>
        </p:nvSpPr>
        <p:spPr>
          <a:xfrm>
            <a:off x="221511" y="114875"/>
            <a:ext cx="10515600" cy="789251"/>
          </a:xfrm>
        </p:spPr>
        <p:txBody>
          <a:bodyPr/>
          <a:lstStyle/>
          <a:p>
            <a:r>
              <a:rPr lang="fr-FR" b="1" dirty="0">
                <a:solidFill>
                  <a:schemeClr val="accent2">
                    <a:lumMod val="75000"/>
                  </a:schemeClr>
                </a:solidFill>
              </a:rPr>
              <a:t>2. Commissionnements départementales</a:t>
            </a:r>
          </a:p>
        </p:txBody>
      </p:sp>
      <p:sp>
        <p:nvSpPr>
          <p:cNvPr id="3" name="Espace réservé du contenu 2">
            <a:extLst>
              <a:ext uri="{FF2B5EF4-FFF2-40B4-BE49-F238E27FC236}">
                <a16:creationId xmlns:a16="http://schemas.microsoft.com/office/drawing/2014/main" id="{3CF270EE-96F8-45BD-852B-A78411A002B5}"/>
              </a:ext>
            </a:extLst>
          </p:cNvPr>
          <p:cNvSpPr>
            <a:spLocks noGrp="1"/>
          </p:cNvSpPr>
          <p:nvPr>
            <p:ph idx="1"/>
          </p:nvPr>
        </p:nvSpPr>
        <p:spPr>
          <a:xfrm>
            <a:off x="75784" y="965293"/>
            <a:ext cx="4475195" cy="4351338"/>
          </a:xfrm>
        </p:spPr>
        <p:txBody>
          <a:bodyPr>
            <a:normAutofit/>
          </a:bodyPr>
          <a:lstStyle/>
          <a:p>
            <a:pPr algn="just"/>
            <a:r>
              <a:rPr lang="fr-FR" sz="2000" b="1" u="sng" dirty="0"/>
              <a:t>DEFINITION :</a:t>
            </a:r>
          </a:p>
          <a:p>
            <a:pPr marL="0" indent="0" algn="just">
              <a:buNone/>
            </a:pPr>
            <a:r>
              <a:rPr lang="fr-FR" sz="1800" dirty="0">
                <a:solidFill>
                  <a:srgbClr val="2F5496"/>
                </a:solidFill>
                <a:effectLst/>
                <a:latin typeface="Lato" panose="020F0502020204030203" pitchFamily="34" charset="0"/>
                <a:ea typeface="Lato" panose="020F0502020204030203" pitchFamily="34" charset="0"/>
                <a:cs typeface="Lato" panose="020F0502020204030203" pitchFamily="34" charset="0"/>
              </a:rPr>
              <a:t>Ce</a:t>
            </a:r>
            <a:r>
              <a:rPr lang="fr-FR" sz="1800" b="1" dirty="0">
                <a:solidFill>
                  <a:srgbClr val="2F5496"/>
                </a:solidFill>
                <a:effectLst/>
                <a:latin typeface="Lato" panose="020F0502020204030203" pitchFamily="34" charset="0"/>
                <a:ea typeface="Lato" panose="020F0502020204030203" pitchFamily="34" charset="0"/>
                <a:cs typeface="Lato" panose="020F0502020204030203" pitchFamily="34" charset="0"/>
              </a:rPr>
              <a:t> </a:t>
            </a:r>
            <a:r>
              <a:rPr lang="fr-FR" sz="1800" dirty="0">
                <a:solidFill>
                  <a:srgbClr val="2F5496"/>
                </a:solidFill>
                <a:effectLst/>
                <a:latin typeface="Lato" panose="020F0502020204030203" pitchFamily="34" charset="0"/>
                <a:ea typeface="Lato" panose="020F0502020204030203" pitchFamily="34" charset="0"/>
                <a:cs typeface="Lato" panose="020F0502020204030203" pitchFamily="34" charset="0"/>
              </a:rPr>
              <a:t>sont des </a:t>
            </a:r>
            <a:r>
              <a:rPr lang="fr-FR" sz="1800" b="1" dirty="0">
                <a:solidFill>
                  <a:srgbClr val="2F5496"/>
                </a:solidFill>
                <a:effectLst/>
                <a:latin typeface="Lato" panose="020F0502020204030203" pitchFamily="34" charset="0"/>
                <a:ea typeface="Lato" panose="020F0502020204030203" pitchFamily="34" charset="0"/>
                <a:cs typeface="Lato" panose="020F0502020204030203" pitchFamily="34" charset="0"/>
              </a:rPr>
              <a:t>réunions d’information destinées à échanger avec nos correspondants</a:t>
            </a:r>
            <a:r>
              <a:rPr lang="fr-FR" sz="1800" dirty="0">
                <a:solidFill>
                  <a:srgbClr val="2F5496"/>
                </a:solidFill>
                <a:effectLst/>
                <a:latin typeface="Lato" panose="020F0502020204030203" pitchFamily="34" charset="0"/>
                <a:ea typeface="Lato" panose="020F0502020204030203" pitchFamily="34" charset="0"/>
                <a:cs typeface="Lato" panose="020F0502020204030203" pitchFamily="34" charset="0"/>
              </a:rPr>
              <a:t>. Elles peuvent être de formats différents petit déj, déjeuner, réunion agence ou autre) et sur des nombreuses thématiques : Actualités CSF, le RAC, atelier dilemme, gestion qui sauve ou , sujet d’actualité (PTZ etc..) </a:t>
            </a:r>
            <a:endParaRPr lang="fr-FR" sz="1800" dirty="0">
              <a:effectLst/>
              <a:latin typeface="Lato" panose="020F0502020204030203" pitchFamily="34" charset="0"/>
              <a:ea typeface="Lato" panose="020F0502020204030203" pitchFamily="34" charset="0"/>
              <a:cs typeface="Lato" panose="020F0502020204030203" pitchFamily="34" charset="0"/>
            </a:endParaRPr>
          </a:p>
          <a:p>
            <a:endParaRPr lang="fr-FR" dirty="0"/>
          </a:p>
          <a:p>
            <a:endParaRPr lang="fr-FR" dirty="0"/>
          </a:p>
        </p:txBody>
      </p:sp>
      <p:sp>
        <p:nvSpPr>
          <p:cNvPr id="4" name="Espace réservé du contenu 2">
            <a:extLst>
              <a:ext uri="{FF2B5EF4-FFF2-40B4-BE49-F238E27FC236}">
                <a16:creationId xmlns:a16="http://schemas.microsoft.com/office/drawing/2014/main" id="{138B041F-3065-42B2-AB6B-07088F7E9AB3}"/>
              </a:ext>
            </a:extLst>
          </p:cNvPr>
          <p:cNvSpPr txBox="1">
            <a:spLocks/>
          </p:cNvSpPr>
          <p:nvPr/>
        </p:nvSpPr>
        <p:spPr>
          <a:xfrm>
            <a:off x="4694545" y="941446"/>
            <a:ext cx="7324627" cy="50148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2000" b="1" u="sng" dirty="0"/>
              <a:t>SAISIE HORIZON : </a:t>
            </a:r>
          </a:p>
          <a:p>
            <a:pPr lvl="1" algn="just"/>
            <a:r>
              <a:rPr lang="fr-FR" sz="14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 partir du compte « vie institutionnelle AGENCE » </a:t>
            </a:r>
            <a:r>
              <a:rPr lang="fr-FR" sz="1400" b="1" u="sng" dirty="0">
                <a:solidFill>
                  <a:srgbClr val="7030A0"/>
                </a:solidFill>
                <a:latin typeface="Lato" panose="020F0502020204030203" pitchFamily="34" charset="0"/>
                <a:ea typeface="Lato" panose="020F0502020204030203" pitchFamily="34" charset="0"/>
                <a:cs typeface="Lato" panose="020F0502020204030203" pitchFamily="34" charset="0"/>
              </a:rPr>
              <a:t>saisir une action de développement de type « réunion d’information » </a:t>
            </a:r>
          </a:p>
          <a:p>
            <a:pPr lvl="1" algn="just"/>
            <a:r>
              <a:rPr lang="fr-FR" sz="1400" b="1" dirty="0">
                <a:solidFill>
                  <a:srgbClr val="7030A0"/>
                </a:solidFill>
                <a:latin typeface="Lato" panose="020F0502020204030203" pitchFamily="34" charset="0"/>
                <a:ea typeface="Lato" panose="020F0502020204030203" pitchFamily="34" charset="0"/>
                <a:cs typeface="Lato" panose="020F0502020204030203" pitchFamily="34" charset="0"/>
              </a:rPr>
              <a:t>Indiquer dans le nom « </a:t>
            </a:r>
            <a:r>
              <a:rPr lang="fr-FR" sz="1400" b="1" i="1" dirty="0">
                <a:solidFill>
                  <a:srgbClr val="7030A0"/>
                </a:solidFill>
                <a:latin typeface="Lato" panose="020F0502020204030203" pitchFamily="34" charset="0"/>
                <a:ea typeface="Lato" panose="020F0502020204030203" pitchFamily="34" charset="0"/>
                <a:cs typeface="Lato" panose="020F0502020204030203" pitchFamily="34" charset="0"/>
              </a:rPr>
              <a:t>COMMISSION DEPARTEMENTALE + FORMAT + DATE  </a:t>
            </a:r>
            <a:r>
              <a:rPr lang="fr-FR" sz="1400" b="1" dirty="0">
                <a:solidFill>
                  <a:srgbClr val="7030A0"/>
                </a:solidFill>
                <a:latin typeface="Lato" panose="020F0502020204030203" pitchFamily="34" charset="0"/>
                <a:ea typeface="Lato" panose="020F0502020204030203" pitchFamily="34" charset="0"/>
                <a:cs typeface="Lato" panose="020F0502020204030203" pitchFamily="34" charset="0"/>
              </a:rPr>
              <a:t>» </a:t>
            </a:r>
            <a:r>
              <a:rPr lang="fr-FR" sz="14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t>
            </a:r>
            <a:r>
              <a:rPr lang="fr-FR" sz="1400" b="1"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exemple </a:t>
            </a:r>
            <a:r>
              <a:rPr lang="fr-FR" sz="14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Commission Départementale </a:t>
            </a:r>
            <a:r>
              <a:rPr lang="fr-FR" sz="1400" b="1" dirty="0" err="1">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Afterwork</a:t>
            </a:r>
            <a:r>
              <a:rPr lang="fr-FR" sz="14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de l’immobilier 14/02/2024)</a:t>
            </a:r>
          </a:p>
          <a:p>
            <a:pPr lvl="1" algn="just"/>
            <a:r>
              <a:rPr lang="fr-FR" sz="1400" b="1"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Pour la saisie des participants :</a:t>
            </a:r>
          </a:p>
          <a:p>
            <a:pPr marL="0" indent="0" algn="just">
              <a:buNone/>
            </a:pPr>
            <a:r>
              <a:rPr lang="fr-FR" sz="18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a:t>
            </a:r>
            <a:r>
              <a:rPr lang="fr-FR" sz="1400" b="1" u="sng" dirty="0">
                <a:solidFill>
                  <a:srgbClr val="0070C0"/>
                </a:solidFill>
                <a:latin typeface="Lato" panose="020F0502020204030203" pitchFamily="34" charset="0"/>
                <a:ea typeface="Lato" panose="020F0502020204030203" pitchFamily="34" charset="0"/>
                <a:cs typeface="Lato" panose="020F0502020204030203" pitchFamily="34" charset="0"/>
              </a:rPr>
              <a:t>les Participants internes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(collaborateurs CSF +</a:t>
            </a:r>
            <a:r>
              <a:rPr lang="fr-FR" sz="1400" dirty="0" err="1">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PdCD</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qui seront présents à l’évènement vous pouvez les saisir facilement lors la création de l’action de développement </a:t>
            </a:r>
            <a:r>
              <a:rPr lang="fr-FR" sz="1400" i="1"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t>
            </a:r>
            <a:r>
              <a:rPr lang="fr-FR" sz="1400" i="1" u="sng" dirty="0" err="1">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cf</a:t>
            </a:r>
            <a:r>
              <a:rPr lang="fr-FR" sz="1400" i="1"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capture écran)</a:t>
            </a:r>
          </a:p>
          <a:p>
            <a:pPr marL="0" indent="0" algn="just">
              <a:spcBef>
                <a:spcPts val="0"/>
              </a:spcBef>
              <a:buNone/>
            </a:pP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Ainsi lors de la création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de l’évènement joint « </a:t>
            </a:r>
            <a:r>
              <a:rPr lang="fr-FR" sz="1400" b="1" dirty="0">
                <a:solidFill>
                  <a:srgbClr val="0070C0"/>
                </a:solidFill>
                <a:latin typeface="Lato" panose="020F0502020204030203" pitchFamily="34" charset="0"/>
                <a:ea typeface="Lato" panose="020F0502020204030203" pitchFamily="34" charset="0"/>
                <a:cs typeface="Lato" panose="020F0502020204030203" pitchFamily="34" charset="0"/>
              </a:rPr>
              <a:t>disponibilité développement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pour bloquer les agendas, </a:t>
            </a: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les participants renseignées dans l’action de développement sont repris automatiquement dans la disponibilité. Le cas échéant vous pourrez rajouter ou supprimer ces participants dans l’action de développement et/ou dans la dispo ultérieurement.</a:t>
            </a:r>
          </a:p>
          <a:p>
            <a:pPr marL="0" indent="0" algn="just">
              <a:spcBef>
                <a:spcPts val="0"/>
              </a:spcBef>
              <a:buNone/>
            </a:pPr>
            <a:endParaRPr lang="fr-FR" sz="1400" b="1"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endParaRPr>
          </a:p>
          <a:p>
            <a:pPr marL="0" indent="0" algn="just">
              <a:spcBef>
                <a:spcPts val="0"/>
              </a:spcBef>
              <a:buNone/>
            </a:pPr>
            <a:r>
              <a:rPr lang="fr-FR" sz="1400" b="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a:t>
            </a:r>
            <a:r>
              <a:rPr lang="fr-FR" sz="1400" b="1" u="sng" dirty="0">
                <a:solidFill>
                  <a:srgbClr val="0070C0"/>
                </a:solidFill>
                <a:latin typeface="Lato" panose="020F0502020204030203" pitchFamily="34" charset="0"/>
                <a:ea typeface="Lato" panose="020F0502020204030203" pitchFamily="34" charset="0"/>
                <a:cs typeface="Lato" panose="020F0502020204030203" pitchFamily="34" charset="0"/>
              </a:rPr>
              <a:t>Pour les participants externes </a:t>
            </a:r>
            <a:r>
              <a:rPr lang="fr-FR" sz="1400"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ils sont à indiquer dans le CR de l’action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et / ou dans la liste associée « actions de l’interlocuteurs » depuis l’action de développement (à faire à postériori de l’évènement lors de la modification du statut en « réalisée »). </a:t>
            </a:r>
          </a:p>
        </p:txBody>
      </p:sp>
      <p:pic>
        <p:nvPicPr>
          <p:cNvPr id="5" name="Image 4">
            <a:extLst>
              <a:ext uri="{FF2B5EF4-FFF2-40B4-BE49-F238E27FC236}">
                <a16:creationId xmlns:a16="http://schemas.microsoft.com/office/drawing/2014/main" id="{8F446E26-18AA-404D-8E87-39DF7B507B5C}"/>
              </a:ext>
            </a:extLst>
          </p:cNvPr>
          <p:cNvPicPr>
            <a:picLocks noChangeAspect="1"/>
          </p:cNvPicPr>
          <p:nvPr/>
        </p:nvPicPr>
        <p:blipFill rotWithShape="1">
          <a:blip r:embed="rId3"/>
          <a:srcRect b="31731"/>
          <a:stretch/>
        </p:blipFill>
        <p:spPr>
          <a:xfrm>
            <a:off x="4550979" y="5360184"/>
            <a:ext cx="7324628" cy="1065046"/>
          </a:xfrm>
          <a:prstGeom prst="rect">
            <a:avLst/>
          </a:prstGeom>
        </p:spPr>
      </p:pic>
      <p:pic>
        <p:nvPicPr>
          <p:cNvPr id="6" name="Image 5">
            <a:extLst>
              <a:ext uri="{FF2B5EF4-FFF2-40B4-BE49-F238E27FC236}">
                <a16:creationId xmlns:a16="http://schemas.microsoft.com/office/drawing/2014/main" id="{09C61AE0-BCD4-4164-BEA0-82B996A7A63E}"/>
              </a:ext>
            </a:extLst>
          </p:cNvPr>
          <p:cNvPicPr>
            <a:picLocks noChangeAspect="1"/>
          </p:cNvPicPr>
          <p:nvPr/>
        </p:nvPicPr>
        <p:blipFill>
          <a:blip r:embed="rId4"/>
          <a:stretch>
            <a:fillRect/>
          </a:stretch>
        </p:blipFill>
        <p:spPr>
          <a:xfrm>
            <a:off x="385897" y="3644495"/>
            <a:ext cx="3764862" cy="2248212"/>
          </a:xfrm>
          <a:prstGeom prst="rect">
            <a:avLst/>
          </a:prstGeom>
        </p:spPr>
      </p:pic>
      <p:pic>
        <p:nvPicPr>
          <p:cNvPr id="8" name="Image 7" descr="Une image contenant croquis, blanc, art, conception&#10;&#10;Description générée automatiquement">
            <a:extLst>
              <a:ext uri="{FF2B5EF4-FFF2-40B4-BE49-F238E27FC236}">
                <a16:creationId xmlns:a16="http://schemas.microsoft.com/office/drawing/2014/main" id="{398BFB06-430E-5719-CC73-BD857E8B7A08}"/>
              </a:ext>
            </a:extLst>
          </p:cNvPr>
          <p:cNvPicPr>
            <a:picLocks noChangeAspect="1"/>
          </p:cNvPicPr>
          <p:nvPr/>
        </p:nvPicPr>
        <p:blipFill rotWithShape="1">
          <a:blip r:embed="rId5">
            <a:extLst>
              <a:ext uri="{28A0092B-C50C-407E-A947-70E740481C1C}">
                <a14:useLocalDpi xmlns:a14="http://schemas.microsoft.com/office/drawing/2010/main" val="0"/>
              </a:ext>
            </a:extLst>
          </a:blip>
          <a:srcRect b="14013"/>
          <a:stretch/>
        </p:blipFill>
        <p:spPr>
          <a:xfrm>
            <a:off x="10469365" y="114875"/>
            <a:ext cx="1501123" cy="1214840"/>
          </a:xfrm>
          <a:prstGeom prst="rect">
            <a:avLst/>
          </a:prstGeom>
        </p:spPr>
      </p:pic>
    </p:spTree>
    <p:extLst>
      <p:ext uri="{BB962C8B-B14F-4D97-AF65-F5344CB8AC3E}">
        <p14:creationId xmlns:p14="http://schemas.microsoft.com/office/powerpoint/2010/main" val="3229808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D8935A-CE6E-4B6B-A743-61DDC308B539}"/>
              </a:ext>
            </a:extLst>
          </p:cNvPr>
          <p:cNvSpPr>
            <a:spLocks noGrp="1"/>
          </p:cNvSpPr>
          <p:nvPr>
            <p:ph type="title"/>
          </p:nvPr>
        </p:nvSpPr>
        <p:spPr>
          <a:xfrm>
            <a:off x="221511" y="114875"/>
            <a:ext cx="10515600" cy="789251"/>
          </a:xfrm>
        </p:spPr>
        <p:txBody>
          <a:bodyPr/>
          <a:lstStyle/>
          <a:p>
            <a:r>
              <a:rPr lang="fr-FR" b="1" dirty="0">
                <a:solidFill>
                  <a:schemeClr val="accent2">
                    <a:lumMod val="75000"/>
                  </a:schemeClr>
                </a:solidFill>
              </a:rPr>
              <a:t>3. Rencontres associatives </a:t>
            </a:r>
          </a:p>
        </p:txBody>
      </p:sp>
      <p:sp>
        <p:nvSpPr>
          <p:cNvPr id="3" name="Espace réservé du contenu 2">
            <a:extLst>
              <a:ext uri="{FF2B5EF4-FFF2-40B4-BE49-F238E27FC236}">
                <a16:creationId xmlns:a16="http://schemas.microsoft.com/office/drawing/2014/main" id="{3CF270EE-96F8-45BD-852B-A78411A002B5}"/>
              </a:ext>
            </a:extLst>
          </p:cNvPr>
          <p:cNvSpPr>
            <a:spLocks noGrp="1"/>
          </p:cNvSpPr>
          <p:nvPr>
            <p:ph idx="1"/>
          </p:nvPr>
        </p:nvSpPr>
        <p:spPr>
          <a:xfrm>
            <a:off x="300903" y="1132681"/>
            <a:ext cx="4395855" cy="4351338"/>
          </a:xfrm>
        </p:spPr>
        <p:txBody>
          <a:bodyPr>
            <a:normAutofit/>
          </a:bodyPr>
          <a:lstStyle/>
          <a:p>
            <a:pPr algn="just"/>
            <a:r>
              <a:rPr lang="fr-FR" sz="2000" b="1" u="sng" dirty="0"/>
              <a:t>DEFINITION :</a:t>
            </a:r>
          </a:p>
          <a:p>
            <a:pPr marL="0" lvl="0" indent="0" algn="just">
              <a:lnSpc>
                <a:spcPct val="100000"/>
              </a:lnSpc>
              <a:spcBef>
                <a:spcPts val="1200"/>
              </a:spcBef>
              <a:buNone/>
            </a:pPr>
            <a:r>
              <a:rPr lang="fr-FR"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L</a:t>
            </a:r>
            <a:r>
              <a:rPr lang="fr-FR" sz="1800" b="1" dirty="0">
                <a:solidFill>
                  <a:srgbClr val="2F5496"/>
                </a:solidFill>
                <a:effectLst/>
                <a:latin typeface="Calibri" panose="020F0502020204030204" pitchFamily="34" charset="0"/>
                <a:ea typeface="Calibri" panose="020F0502020204030204" pitchFamily="34" charset="0"/>
                <a:cs typeface="Calibri" panose="020F0502020204030204" pitchFamily="34" charset="0"/>
              </a:rPr>
              <a:t>es rencontres associatives sont des événements de la vie associative qui réunissent des correspondants, des adhérents, des partenaires institutionnels, des prescripteurs, des élus etc…elles permettent de faire découvrir un lieu, d’évoquer l’actualité du CSF, et de partager un moment convivial.</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36000">
              <a:spcBef>
                <a:spcPts val="0"/>
              </a:spcBef>
            </a:pPr>
            <a:endParaRPr lang="fr-FR" dirty="0"/>
          </a:p>
          <a:p>
            <a:endParaRPr lang="fr-FR" dirty="0"/>
          </a:p>
        </p:txBody>
      </p:sp>
      <p:sp>
        <p:nvSpPr>
          <p:cNvPr id="10" name="Espace réservé du contenu 2">
            <a:extLst>
              <a:ext uri="{FF2B5EF4-FFF2-40B4-BE49-F238E27FC236}">
                <a16:creationId xmlns:a16="http://schemas.microsoft.com/office/drawing/2014/main" id="{BA6765D2-75E7-7628-755E-DBB253A32CB4}"/>
              </a:ext>
            </a:extLst>
          </p:cNvPr>
          <p:cNvSpPr txBox="1">
            <a:spLocks/>
          </p:cNvSpPr>
          <p:nvPr/>
        </p:nvSpPr>
        <p:spPr>
          <a:xfrm>
            <a:off x="5211470" y="965293"/>
            <a:ext cx="6759019" cy="54897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2000" b="1" u="sng" dirty="0"/>
              <a:t>SAISIE HORIZON : </a:t>
            </a:r>
          </a:p>
          <a:p>
            <a:pPr lvl="1" algn="just"/>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 partir du compte « vie institutionnelle AGENCE » </a:t>
            </a:r>
            <a:r>
              <a:rPr lang="fr-FR" sz="1400" u="sng" dirty="0">
                <a:solidFill>
                  <a:srgbClr val="7030A0"/>
                </a:solidFill>
                <a:latin typeface="Lato" panose="020F0502020204030203" pitchFamily="34" charset="0"/>
                <a:ea typeface="Lato" panose="020F0502020204030203" pitchFamily="34" charset="0"/>
                <a:cs typeface="Lato" panose="020F0502020204030203" pitchFamily="34" charset="0"/>
              </a:rPr>
              <a:t>saisir une </a:t>
            </a:r>
            <a:r>
              <a:rPr lang="fr-FR" sz="1400" b="1" u="sng" dirty="0">
                <a:solidFill>
                  <a:srgbClr val="7030A0"/>
                </a:solidFill>
                <a:latin typeface="Lato" panose="020F0502020204030203" pitchFamily="34" charset="0"/>
                <a:ea typeface="Lato" panose="020F0502020204030203" pitchFamily="34" charset="0"/>
                <a:cs typeface="Lato" panose="020F0502020204030203" pitchFamily="34" charset="0"/>
              </a:rPr>
              <a:t>action de développement de type « </a:t>
            </a:r>
            <a:r>
              <a:rPr lang="fr-FR" sz="1400" b="1" i="1" u="sng" dirty="0">
                <a:solidFill>
                  <a:srgbClr val="7030A0"/>
                </a:solidFill>
                <a:latin typeface="Lato" panose="020F0502020204030203" pitchFamily="34" charset="0"/>
                <a:ea typeface="Lato" panose="020F0502020204030203" pitchFamily="34" charset="0"/>
                <a:cs typeface="Lato" panose="020F0502020204030203" pitchFamily="34" charset="0"/>
              </a:rPr>
              <a:t>autres </a:t>
            </a:r>
            <a:r>
              <a:rPr lang="fr-FR" sz="1400" b="1" u="sng" dirty="0">
                <a:solidFill>
                  <a:srgbClr val="7030A0"/>
                </a:solidFill>
                <a:latin typeface="Lato" panose="020F0502020204030203" pitchFamily="34" charset="0"/>
                <a:ea typeface="Lato" panose="020F0502020204030203" pitchFamily="34" charset="0"/>
                <a:cs typeface="Lato" panose="020F0502020204030203" pitchFamily="34" charset="0"/>
              </a:rPr>
              <a:t>»</a:t>
            </a:r>
          </a:p>
          <a:p>
            <a:pPr lvl="1" algn="just"/>
            <a:r>
              <a:rPr lang="fr-FR" sz="1400" b="1" dirty="0">
                <a:solidFill>
                  <a:srgbClr val="7030A0"/>
                </a:solidFill>
                <a:latin typeface="Lato" panose="020F0502020204030203" pitchFamily="34" charset="0"/>
                <a:ea typeface="Lato" panose="020F0502020204030203" pitchFamily="34" charset="0"/>
                <a:cs typeface="Lato" panose="020F0502020204030203" pitchFamily="34" charset="0"/>
              </a:rPr>
              <a:t>Indiquer dans le nom « </a:t>
            </a:r>
            <a:r>
              <a:rPr lang="fr-FR" sz="1400" b="1" i="1" dirty="0">
                <a:solidFill>
                  <a:srgbClr val="7030A0"/>
                </a:solidFill>
                <a:latin typeface="Lato" panose="020F0502020204030203" pitchFamily="34" charset="0"/>
                <a:ea typeface="Lato" panose="020F0502020204030203" pitchFamily="34" charset="0"/>
                <a:cs typeface="Lato" panose="020F0502020204030203" pitchFamily="34" charset="0"/>
              </a:rPr>
              <a:t>rencontre associative + Lieu + date </a:t>
            </a:r>
            <a:r>
              <a:rPr lang="fr-FR" sz="1400" b="1" dirty="0">
                <a:solidFill>
                  <a:srgbClr val="7030A0"/>
                </a:solidFill>
                <a:latin typeface="Lato" panose="020F0502020204030203" pitchFamily="34" charset="0"/>
                <a:ea typeface="Lato" panose="020F0502020204030203" pitchFamily="34" charset="0"/>
                <a:cs typeface="Lato" panose="020F0502020204030203" pitchFamily="34" charset="0"/>
              </a:rPr>
              <a:t>» </a:t>
            </a: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t>
            </a:r>
            <a:r>
              <a:rPr lang="fr-FR" sz="1400" i="1"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exemple :</a:t>
            </a: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rencontre associative théâtre de Tarbes 11/05/2024)</a:t>
            </a:r>
            <a:endParaRPr lang="fr-FR" sz="18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endParaRPr>
          </a:p>
          <a:p>
            <a:pPr lvl="1" algn="just"/>
            <a:r>
              <a:rPr lang="fr-FR" sz="1400" b="1" u="sng"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Pour la saisie des participants</a:t>
            </a:r>
          </a:p>
          <a:p>
            <a:pPr marL="0" indent="0" algn="just">
              <a:buNone/>
            </a:pP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a:t>
            </a:r>
            <a:r>
              <a:rPr lang="fr-FR" sz="1400" b="1" u="sng" dirty="0">
                <a:solidFill>
                  <a:srgbClr val="0070C0"/>
                </a:solidFill>
                <a:latin typeface="Lato" panose="020F0502020204030203" pitchFamily="34" charset="0"/>
                <a:ea typeface="Lato" panose="020F0502020204030203" pitchFamily="34" charset="0"/>
                <a:cs typeface="Lato" panose="020F0502020204030203" pitchFamily="34" charset="0"/>
              </a:rPr>
              <a:t>les Participants internes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(collaborateurs CSF +</a:t>
            </a:r>
            <a:r>
              <a:rPr lang="fr-FR" sz="1400" dirty="0" err="1">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PdCD</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qui seront présents à l’évènement vous pouvez les saisir facilement lors la création de l’action de développement </a:t>
            </a: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t>
            </a:r>
            <a:r>
              <a:rPr lang="fr-FR" sz="1400" i="1" dirty="0" err="1">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cf</a:t>
            </a: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capture écran)</a:t>
            </a:r>
          </a:p>
          <a:p>
            <a:pPr marL="0" indent="0" algn="just">
              <a:spcBef>
                <a:spcPts val="0"/>
              </a:spcBef>
              <a:buNone/>
            </a:pP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Ainsi lors de la création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de l’évènement joint « </a:t>
            </a:r>
            <a:r>
              <a:rPr lang="fr-FR" sz="1400" b="1" dirty="0">
                <a:solidFill>
                  <a:srgbClr val="0070C0"/>
                </a:solidFill>
                <a:latin typeface="Lato" panose="020F0502020204030203" pitchFamily="34" charset="0"/>
                <a:ea typeface="Lato" panose="020F0502020204030203" pitchFamily="34" charset="0"/>
                <a:cs typeface="Lato" panose="020F0502020204030203" pitchFamily="34" charset="0"/>
              </a:rPr>
              <a:t>disponibilité développement </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pour bloquer les agendas, </a:t>
            </a: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les participants renseignées dans l’action de développement sont repris automatiquement dans la disponibilité.</a:t>
            </a:r>
          </a:p>
          <a:p>
            <a:pPr marL="0" indent="0" algn="just">
              <a:spcBef>
                <a:spcPts val="0"/>
              </a:spcBef>
              <a:buNone/>
            </a:pPr>
            <a:r>
              <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Le cas échéant vous pourrez rajouter ou supprimer ces participants dans l’action de développement et/ou dans la dispo ultérieurement.)</a:t>
            </a:r>
          </a:p>
          <a:p>
            <a:pPr marL="0" indent="0" algn="just">
              <a:spcBef>
                <a:spcPts val="0"/>
              </a:spcBef>
              <a:buNone/>
            </a:pPr>
            <a:endParaRPr lang="fr-FR" sz="1400" i="1"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endParaRPr>
          </a:p>
          <a:p>
            <a:pPr marL="0" indent="0" algn="just">
              <a:spcBef>
                <a:spcPts val="0"/>
              </a:spcBef>
              <a:buNone/>
            </a:pP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a:t>
            </a:r>
            <a:r>
              <a:rPr lang="fr-FR" sz="1400" b="1" u="sng" dirty="0">
                <a:solidFill>
                  <a:srgbClr val="0070C0"/>
                </a:solidFill>
                <a:latin typeface="Lato" panose="020F0502020204030203" pitchFamily="34" charset="0"/>
                <a:ea typeface="Lato" panose="020F0502020204030203" pitchFamily="34" charset="0"/>
                <a:cs typeface="Lato" panose="020F0502020204030203" pitchFamily="34" charset="0"/>
              </a:rPr>
              <a:t>Pour les participants externes</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mettre en fichier joint de l’action le fichier </a:t>
            </a:r>
            <a:r>
              <a:rPr lang="fr-FR" sz="1400" dirty="0" err="1">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excel</a:t>
            </a:r>
            <a:r>
              <a:rPr lang="fr-FR" sz="1400" dirty="0">
                <a:solidFill>
                  <a:schemeClr val="accent1">
                    <a:lumMod val="75000"/>
                  </a:schemeClr>
                </a:solidFill>
                <a:latin typeface="Lato" panose="020F0502020204030203" pitchFamily="34" charset="0"/>
                <a:ea typeface="Lato" panose="020F0502020204030203" pitchFamily="34" charset="0"/>
                <a:cs typeface="Lato" panose="020F0502020204030203" pitchFamily="34" charset="0"/>
              </a:rPr>
              <a:t> des présents</a:t>
            </a:r>
          </a:p>
        </p:txBody>
      </p:sp>
      <p:pic>
        <p:nvPicPr>
          <p:cNvPr id="2050" name="Picture 2" descr="Point de rassemblement - Icônes flèches gratuites">
            <a:extLst>
              <a:ext uri="{FF2B5EF4-FFF2-40B4-BE49-F238E27FC236}">
                <a16:creationId xmlns:a16="http://schemas.microsoft.com/office/drawing/2014/main" id="{D6C530B9-D0A8-B1B6-3ACC-1FB7CD72BEC2}"/>
              </a:ext>
            </a:extLst>
          </p:cNvPr>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636749" y="114875"/>
            <a:ext cx="1099769" cy="1035077"/>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93D14610-49A0-4B4F-B9EC-3ECF65833ABB}"/>
              </a:ext>
            </a:extLst>
          </p:cNvPr>
          <p:cNvPicPr>
            <a:picLocks noChangeAspect="1"/>
          </p:cNvPicPr>
          <p:nvPr/>
        </p:nvPicPr>
        <p:blipFill rotWithShape="1">
          <a:blip r:embed="rId4"/>
          <a:srcRect t="14872"/>
          <a:stretch/>
        </p:blipFill>
        <p:spPr>
          <a:xfrm>
            <a:off x="2009514" y="4944412"/>
            <a:ext cx="8172971" cy="1438980"/>
          </a:xfrm>
          <a:prstGeom prst="rect">
            <a:avLst/>
          </a:prstGeom>
        </p:spPr>
      </p:pic>
    </p:spTree>
    <p:extLst>
      <p:ext uri="{BB962C8B-B14F-4D97-AF65-F5344CB8AC3E}">
        <p14:creationId xmlns:p14="http://schemas.microsoft.com/office/powerpoint/2010/main" val="227470167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440</TotalTime>
  <Words>677</Words>
  <Application>Microsoft Office PowerPoint</Application>
  <PresentationFormat>Grand écran</PresentationFormat>
  <Paragraphs>36</Paragraphs>
  <Slides>4</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Calibri</vt:lpstr>
      <vt:lpstr>Calibri Light</vt:lpstr>
      <vt:lpstr>Lato</vt:lpstr>
      <vt:lpstr>Thème Office</vt:lpstr>
      <vt:lpstr>Actions d’animation de la  vie associative</vt:lpstr>
      <vt:lpstr>1. Echange avec président de CD</vt:lpstr>
      <vt:lpstr>2. Commissionnements départementales</vt:lpstr>
      <vt:lpstr>3. Rencontres associatives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Actions de vie associative</dc:title>
  <dc:creator>Paggetti Amélie</dc:creator>
  <cp:lastModifiedBy>Paggetti Amélie</cp:lastModifiedBy>
  <cp:revision>13</cp:revision>
  <dcterms:created xsi:type="dcterms:W3CDTF">2024-04-19T12:24:40Z</dcterms:created>
  <dcterms:modified xsi:type="dcterms:W3CDTF">2024-05-13T10:16:47Z</dcterms:modified>
</cp:coreProperties>
</file>