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60" r:id="rId2"/>
    <p:sldId id="258" r:id="rId3"/>
    <p:sldId id="266" r:id="rId4"/>
    <p:sldId id="267" r:id="rId5"/>
    <p:sldId id="268" r:id="rId6"/>
    <p:sldId id="270" r:id="rId7"/>
    <p:sldId id="284" r:id="rId8"/>
    <p:sldId id="273" r:id="rId9"/>
    <p:sldId id="274" r:id="rId10"/>
    <p:sldId id="275" r:id="rId11"/>
    <p:sldId id="276" r:id="rId12"/>
    <p:sldId id="287" r:id="rId13"/>
    <p:sldId id="277" r:id="rId14"/>
    <p:sldId id="278" r:id="rId15"/>
    <p:sldId id="279" r:id="rId16"/>
    <p:sldId id="280" r:id="rId17"/>
    <p:sldId id="272" r:id="rId18"/>
    <p:sldId id="269" r:id="rId19"/>
    <p:sldId id="271" r:id="rId20"/>
    <p:sldId id="283" r:id="rId21"/>
    <p:sldId id="282" r:id="rId22"/>
    <p:sldId id="285" r:id="rId23"/>
    <p:sldId id="281" r:id="rId24"/>
    <p:sldId id="292" r:id="rId25"/>
    <p:sldId id="293" r:id="rId26"/>
    <p:sldId id="294" r:id="rId27"/>
    <p:sldId id="286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4B6"/>
    <a:srgbClr val="F7C003"/>
    <a:srgbClr val="39BBED"/>
    <a:srgbClr val="57C1B7"/>
    <a:srgbClr val="D90A10"/>
    <a:srgbClr val="127ABF"/>
    <a:srgbClr val="D4DFEF"/>
    <a:srgbClr val="E8422A"/>
    <a:srgbClr val="004584"/>
    <a:srgbClr val="068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77673" autoAdjust="0"/>
  </p:normalViewPr>
  <p:slideViewPr>
    <p:cSldViewPr>
      <p:cViewPr varScale="1">
        <p:scale>
          <a:sx n="64" d="100"/>
          <a:sy n="64" d="100"/>
        </p:scale>
        <p:origin x="151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52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AAB7A00-AC23-4DDC-9F58-BA8036EE57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6C169AB-E678-4262-941A-B07D953A5D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3D5A-F619-4AB7-8381-AE729A5ECC71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2F5125-3484-4F53-994E-A505DD36AE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91F5E2D-CDA1-493D-A51A-4086124D17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8946C-8912-4FEE-A032-2A546FDD33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671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67855-9B28-4AF0-8FCF-056EAB5E5539}" type="datetimeFigureOut">
              <a:rPr lang="fr-FR" smtClean="0"/>
              <a:t>16/10/2024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C6259-1552-4BBC-9849-9C4FDD4EEA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187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C6259-1552-4BBC-9849-9C4FDD4EEA7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909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C6259-1552-4BBC-9849-9C4FDD4EEA7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281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C6259-1552-4BBC-9849-9C4FDD4EEA7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28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C6259-1552-4BBC-9849-9C4FDD4EEA76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37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C6259-1552-4BBC-9849-9C4FDD4EEA76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799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7C6259-1552-4BBC-9849-9C4FDD4EEA76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853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Arrondir un rectangle avec un coin du même côté 5"/>
          <p:cNvSpPr/>
          <p:nvPr userDrawn="1"/>
        </p:nvSpPr>
        <p:spPr>
          <a:xfrm rot="10800000">
            <a:off x="-2" y="4593968"/>
            <a:ext cx="9144002" cy="2264031"/>
          </a:xfrm>
          <a:custGeom>
            <a:avLst/>
            <a:gdLst>
              <a:gd name="connsiteX0" fmla="*/ 456031 w 10369152"/>
              <a:gd name="connsiteY0" fmla="*/ 0 h 2736129"/>
              <a:gd name="connsiteX1" fmla="*/ 9913121 w 10369152"/>
              <a:gd name="connsiteY1" fmla="*/ 0 h 2736129"/>
              <a:gd name="connsiteX2" fmla="*/ 10369152 w 10369152"/>
              <a:gd name="connsiteY2" fmla="*/ 456031 h 2736129"/>
              <a:gd name="connsiteX3" fmla="*/ 10369152 w 10369152"/>
              <a:gd name="connsiteY3" fmla="*/ 2736129 h 2736129"/>
              <a:gd name="connsiteX4" fmla="*/ 10369152 w 10369152"/>
              <a:gd name="connsiteY4" fmla="*/ 2736129 h 2736129"/>
              <a:gd name="connsiteX5" fmla="*/ 0 w 10369152"/>
              <a:gd name="connsiteY5" fmla="*/ 2736129 h 2736129"/>
              <a:gd name="connsiteX6" fmla="*/ 0 w 10369152"/>
              <a:gd name="connsiteY6" fmla="*/ 2736129 h 2736129"/>
              <a:gd name="connsiteX7" fmla="*/ 0 w 10369152"/>
              <a:gd name="connsiteY7" fmla="*/ 456031 h 2736129"/>
              <a:gd name="connsiteX8" fmla="*/ 456031 w 10369152"/>
              <a:gd name="connsiteY8" fmla="*/ 0 h 2736129"/>
              <a:gd name="connsiteX0" fmla="*/ 0 w 10369152"/>
              <a:gd name="connsiteY0" fmla="*/ 456031 h 2736129"/>
              <a:gd name="connsiteX1" fmla="*/ 9913121 w 10369152"/>
              <a:gd name="connsiteY1" fmla="*/ 0 h 2736129"/>
              <a:gd name="connsiteX2" fmla="*/ 10369152 w 10369152"/>
              <a:gd name="connsiteY2" fmla="*/ 456031 h 2736129"/>
              <a:gd name="connsiteX3" fmla="*/ 10369152 w 10369152"/>
              <a:gd name="connsiteY3" fmla="*/ 2736129 h 2736129"/>
              <a:gd name="connsiteX4" fmla="*/ 10369152 w 10369152"/>
              <a:gd name="connsiteY4" fmla="*/ 2736129 h 2736129"/>
              <a:gd name="connsiteX5" fmla="*/ 0 w 10369152"/>
              <a:gd name="connsiteY5" fmla="*/ 2736129 h 2736129"/>
              <a:gd name="connsiteX6" fmla="*/ 0 w 10369152"/>
              <a:gd name="connsiteY6" fmla="*/ 2736129 h 2736129"/>
              <a:gd name="connsiteX7" fmla="*/ 0 w 10369152"/>
              <a:gd name="connsiteY7" fmla="*/ 456031 h 2736129"/>
              <a:gd name="connsiteX0" fmla="*/ 0 w 10369152"/>
              <a:gd name="connsiteY0" fmla="*/ 0 h 2280098"/>
              <a:gd name="connsiteX1" fmla="*/ 10369152 w 10369152"/>
              <a:gd name="connsiteY1" fmla="*/ 0 h 2280098"/>
              <a:gd name="connsiteX2" fmla="*/ 10369152 w 10369152"/>
              <a:gd name="connsiteY2" fmla="*/ 2280098 h 2280098"/>
              <a:gd name="connsiteX3" fmla="*/ 10369152 w 10369152"/>
              <a:gd name="connsiteY3" fmla="*/ 2280098 h 2280098"/>
              <a:gd name="connsiteX4" fmla="*/ 0 w 10369152"/>
              <a:gd name="connsiteY4" fmla="*/ 2280098 h 2280098"/>
              <a:gd name="connsiteX5" fmla="*/ 0 w 10369152"/>
              <a:gd name="connsiteY5" fmla="*/ 2280098 h 2280098"/>
              <a:gd name="connsiteX6" fmla="*/ 0 w 10369152"/>
              <a:gd name="connsiteY6" fmla="*/ 0 h 2280098"/>
              <a:gd name="connsiteX0" fmla="*/ 0 w 10369159"/>
              <a:gd name="connsiteY0" fmla="*/ 173863 h 2453961"/>
              <a:gd name="connsiteX1" fmla="*/ 10369152 w 10369159"/>
              <a:gd name="connsiteY1" fmla="*/ 173863 h 2453961"/>
              <a:gd name="connsiteX2" fmla="*/ 10369152 w 10369159"/>
              <a:gd name="connsiteY2" fmla="*/ 2453961 h 2453961"/>
              <a:gd name="connsiteX3" fmla="*/ 10369152 w 10369159"/>
              <a:gd name="connsiteY3" fmla="*/ 2453961 h 2453961"/>
              <a:gd name="connsiteX4" fmla="*/ 0 w 10369159"/>
              <a:gd name="connsiteY4" fmla="*/ 2453961 h 2453961"/>
              <a:gd name="connsiteX5" fmla="*/ 0 w 10369159"/>
              <a:gd name="connsiteY5" fmla="*/ 2453961 h 2453961"/>
              <a:gd name="connsiteX6" fmla="*/ 0 w 10369159"/>
              <a:gd name="connsiteY6" fmla="*/ 173863 h 2453961"/>
              <a:gd name="connsiteX0" fmla="*/ 20 w 10369178"/>
              <a:gd name="connsiteY0" fmla="*/ 9508 h 2289606"/>
              <a:gd name="connsiteX1" fmla="*/ 10369172 w 10369178"/>
              <a:gd name="connsiteY1" fmla="*/ 9508 h 2289606"/>
              <a:gd name="connsiteX2" fmla="*/ 10369172 w 10369178"/>
              <a:gd name="connsiteY2" fmla="*/ 2289606 h 2289606"/>
              <a:gd name="connsiteX3" fmla="*/ 10369172 w 10369178"/>
              <a:gd name="connsiteY3" fmla="*/ 2289606 h 2289606"/>
              <a:gd name="connsiteX4" fmla="*/ 20 w 10369178"/>
              <a:gd name="connsiteY4" fmla="*/ 2289606 h 2289606"/>
              <a:gd name="connsiteX5" fmla="*/ 20 w 10369178"/>
              <a:gd name="connsiteY5" fmla="*/ 2289606 h 2289606"/>
              <a:gd name="connsiteX6" fmla="*/ 20 w 10369178"/>
              <a:gd name="connsiteY6" fmla="*/ 9508 h 2289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69178" h="2289606">
                <a:moveTo>
                  <a:pt x="20" y="9508"/>
                </a:moveTo>
                <a:cubicBezTo>
                  <a:pt x="-16768" y="10492"/>
                  <a:pt x="10378340" y="-12368"/>
                  <a:pt x="10369172" y="9508"/>
                </a:cubicBezTo>
                <a:lnTo>
                  <a:pt x="10369172" y="2289606"/>
                </a:lnTo>
                <a:lnTo>
                  <a:pt x="10369172" y="2289606"/>
                </a:lnTo>
                <a:lnTo>
                  <a:pt x="20" y="2289606"/>
                </a:lnTo>
                <a:lnTo>
                  <a:pt x="20" y="2289606"/>
                </a:lnTo>
                <a:lnTo>
                  <a:pt x="20" y="9508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space réservé de la date 29"/>
          <p:cNvSpPr>
            <a:spLocks noGrp="1"/>
          </p:cNvSpPr>
          <p:nvPr>
            <p:ph type="dt" sz="half" idx="10"/>
          </p:nvPr>
        </p:nvSpPr>
        <p:spPr>
          <a:xfrm>
            <a:off x="3318739" y="6280850"/>
            <a:ext cx="1095695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64B6"/>
                </a:solidFill>
              </a:defRPr>
            </a:lvl1pPr>
            <a:extLst/>
          </a:lstStyle>
          <a:p>
            <a:fld id="{6241412D-4658-4E14-97E3-B467174F7D32}" type="datetime1">
              <a:rPr lang="fr-FR" smtClean="0"/>
              <a:pPr/>
              <a:t>16/10/2024</a:t>
            </a:fld>
            <a:endParaRPr lang="fr-FR" dirty="0"/>
          </a:p>
        </p:txBody>
      </p:sp>
      <p:sp>
        <p:nvSpPr>
          <p:cNvPr id="12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294403" y="6280850"/>
            <a:ext cx="302433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A64B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r>
              <a:rPr lang="fr-FR" dirty="0"/>
              <a:t>Nom Prénom - Service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812360" y="6309319"/>
            <a:ext cx="432048" cy="336655"/>
          </a:xfrm>
          <a:prstGeom prst="rect">
            <a:avLst/>
          </a:prstGeom>
          <a:solidFill>
            <a:schemeClr val="bg1"/>
          </a:solidFill>
          <a:ln w="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788264" y="6351131"/>
            <a:ext cx="456144" cy="246221"/>
          </a:xfrm>
          <a:prstGeom prst="rect">
            <a:avLst/>
          </a:prstGeom>
        </p:spPr>
        <p:txBody>
          <a:bodyPr>
            <a:spAutoFit/>
          </a:bodyPr>
          <a:lstStyle>
            <a:lvl1pPr algn="ctr">
              <a:defRPr sz="1000">
                <a:solidFill>
                  <a:srgbClr val="0A64B6"/>
                </a:solidFill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7" y="6012462"/>
            <a:ext cx="513857" cy="79054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6816" y="1052698"/>
            <a:ext cx="5230368" cy="2669155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A5995607-DCE9-4D1F-8001-E1A7F0F62AE8}"/>
              </a:ext>
            </a:extLst>
          </p:cNvPr>
          <p:cNvGrpSpPr/>
          <p:nvPr userDrawn="1"/>
        </p:nvGrpSpPr>
        <p:grpSpPr>
          <a:xfrm>
            <a:off x="3983" y="4574568"/>
            <a:ext cx="9135224" cy="72000"/>
            <a:chOff x="3983" y="4574568"/>
            <a:chExt cx="9135224" cy="72000"/>
          </a:xfrm>
        </p:grpSpPr>
        <p:sp>
          <p:nvSpPr>
            <p:cNvPr id="4" name="Rectangle 3"/>
            <p:cNvSpPr/>
            <p:nvPr userDrawn="1"/>
          </p:nvSpPr>
          <p:spPr>
            <a:xfrm>
              <a:off x="3657432" y="4574568"/>
              <a:ext cx="1828326" cy="72000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3983" y="4574568"/>
              <a:ext cx="1828326" cy="72000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10881" y="4574568"/>
              <a:ext cx="1828326" cy="72000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80848" y="4574568"/>
              <a:ext cx="1828326" cy="72000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834016" y="4574568"/>
              <a:ext cx="1828326" cy="72000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72912" y="5443402"/>
            <a:ext cx="5031120" cy="433870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dirty="0"/>
              <a:t>Modifiez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3175" cap="rnd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>
              <a:effectLst/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solidFill>
            <a:srgbClr val="FFC000"/>
          </a:solidFill>
          <a:ln w="3175" cap="rnd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>
              <a:effectLst/>
            </a:endParaRPr>
          </a:p>
        </p:txBody>
      </p:sp>
      <p:sp>
        <p:nvSpPr>
          <p:cNvPr id="14" name="Espace réservé de la date 3">
            <a:extLst>
              <a:ext uri="{FF2B5EF4-FFF2-40B4-BE49-F238E27FC236}">
                <a16:creationId xmlns:a16="http://schemas.microsoft.com/office/drawing/2014/main" id="{B6D116CA-1E63-4CC5-B7FF-CF2AB1E2E7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16/10/2024</a:t>
            </a:fld>
            <a:endParaRPr lang="fr-FR" dirty="0"/>
          </a:p>
        </p:txBody>
      </p:sp>
      <p:sp>
        <p:nvSpPr>
          <p:cNvPr id="15" name="Espace réservé du pied de page 4">
            <a:extLst>
              <a:ext uri="{FF2B5EF4-FFF2-40B4-BE49-F238E27FC236}">
                <a16:creationId xmlns:a16="http://schemas.microsoft.com/office/drawing/2014/main" id="{F8FD3171-440B-401F-A532-1EDF71446A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4F4C2E5D-02A6-4D37-ABA4-96A8DC33D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1" name="Imag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7" y="6012462"/>
            <a:ext cx="513857" cy="790549"/>
          </a:xfrm>
          <a:prstGeom prst="rect">
            <a:avLst/>
          </a:prstGeom>
        </p:spPr>
      </p:pic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076037E6-0492-471F-BF01-B37FFD8B09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16/10/2024</a:t>
            </a:fld>
            <a:endParaRPr lang="fr-FR" dirty="0"/>
          </a:p>
        </p:txBody>
      </p:sp>
      <p:sp>
        <p:nvSpPr>
          <p:cNvPr id="24" name="Espace réservé du pied de page 4">
            <a:extLst>
              <a:ext uri="{FF2B5EF4-FFF2-40B4-BE49-F238E27FC236}">
                <a16:creationId xmlns:a16="http://schemas.microsoft.com/office/drawing/2014/main" id="{3DF0EABF-3CD6-477F-9D17-52BC9DAB8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25" name="Espace réservé du numéro de diapositive 5">
            <a:extLst>
              <a:ext uri="{FF2B5EF4-FFF2-40B4-BE49-F238E27FC236}">
                <a16:creationId xmlns:a16="http://schemas.microsoft.com/office/drawing/2014/main" id="{ED5EAE6D-252E-4A96-8D98-A1FF00346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370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4107911"/>
          </a:xfrm>
        </p:spPr>
        <p:txBody>
          <a:bodyPr/>
          <a:lstStyle/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403A9EC3-CFE4-4072-A80B-921D68190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16/10/2024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2CD361C2-620F-4DA2-B123-E6D9D8979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3A581AA6-9205-4294-8DD2-32AB58A54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484783"/>
            <a:ext cx="4906888" cy="4032449"/>
          </a:xfrm>
        </p:spPr>
        <p:txBody>
          <a:bodyPr/>
          <a:lstStyle>
            <a:lvl1pPr>
              <a:defRPr/>
            </a:lvl1pPr>
            <a:extLst/>
          </a:lstStyle>
          <a:p>
            <a:pPr lvl="0" eaLnBrk="1" latinLnBrk="0" hangingPunct="1"/>
            <a:r>
              <a:rPr lang="fr-FR" dirty="0"/>
              <a:t>Pour montrer un document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8" name="Espace réservé pour une image  2"/>
          <p:cNvSpPr>
            <a:spLocks noGrp="1"/>
          </p:cNvSpPr>
          <p:nvPr>
            <p:ph type="pic" idx="13"/>
          </p:nvPr>
        </p:nvSpPr>
        <p:spPr>
          <a:xfrm>
            <a:off x="5436096" y="1412776"/>
            <a:ext cx="3240360" cy="43924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  <a:effectLst/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 dirty="0"/>
              <a:t>Cliquez sur l'icône pour ajouter une image</a:t>
            </a:r>
            <a:endParaRPr kumimoji="0" lang="en-US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01BEBD0E-CEF8-4206-88FA-25901B211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16/10/2024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905BFCEE-84BF-404E-8164-ED5D002A5C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A0DBD7C2-53B5-495B-ACA6-2FFF1EE15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Titre 6">
            <a:extLst>
              <a:ext uri="{FF2B5EF4-FFF2-40B4-BE49-F238E27FC236}">
                <a16:creationId xmlns:a16="http://schemas.microsoft.com/office/drawing/2014/main" id="{299E3EE3-5680-4A5F-8771-445076D7C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rtlCol="0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27280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  <a:effectLst/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175" cap="rnd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3175" cap="rnd" cmpd="sng" algn="ctr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79DAAAE7-6162-41B0-B21A-9B606BD0C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16/10/2024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4EDA36A1-B1CA-4119-9B5C-BEFFE5D3B0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82FE63D5-020C-4064-A82F-C66525AFE3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9"/>
            <a:ext cx="4038600" cy="41079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cxnSp>
        <p:nvCxnSpPr>
          <p:cNvPr id="13" name="Connecteur droit 12"/>
          <p:cNvCxnSpPr/>
          <p:nvPr userDrawn="1"/>
        </p:nvCxnSpPr>
        <p:spPr>
          <a:xfrm>
            <a:off x="4572000" y="1484784"/>
            <a:ext cx="0" cy="453650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B1BC81A7-E8E3-4A9A-8ACE-29E064CFD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16/10/2024</a:t>
            </a:fld>
            <a:endParaRPr lang="fr-FR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1477A034-BF64-46BE-AED5-84AAE87923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6" name="Espace réservé du numéro de diapositive 5">
            <a:extLst>
              <a:ext uri="{FF2B5EF4-FFF2-40B4-BE49-F238E27FC236}">
                <a16:creationId xmlns:a16="http://schemas.microsoft.com/office/drawing/2014/main" id="{3697E543-708B-4D1E-8341-48BF27E81D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>
                <a:solidFill>
                  <a:srgbClr val="0A64B6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4827240"/>
            <a:ext cx="4040188" cy="762000"/>
          </a:xfrm>
          <a:solidFill>
            <a:srgbClr val="068FD4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dirty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4797152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dirty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5"/>
            <a:ext cx="4040188" cy="356888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74383"/>
            <a:ext cx="4041775" cy="356888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Modifiez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4572000" y="1412776"/>
            <a:ext cx="0" cy="35283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2BCEA6B2-BE0E-4053-A71D-D2CCB510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16/10/2024</a:t>
            </a:fld>
            <a:endParaRPr lang="fr-FR" dirty="0"/>
          </a:p>
        </p:txBody>
      </p:sp>
      <p:sp>
        <p:nvSpPr>
          <p:cNvPr id="13" name="Espace réservé du pied de page 4">
            <a:extLst>
              <a:ext uri="{FF2B5EF4-FFF2-40B4-BE49-F238E27FC236}">
                <a16:creationId xmlns:a16="http://schemas.microsoft.com/office/drawing/2014/main" id="{5DAEED4A-A484-4855-8CF3-9040C1171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B8BD5278-A464-4247-B418-7D03A8CD0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effectLst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5071D4D1-3CA9-402E-BC78-08B85665C5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16/10/2024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5DE9AEF1-27BC-48F6-955F-16F6A891D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18EAF7D7-386D-463B-847E-E60A1967D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272912" y="5355102"/>
            <a:ext cx="5121280" cy="506013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>
                <a:solidFill>
                  <a:srgbClr val="0A64B6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28034849-D237-428D-9796-A043BCD87E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16/10/2024</a:t>
            </a:fld>
            <a:endParaRPr lang="fr-FR" dirty="0"/>
          </a:p>
        </p:txBody>
      </p:sp>
      <p:sp>
        <p:nvSpPr>
          <p:cNvPr id="14" name="Espace réservé du pied de page 4">
            <a:extLst>
              <a:ext uri="{FF2B5EF4-FFF2-40B4-BE49-F238E27FC236}">
                <a16:creationId xmlns:a16="http://schemas.microsoft.com/office/drawing/2014/main" id="{76C7EA53-9CD7-4D60-8111-79FA9EC64D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5" name="Espace réservé du numéro de diapositive 5">
            <a:extLst>
              <a:ext uri="{FF2B5EF4-FFF2-40B4-BE49-F238E27FC236}">
                <a16:creationId xmlns:a16="http://schemas.microsoft.com/office/drawing/2014/main" id="{11A24B72-A2DA-4CF0-864E-FFB63F8443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9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effectLst/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1437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787" y="6012462"/>
            <a:ext cx="513857" cy="790549"/>
          </a:xfrm>
          <a:prstGeom prst="rect">
            <a:avLst/>
          </a:prstGeom>
        </p:spPr>
      </p:pic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E90596A9-83DB-4D85-987C-84FC5D925162}" type="datetime1">
              <a:rPr lang="fr-FR" smtClean="0"/>
              <a:pPr/>
              <a:t>16/10/2024</a:t>
            </a:fld>
            <a:endParaRPr lang="fr-FR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pPr algn="r"/>
            <a:r>
              <a:rPr lang="fr-FR" dirty="0"/>
              <a:t>Prénom Nom - Service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7872824" y="6372746"/>
            <a:ext cx="288032" cy="247849"/>
          </a:xfrm>
          <a:prstGeom prst="rect">
            <a:avLst/>
          </a:prstGeom>
          <a:solidFill>
            <a:srgbClr val="E8422A"/>
          </a:solidFill>
          <a:ln w="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sz="10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extLst/>
          </a:lstStyle>
          <a:p>
            <a:fld id="{06357A57-2B31-47E8-A338-0A21E32C29F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5733256"/>
            <a:ext cx="1840722" cy="939355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8A9345A8-9D4A-470A-B22E-72784292245E}"/>
              </a:ext>
            </a:extLst>
          </p:cNvPr>
          <p:cNvGrpSpPr/>
          <p:nvPr userDrawn="1"/>
        </p:nvGrpSpPr>
        <p:grpSpPr>
          <a:xfrm flipV="1">
            <a:off x="2256865" y="6218012"/>
            <a:ext cx="5976000" cy="45719"/>
            <a:chOff x="3983" y="4574568"/>
            <a:chExt cx="9135224" cy="720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A0AAE2D-825F-4FF7-A66E-46845351263D}"/>
                </a:ext>
              </a:extLst>
            </p:cNvPr>
            <p:cNvSpPr/>
            <p:nvPr userDrawn="1"/>
          </p:nvSpPr>
          <p:spPr>
            <a:xfrm>
              <a:off x="3657432" y="4574568"/>
              <a:ext cx="1828326" cy="72000"/>
            </a:xfrm>
            <a:prstGeom prst="rect">
              <a:avLst/>
            </a:prstGeom>
            <a:solidFill>
              <a:srgbClr val="127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A20D346-A3A3-4321-8B93-B67347DFEC3A}"/>
                </a:ext>
              </a:extLst>
            </p:cNvPr>
            <p:cNvSpPr/>
            <p:nvPr userDrawn="1"/>
          </p:nvSpPr>
          <p:spPr>
            <a:xfrm>
              <a:off x="3983" y="4574568"/>
              <a:ext cx="1828326" cy="72000"/>
            </a:xfrm>
            <a:prstGeom prst="rect">
              <a:avLst/>
            </a:prstGeom>
            <a:solidFill>
              <a:srgbClr val="D90A1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39BE89B-C8D7-4B24-9B44-642474ABAF31}"/>
                </a:ext>
              </a:extLst>
            </p:cNvPr>
            <p:cNvSpPr/>
            <p:nvPr userDrawn="1"/>
          </p:nvSpPr>
          <p:spPr>
            <a:xfrm>
              <a:off x="7310881" y="4574568"/>
              <a:ext cx="1828326" cy="72000"/>
            </a:xfrm>
            <a:prstGeom prst="rect">
              <a:avLst/>
            </a:prstGeom>
            <a:solidFill>
              <a:srgbClr val="57C1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8209FD-A0D3-4144-BF80-EB85FCFB2C68}"/>
                </a:ext>
              </a:extLst>
            </p:cNvPr>
            <p:cNvSpPr/>
            <p:nvPr userDrawn="1"/>
          </p:nvSpPr>
          <p:spPr>
            <a:xfrm>
              <a:off x="5480848" y="4574568"/>
              <a:ext cx="1828326" cy="72000"/>
            </a:xfrm>
            <a:prstGeom prst="rect">
              <a:avLst/>
            </a:prstGeom>
            <a:solidFill>
              <a:srgbClr val="39BB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3B1BC4D-11A3-4525-AFF7-A2E01EF528DE}"/>
                </a:ext>
              </a:extLst>
            </p:cNvPr>
            <p:cNvSpPr/>
            <p:nvPr userDrawn="1"/>
          </p:nvSpPr>
          <p:spPr>
            <a:xfrm>
              <a:off x="1834016" y="4574568"/>
              <a:ext cx="1828326" cy="72000"/>
            </a:xfrm>
            <a:prstGeom prst="rect">
              <a:avLst/>
            </a:prstGeom>
            <a:solidFill>
              <a:srgbClr val="F7C0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fr-FR" b="1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8" r:id="rId9"/>
    <p:sldLayoutId id="2147483669" r:id="rId10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rgbClr val="0A64B6"/>
          </a:solidFill>
          <a:effectLst/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lang="fr-FR" sz="27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Wingdings" panose="05000000000000000000" pitchFamily="2" charset="2"/>
        <a:buChar char="§"/>
        <a:defRPr kumimoji="0" lang="fr-FR" sz="23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lang="fr-FR" sz="21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fr-FR" sz="1900" kern="1200" dirty="0" smtClean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lang="en-US" sz="1800" kern="1200" dirty="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E8EBB1-DFE8-4776-9214-DF04B038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back </a:t>
            </a:r>
            <a:r>
              <a:rPr lang="fr-FR" dirty="0" err="1"/>
              <a:t>j@ssure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3264F1-9D11-4AE9-B211-D16D055A78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90596A9-83DB-4D85-987C-84FC5D925162}" type="datetime1">
              <a:rPr lang="fr-FR" smtClean="0"/>
              <a:pPr/>
              <a:t>16/10/2024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AB3C14-C9F3-4FAE-BFA3-906A6B343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r"/>
            <a:r>
              <a:rPr lang="fr-FR"/>
              <a:t>Prénom Nom - Service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DC642C6-F059-4276-BB79-8B66DF06C6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6357A57-2B31-47E8-A338-0A21E32C29FF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1807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Accéder au CA/échéancier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10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401144" y="1916832"/>
            <a:ext cx="821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clique sur « voir le fichier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2CACC52-52BE-FB09-28C0-FC395ADDB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34336"/>
            <a:ext cx="7056784" cy="353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96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Accéder au CA/échéancier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11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428600" y="1988840"/>
            <a:ext cx="821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Visualisation du document avec possibilité d’impression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3EF3860-1FDB-FEBA-46A9-57836208C5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309944"/>
            <a:ext cx="6984776" cy="357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25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	FSI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12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7CD994E-822D-FC2D-0522-67D469787F34}"/>
              </a:ext>
            </a:extLst>
          </p:cNvPr>
          <p:cNvSpPr txBox="1"/>
          <p:nvPr/>
        </p:nvSpPr>
        <p:spPr>
          <a:xfrm>
            <a:off x="179512" y="1916832"/>
            <a:ext cx="87849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b="1" dirty="0"/>
              <a:t>La FSI </a:t>
            </a:r>
            <a:r>
              <a:rPr lang="fr-FR" dirty="0"/>
              <a:t>est initiée lors de la première instruction. Lors d’un changement de partenaire, la FSI reste inchangée, vous devez retourner dans contractualisation et réinitier la liasse, faire signer à nouveau l’adhérent afin qu’elle soit identique à la dernière instruction.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4591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Accéder à la FSI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13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428600" y="1988840"/>
            <a:ext cx="821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clique sur « action sur le contrat » et je clique sur « documents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FB8D4A8-859F-4242-FB89-060C28E31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39" y="2420888"/>
            <a:ext cx="4189961" cy="329611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8649B59-16DE-6128-A409-92D712779F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420888"/>
            <a:ext cx="4299328" cy="329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91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Accéder à la FSI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14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428600" y="1988840"/>
            <a:ext cx="821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clique sur l’œil qui est en face de « FSI/DEVOIR DE CONSEIL »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F0A29D2-D497-708C-3AB1-65059E6E5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358172"/>
            <a:ext cx="7668695" cy="351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72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Accéder à la FSI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15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428600" y="1988840"/>
            <a:ext cx="821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clique  sur « FSI/DEVOIR DE CONSEIL »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7FAFB0E-536F-E7C1-5ACE-EC13A661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84" y="2358172"/>
            <a:ext cx="7776864" cy="342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82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Accéder à la FSI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16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428600" y="1988840"/>
            <a:ext cx="821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clique  sur la loupe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2590BAB-EBB3-30BF-1EF1-0DF3226A76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19" y="2492896"/>
            <a:ext cx="6980525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278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AAF08DB-244B-E3C9-E070-2E365E824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76872"/>
            <a:ext cx="8229600" cy="3528391"/>
          </a:xfrm>
          <a:prstGeom prst="rect">
            <a:avLst/>
          </a:prstGeo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/>
              <a:t>	Consultation du journal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17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457200" y="1772816"/>
            <a:ext cx="670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Depuis le menu de gauche : je clique sur journal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A309F5-271F-E10D-B859-2C816AE677E1}"/>
              </a:ext>
            </a:extLst>
          </p:cNvPr>
          <p:cNvSpPr/>
          <p:nvPr/>
        </p:nvSpPr>
        <p:spPr>
          <a:xfrm>
            <a:off x="539552" y="3068960"/>
            <a:ext cx="792088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404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	Visualisation des actions réalisées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18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457200" y="1772816"/>
            <a:ext cx="670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J’utilise le filtre action pour rechercher une action ciblée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4B6B1DE-A439-3F2F-287C-505241C38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497325"/>
            <a:ext cx="7703122" cy="323593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BFB7FDBA-9A50-F957-1385-1A4A43E052D3}"/>
              </a:ext>
            </a:extLst>
          </p:cNvPr>
          <p:cNvSpPr/>
          <p:nvPr/>
        </p:nvSpPr>
        <p:spPr>
          <a:xfrm>
            <a:off x="1403648" y="3284984"/>
            <a:ext cx="194421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266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	Visualisation des actions réalisées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19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457200" y="170080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visualise l’action recherchée, en double cliquant sur la ligne j’obtiens le détail  de l’action.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F9A05DD-4A81-E5C9-AF64-EBF66E0679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42" y="2340283"/>
            <a:ext cx="4543792" cy="20974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61840D8-E34B-DD40-1848-A77D8B278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334" y="2347139"/>
            <a:ext cx="4522346" cy="344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88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60691C70-8E55-0B64-8505-2DA4CBF6A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92234"/>
            <a:ext cx="8229600" cy="3086100"/>
          </a:xfrm>
          <a:prstGeom prst="rect">
            <a:avLst/>
          </a:prstGeo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	Page </a:t>
            </a:r>
            <a:r>
              <a:rPr lang="en-US" dirty="0" err="1"/>
              <a:t>d’accueil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2608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	Table de correspondance des      actions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20</a:t>
            </a:fld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D5A9ADC-1DCD-C740-E6D0-95FE5CDB7918}"/>
              </a:ext>
            </a:extLst>
          </p:cNvPr>
          <p:cNvSpPr txBox="1"/>
          <p:nvPr/>
        </p:nvSpPr>
        <p:spPr>
          <a:xfrm>
            <a:off x="739135" y="2421849"/>
            <a:ext cx="840486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1" dirty="0">
              <a:solidFill>
                <a:srgbClr val="0A64B6"/>
              </a:solidFill>
            </a:endParaRPr>
          </a:p>
          <a:p>
            <a:r>
              <a:rPr lang="fr-FR" b="1" dirty="0">
                <a:solidFill>
                  <a:srgbClr val="0A64B6"/>
                </a:solidFill>
              </a:rPr>
              <a:t>Activation du contrat après date d’effet </a:t>
            </a:r>
            <a:r>
              <a:rPr lang="fr-FR" dirty="0"/>
              <a:t>: le contrat n’est pas passé en effectif,</a:t>
            </a:r>
          </a:p>
          <a:p>
            <a:r>
              <a:rPr lang="fr-FR" dirty="0"/>
              <a:t>cette action permet de connaitre le motif.</a:t>
            </a:r>
            <a:endParaRPr lang="fr-FR" b="1" dirty="0">
              <a:solidFill>
                <a:srgbClr val="0A64B6"/>
              </a:solidFill>
            </a:endParaRPr>
          </a:p>
          <a:p>
            <a:r>
              <a:rPr lang="fr-FR" b="1" dirty="0">
                <a:solidFill>
                  <a:srgbClr val="0A64B6"/>
                </a:solidFill>
              </a:rPr>
              <a:t>Changement du statut du contrat </a:t>
            </a:r>
            <a:r>
              <a:rPr lang="fr-FR" dirty="0"/>
              <a:t>: permet de suivre l’avancement du contrat </a:t>
            </a:r>
          </a:p>
          <a:p>
            <a:r>
              <a:rPr lang="fr-FR" dirty="0"/>
              <a:t>depuis la liasse émise à la signature et à l’activation du contrat. Le statut </a:t>
            </a:r>
          </a:p>
          <a:p>
            <a:r>
              <a:rPr lang="fr-FR" dirty="0"/>
              <a:t>contractualisation apparait lorsque vous êtes retournés dans le front sans </a:t>
            </a:r>
          </a:p>
          <a:p>
            <a:r>
              <a:rPr lang="fr-FR" dirty="0"/>
              <a:t>retourner dans contractualisation. </a:t>
            </a:r>
          </a:p>
          <a:p>
            <a:r>
              <a:rPr lang="fr-FR" b="1" dirty="0">
                <a:solidFill>
                  <a:srgbClr val="0A64B6"/>
                </a:solidFill>
              </a:rPr>
              <a:t>Changement de statut de l’analyse de risque </a:t>
            </a:r>
            <a:r>
              <a:rPr lang="fr-FR" dirty="0"/>
              <a:t>: permet de suivre l’avancement</a:t>
            </a:r>
          </a:p>
          <a:p>
            <a:r>
              <a:rPr lang="fr-FR" dirty="0"/>
              <a:t>du contrat auprès des admissions.</a:t>
            </a:r>
          </a:p>
          <a:p>
            <a:r>
              <a:rPr lang="fr-FR" b="1" dirty="0">
                <a:solidFill>
                  <a:srgbClr val="0A64B6"/>
                </a:solidFill>
              </a:rPr>
              <a:t>Changement du type de parcours : </a:t>
            </a:r>
            <a:r>
              <a:rPr lang="fr-FR" dirty="0"/>
              <a:t>permet de visualiser le type de parcours </a:t>
            </a:r>
          </a:p>
          <a:p>
            <a:r>
              <a:rPr lang="fr-FR" dirty="0"/>
              <a:t>sélectionné.</a:t>
            </a:r>
          </a:p>
          <a:p>
            <a:r>
              <a:rPr lang="fr-FR" b="1" dirty="0">
                <a:solidFill>
                  <a:srgbClr val="0A64B6"/>
                </a:solidFill>
              </a:rPr>
              <a:t>Validation SURF </a:t>
            </a:r>
            <a:r>
              <a:rPr lang="fr-FR" dirty="0"/>
              <a:t>: permet de connaitre le statut du dossier sur SURF</a:t>
            </a:r>
          </a:p>
          <a:p>
            <a:endParaRPr lang="fr-FR" b="1" dirty="0">
              <a:solidFill>
                <a:srgbClr val="0A64B6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201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Visualisation des surprimes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21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457200" y="170080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visualise la surprime depuis la synthèse, je double clique sur la garantie et depuis l’onglet « prime » j’obtiens le cout de la surprime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C31B6F-15C2-A683-9489-F04D1B688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009" y="2420888"/>
            <a:ext cx="4555023" cy="3168352"/>
          </a:xfrm>
          <a:prstGeom prst="rect">
            <a:avLst/>
          </a:prstGeom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3B488F7D-E628-2C77-5384-48F0AC4DF35D}"/>
              </a:ext>
            </a:extLst>
          </p:cNvPr>
          <p:cNvSpPr/>
          <p:nvPr/>
        </p:nvSpPr>
        <p:spPr>
          <a:xfrm>
            <a:off x="3923928" y="4316680"/>
            <a:ext cx="792088" cy="12870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93628DA-E792-630C-C77E-54255FF44E1A}"/>
              </a:ext>
            </a:extLst>
          </p:cNvPr>
          <p:cNvSpPr/>
          <p:nvPr/>
        </p:nvSpPr>
        <p:spPr>
          <a:xfrm>
            <a:off x="3828256" y="3464048"/>
            <a:ext cx="792088" cy="2880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7FB154E-469E-E3DD-3726-AFA1E0A50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420887"/>
            <a:ext cx="3610744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Visualisation d’une exclusion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22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457200" y="170080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visualisation l’exclusion depuis la synthèse, sans connaitre la garantie exclue au contrat.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4FAC96-150C-FAAD-AEB3-8DD7F568B5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68" y="2484171"/>
            <a:ext cx="6984776" cy="293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838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Les différents statuts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23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2C1ED94-4DCF-9675-55DD-D4A307886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196752"/>
            <a:ext cx="805782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61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Réinitier l’envoi d’un SMS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24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C54200-4350-59E9-3A35-073BBE3667E2}"/>
              </a:ext>
            </a:extLst>
          </p:cNvPr>
          <p:cNvSpPr txBox="1"/>
          <p:nvPr/>
        </p:nvSpPr>
        <p:spPr>
          <a:xfrm>
            <a:off x="323528" y="1417638"/>
            <a:ext cx="84969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Depuis contractualisation je clique sur précédent et je modifie le parcours + enregistrer</a:t>
            </a:r>
          </a:p>
        </p:txBody>
      </p:sp>
      <p:pic>
        <p:nvPicPr>
          <p:cNvPr id="8" name="Espace réservé du contenu 11">
            <a:extLst>
              <a:ext uri="{FF2B5EF4-FFF2-40B4-BE49-F238E27FC236}">
                <a16:creationId xmlns:a16="http://schemas.microsoft.com/office/drawing/2014/main" id="{F48D9D03-DE71-07E1-0501-3191E6F63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400" y="2368070"/>
            <a:ext cx="3858768" cy="1720641"/>
          </a:xfrm>
        </p:spPr>
      </p:pic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C47F288D-3428-CBC8-AB63-5938AC092E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968" y="4221088"/>
            <a:ext cx="4402832" cy="1841298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B8161DB5-8C75-E9EA-E4B5-FD496355BD68}"/>
              </a:ext>
            </a:extLst>
          </p:cNvPr>
          <p:cNvSpPr/>
          <p:nvPr/>
        </p:nvSpPr>
        <p:spPr>
          <a:xfrm>
            <a:off x="323528" y="3717032"/>
            <a:ext cx="864096" cy="6463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A452E31-601E-15E0-40A2-C067C39B710F}"/>
              </a:ext>
            </a:extLst>
          </p:cNvPr>
          <p:cNvSpPr/>
          <p:nvPr/>
        </p:nvSpPr>
        <p:spPr>
          <a:xfrm>
            <a:off x="5220072" y="5141737"/>
            <a:ext cx="1008112" cy="4475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615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Réinitier l’envoi d’un SMS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25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C54200-4350-59E9-3A35-073BBE3667E2}"/>
              </a:ext>
            </a:extLst>
          </p:cNvPr>
          <p:cNvSpPr txBox="1"/>
          <p:nvPr/>
        </p:nvSpPr>
        <p:spPr>
          <a:xfrm>
            <a:off x="323528" y="1417638"/>
            <a:ext cx="84969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Je clique sur précèdent et je sélectionne le parcours souhaité + enregistrer 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17F7E40C-534D-CD93-9842-8F728E1BF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110625"/>
            <a:ext cx="6768752" cy="2960405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46911FAF-3829-6EC5-6935-512AB0B41AD5}"/>
              </a:ext>
            </a:extLst>
          </p:cNvPr>
          <p:cNvSpPr/>
          <p:nvPr/>
        </p:nvSpPr>
        <p:spPr>
          <a:xfrm>
            <a:off x="827584" y="2852936"/>
            <a:ext cx="720080" cy="576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7CDDD61-14FD-5CD9-3ED2-5F4D312A6A36}"/>
              </a:ext>
            </a:extLst>
          </p:cNvPr>
          <p:cNvSpPr/>
          <p:nvPr/>
        </p:nvSpPr>
        <p:spPr>
          <a:xfrm>
            <a:off x="7092280" y="4797152"/>
            <a:ext cx="576064" cy="2738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6375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Réinitier l’envoi d’un SMS 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26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56E21DA-2D7A-A2EB-952D-87D7227C04EE}"/>
              </a:ext>
            </a:extLst>
          </p:cNvPr>
          <p:cNvSpPr txBox="1"/>
          <p:nvPr/>
        </p:nvSpPr>
        <p:spPr>
          <a:xfrm>
            <a:off x="251521" y="141763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clique sur terminer et le SMS est le mail sont à nouveau envoyés</a:t>
            </a:r>
          </a:p>
        </p:txBody>
      </p:sp>
      <p:pic>
        <p:nvPicPr>
          <p:cNvPr id="9" name="Espace réservé du contenu 9">
            <a:extLst>
              <a:ext uri="{FF2B5EF4-FFF2-40B4-BE49-F238E27FC236}">
                <a16:creationId xmlns:a16="http://schemas.microsoft.com/office/drawing/2014/main" id="{36ED74AB-0219-0B58-C8BA-622E484CE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327188"/>
            <a:ext cx="8229600" cy="2416350"/>
          </a:xfr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9D365D7B-9157-4C82-ED3A-1333CA17B798}"/>
              </a:ext>
            </a:extLst>
          </p:cNvPr>
          <p:cNvSpPr/>
          <p:nvPr/>
        </p:nvSpPr>
        <p:spPr>
          <a:xfrm>
            <a:off x="7668344" y="3933056"/>
            <a:ext cx="1224136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391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	Annulation d’un projet depuis la GRC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27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C2EFC7B-9496-7396-4CA4-55B7A8AF49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30609"/>
            <a:ext cx="3749365" cy="279678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057322B-25DD-E218-BBDE-5D62FB656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439" y="2080703"/>
            <a:ext cx="3657917" cy="146316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C277B8A-44F5-AE41-2C41-A2BDD3C9B2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4268" y="3717032"/>
            <a:ext cx="4016088" cy="2004234"/>
          </a:xfrm>
          <a:prstGeom prst="rect">
            <a:avLst/>
          </a:prstGeom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40DA3E16-5E16-150D-D9B3-DFAA5B48D109}"/>
              </a:ext>
            </a:extLst>
          </p:cNvPr>
          <p:cNvSpPr/>
          <p:nvPr/>
        </p:nvSpPr>
        <p:spPr>
          <a:xfrm>
            <a:off x="7452320" y="2780928"/>
            <a:ext cx="324400" cy="2846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4933F8EE-0888-AA84-B904-5228FAA6569B}"/>
              </a:ext>
            </a:extLst>
          </p:cNvPr>
          <p:cNvSpPr/>
          <p:nvPr/>
        </p:nvSpPr>
        <p:spPr>
          <a:xfrm>
            <a:off x="6581398" y="3861048"/>
            <a:ext cx="726906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98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7737FFDC-D97D-FA9B-BC80-D16F09E34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308012" y="2603452"/>
            <a:ext cx="8229600" cy="3173571"/>
          </a:xfrm>
          <a:prstGeom prst="rect">
            <a:avLst/>
          </a:prstGeo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	Comment retrouver une Personne ou un contrat ?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3</a:t>
            </a:fld>
            <a:endParaRPr lang="fr-FR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D70AF309-B78F-C02E-FE7B-3A393E6DECAB}"/>
              </a:ext>
            </a:extLst>
          </p:cNvPr>
          <p:cNvSpPr txBox="1">
            <a:spLocks/>
          </p:cNvSpPr>
          <p:nvPr/>
        </p:nvSpPr>
        <p:spPr>
          <a:xfrm>
            <a:off x="457200" y="1600201"/>
            <a:ext cx="8229600" cy="820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clique « chercher une personne » dans le  menu de gauche,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saisi  le numéro adhérent CSF (Réf client/externe) ou le nom/prénom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double clique sur la référence client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1EC1D6-9A74-6F95-9907-59C079157824}"/>
              </a:ext>
            </a:extLst>
          </p:cNvPr>
          <p:cNvSpPr/>
          <p:nvPr/>
        </p:nvSpPr>
        <p:spPr>
          <a:xfrm>
            <a:off x="457200" y="3755938"/>
            <a:ext cx="108012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B27C2-7F8C-4671-48B5-B4E7E0A48A08}"/>
              </a:ext>
            </a:extLst>
          </p:cNvPr>
          <p:cNvSpPr/>
          <p:nvPr/>
        </p:nvSpPr>
        <p:spPr>
          <a:xfrm>
            <a:off x="1835696" y="3429000"/>
            <a:ext cx="108012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985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800" dirty="0"/>
              <a:t>	Visualisation de la synthèse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4</a:t>
            </a:fld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1EC1D6-9A74-6F95-9907-59C079157824}"/>
              </a:ext>
            </a:extLst>
          </p:cNvPr>
          <p:cNvSpPr/>
          <p:nvPr/>
        </p:nvSpPr>
        <p:spPr>
          <a:xfrm>
            <a:off x="457200" y="3755938"/>
            <a:ext cx="108012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CB27C2-7F8C-4671-48B5-B4E7E0A48A08}"/>
              </a:ext>
            </a:extLst>
          </p:cNvPr>
          <p:cNvSpPr/>
          <p:nvPr/>
        </p:nvSpPr>
        <p:spPr>
          <a:xfrm>
            <a:off x="1835696" y="3429000"/>
            <a:ext cx="108012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731D845-3E9C-2EBB-6059-B2FA8FBFC0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31"/>
          <a:stretch/>
        </p:blipFill>
        <p:spPr bwMode="auto">
          <a:xfrm>
            <a:off x="445008" y="2442241"/>
            <a:ext cx="8229600" cy="34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C32FB59-0086-47E1-DC13-4F212D40EBF7}"/>
              </a:ext>
            </a:extLst>
          </p:cNvPr>
          <p:cNvSpPr/>
          <p:nvPr/>
        </p:nvSpPr>
        <p:spPr>
          <a:xfrm>
            <a:off x="6581398" y="5301208"/>
            <a:ext cx="2016224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6770D74-2528-FC17-F264-FE94816053EC}"/>
              </a:ext>
            </a:extLst>
          </p:cNvPr>
          <p:cNvCxnSpPr>
            <a:cxnSpLocks/>
          </p:cNvCxnSpPr>
          <p:nvPr/>
        </p:nvCxnSpPr>
        <p:spPr>
          <a:xfrm flipH="1" flipV="1">
            <a:off x="5241102" y="1936121"/>
            <a:ext cx="2078875" cy="3365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2DA3C971-DC68-810E-3849-33611F1673CD}"/>
              </a:ext>
            </a:extLst>
          </p:cNvPr>
          <p:cNvSpPr/>
          <p:nvPr/>
        </p:nvSpPr>
        <p:spPr>
          <a:xfrm>
            <a:off x="7776720" y="3645024"/>
            <a:ext cx="89788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510DAE1-66EF-7169-1D39-CA90879A928B}"/>
              </a:ext>
            </a:extLst>
          </p:cNvPr>
          <p:cNvSpPr/>
          <p:nvPr/>
        </p:nvSpPr>
        <p:spPr>
          <a:xfrm>
            <a:off x="2411760" y="3429000"/>
            <a:ext cx="3528392" cy="3269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445DB97-6FFC-9138-ACCF-898D87B3C859}"/>
              </a:ext>
            </a:extLst>
          </p:cNvPr>
          <p:cNvCxnSpPr>
            <a:cxnSpLocks/>
          </p:cNvCxnSpPr>
          <p:nvPr/>
        </p:nvCxnSpPr>
        <p:spPr>
          <a:xfrm flipH="1" flipV="1">
            <a:off x="2061691" y="2099754"/>
            <a:ext cx="3799627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3191DFFF-8B29-0DE1-22E5-B932E041FF51}"/>
              </a:ext>
            </a:extLst>
          </p:cNvPr>
          <p:cNvCxnSpPr>
            <a:cxnSpLocks/>
            <a:endCxn id="31" idx="2"/>
          </p:cNvCxnSpPr>
          <p:nvPr/>
        </p:nvCxnSpPr>
        <p:spPr>
          <a:xfrm flipH="1" flipV="1">
            <a:off x="7596336" y="2183130"/>
            <a:ext cx="734626" cy="1802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554B133A-D38F-F00F-C4C1-C3388C35719A}"/>
              </a:ext>
            </a:extLst>
          </p:cNvPr>
          <p:cNvSpPr txBox="1"/>
          <p:nvPr/>
        </p:nvSpPr>
        <p:spPr>
          <a:xfrm>
            <a:off x="851915" y="1785533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Statut du contrat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9DE64F9-5009-D441-4ED2-F9D560CB4391}"/>
              </a:ext>
            </a:extLst>
          </p:cNvPr>
          <p:cNvSpPr txBox="1"/>
          <p:nvPr/>
        </p:nvSpPr>
        <p:spPr>
          <a:xfrm>
            <a:off x="3961504" y="145779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Visualisation des garanties et surprimes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251754A8-9272-5D36-78CF-9A93115AF2AF}"/>
              </a:ext>
            </a:extLst>
          </p:cNvPr>
          <p:cNvSpPr txBox="1"/>
          <p:nvPr/>
        </p:nvSpPr>
        <p:spPr>
          <a:xfrm>
            <a:off x="6804248" y="1659910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Pilotage de la date d’effet</a:t>
            </a:r>
          </a:p>
        </p:txBody>
      </p:sp>
    </p:spTree>
    <p:extLst>
      <p:ext uri="{BB962C8B-B14F-4D97-AF65-F5344CB8AC3E}">
        <p14:creationId xmlns:p14="http://schemas.microsoft.com/office/powerpoint/2010/main" val="294403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AAF08DB-244B-E3C9-E070-2E365E824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12" y="2209243"/>
            <a:ext cx="8346976" cy="3528391"/>
          </a:xfrm>
          <a:prstGeom prst="rect">
            <a:avLst/>
          </a:prstGeo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Visualisation de la synthèse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5</a:t>
            </a:fld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A309F5-271F-E10D-B859-2C816AE677E1}"/>
              </a:ext>
            </a:extLst>
          </p:cNvPr>
          <p:cNvSpPr/>
          <p:nvPr/>
        </p:nvSpPr>
        <p:spPr>
          <a:xfrm>
            <a:off x="539552" y="4149080"/>
            <a:ext cx="792088" cy="14401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517ED0-0912-0747-EEBE-E0A031D06580}"/>
              </a:ext>
            </a:extLst>
          </p:cNvPr>
          <p:cNvSpPr/>
          <p:nvPr/>
        </p:nvSpPr>
        <p:spPr>
          <a:xfrm>
            <a:off x="6984632" y="2420888"/>
            <a:ext cx="792088" cy="26479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EB97AC-A9A3-D411-5494-CE89B7171143}"/>
              </a:ext>
            </a:extLst>
          </p:cNvPr>
          <p:cNvSpPr/>
          <p:nvPr/>
        </p:nvSpPr>
        <p:spPr>
          <a:xfrm>
            <a:off x="7884368" y="2897325"/>
            <a:ext cx="861119" cy="38765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B4E2DE09-11BE-D4C7-246E-565381465621}"/>
              </a:ext>
            </a:extLst>
          </p:cNvPr>
          <p:cNvCxnSpPr/>
          <p:nvPr/>
        </p:nvCxnSpPr>
        <p:spPr>
          <a:xfrm flipH="1" flipV="1">
            <a:off x="8388424" y="1844824"/>
            <a:ext cx="239688" cy="1052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A56F29D-A96E-8F66-3EE9-A3DF86E55164}"/>
              </a:ext>
            </a:extLst>
          </p:cNvPr>
          <p:cNvCxnSpPr>
            <a:cxnSpLocks/>
          </p:cNvCxnSpPr>
          <p:nvPr/>
        </p:nvCxnSpPr>
        <p:spPr>
          <a:xfrm flipH="1" flipV="1">
            <a:off x="5868144" y="1700808"/>
            <a:ext cx="1116488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48F2B067-92F0-1268-B7F7-A588A4A13E8B}"/>
              </a:ext>
            </a:extLst>
          </p:cNvPr>
          <p:cNvCxnSpPr>
            <a:cxnSpLocks/>
          </p:cNvCxnSpPr>
          <p:nvPr/>
        </p:nvCxnSpPr>
        <p:spPr>
          <a:xfrm flipV="1">
            <a:off x="935596" y="1883425"/>
            <a:ext cx="252028" cy="244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65CD3686-6FD8-1B4E-5517-DC3118AEE04C}"/>
              </a:ext>
            </a:extLst>
          </p:cNvPr>
          <p:cNvSpPr txBox="1"/>
          <p:nvPr/>
        </p:nvSpPr>
        <p:spPr>
          <a:xfrm>
            <a:off x="1043608" y="1417638"/>
            <a:ext cx="11814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Editer le CA 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179C49C5-5F46-2775-2BA7-2B6F7954F893}"/>
              </a:ext>
            </a:extLst>
          </p:cNvPr>
          <p:cNvSpPr txBox="1"/>
          <p:nvPr/>
        </p:nvSpPr>
        <p:spPr>
          <a:xfrm>
            <a:off x="5724128" y="1571526"/>
            <a:ext cx="14974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Visualiser le RIB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C4935A37-317A-AE3F-D8BC-F73FAC66195D}"/>
              </a:ext>
            </a:extLst>
          </p:cNvPr>
          <p:cNvSpPr txBox="1"/>
          <p:nvPr/>
        </p:nvSpPr>
        <p:spPr>
          <a:xfrm>
            <a:off x="7668344" y="1571527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Editer la FSI</a:t>
            </a:r>
          </a:p>
        </p:txBody>
      </p:sp>
    </p:spTree>
    <p:extLst>
      <p:ext uri="{BB962C8B-B14F-4D97-AF65-F5344CB8AC3E}">
        <p14:creationId xmlns:p14="http://schemas.microsoft.com/office/powerpoint/2010/main" val="2542660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Visualisation du RIB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6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598776" y="1692184"/>
            <a:ext cx="821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clique sur le bouton « actions sur le clients » puis « client » et  « consulter client » 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11A39C9-D045-07C3-F678-CE03A2B8C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260" y="2338515"/>
            <a:ext cx="4211958" cy="274111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DB87D99B-4618-22D4-124B-F1F2D6A096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876"/>
            <a:ext cx="4447418" cy="2638479"/>
          </a:xfrm>
          <a:prstGeom prst="rect">
            <a:avLst/>
          </a:prstGeom>
        </p:spPr>
      </p:pic>
      <p:sp>
        <p:nvSpPr>
          <p:cNvPr id="17" name="Ellipse 16">
            <a:extLst>
              <a:ext uri="{FF2B5EF4-FFF2-40B4-BE49-F238E27FC236}">
                <a16:creationId xmlns:a16="http://schemas.microsoft.com/office/drawing/2014/main" id="{ED1C5634-A8C6-0421-DA12-AB53B50E4073}"/>
              </a:ext>
            </a:extLst>
          </p:cNvPr>
          <p:cNvSpPr/>
          <p:nvPr/>
        </p:nvSpPr>
        <p:spPr>
          <a:xfrm>
            <a:off x="3203848" y="2439023"/>
            <a:ext cx="864096" cy="3406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FF10549-53F2-60D8-4ACF-9A67772A93AC}"/>
              </a:ext>
            </a:extLst>
          </p:cNvPr>
          <p:cNvSpPr/>
          <p:nvPr/>
        </p:nvSpPr>
        <p:spPr>
          <a:xfrm>
            <a:off x="7236296" y="2541663"/>
            <a:ext cx="1450504" cy="6463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968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AAF08DB-244B-E3C9-E070-2E365E824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2" y="2823792"/>
            <a:ext cx="3995808" cy="2218527"/>
          </a:xfrm>
          <a:prstGeom prst="rect">
            <a:avLst/>
          </a:prstGeom>
          <a:noFill/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Accéder au CA/échéancier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7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446486" y="1886488"/>
            <a:ext cx="821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Depuis le menu de gauche : je clique sur communication + chercher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A309F5-271F-E10D-B859-2C816AE677E1}"/>
              </a:ext>
            </a:extLst>
          </p:cNvPr>
          <p:cNvSpPr/>
          <p:nvPr/>
        </p:nvSpPr>
        <p:spPr>
          <a:xfrm>
            <a:off x="546840" y="4005064"/>
            <a:ext cx="792088" cy="1440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2987F18-4974-BE4B-2338-322872814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509" y="2821120"/>
            <a:ext cx="3799778" cy="22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41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Accéder au CA/échéancier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8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446486" y="1886488"/>
            <a:ext cx="821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clique sur la ligne certificat adhésion puis sur le bouton consulter.</a:t>
            </a:r>
          </a:p>
          <a:p>
            <a:r>
              <a:rPr lang="fr-FR" dirty="0"/>
              <a:t>Pour consulter l’échéancier, je sélectionne le CA  de l’adhérent 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9EBB05C-7628-A387-C71B-8CCB86F47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492896"/>
            <a:ext cx="7525200" cy="312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1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2136B742-CB5B-EDBF-81F8-25B0C883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	Accéder au CA/échéancier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C7742A-722E-4345-BC53-FB6457348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53406" y="6348795"/>
            <a:ext cx="1014938" cy="32037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90596A9-83DB-4D85-987C-84FC5D925162}" type="datetime1">
              <a:rPr lang="fr-FR" smtClean="0"/>
              <a:pPr>
                <a:spcAft>
                  <a:spcPts val="600"/>
                </a:spcAft>
              </a:pPr>
              <a:t>16/10/2024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BDF67A8-C943-4B59-8012-1D1967575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72912" y="6349351"/>
            <a:ext cx="3308486" cy="31981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fr-FR"/>
              <a:t>Prénom Nom - Service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D15879-8161-4C83-BB95-41918C129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76720" y="6372746"/>
            <a:ext cx="456144" cy="246221"/>
          </a:xfrm>
        </p:spPr>
        <p:txBody>
          <a:bodyPr wrap="square">
            <a:normAutofit/>
          </a:bodyPr>
          <a:lstStyle/>
          <a:p>
            <a:pPr>
              <a:spcAft>
                <a:spcPts val="600"/>
              </a:spcAft>
            </a:pPr>
            <a:fld id="{06357A57-2B31-47E8-A338-0A21E32C29FF}" type="slidenum">
              <a:rPr lang="fr-FR" smtClean="0"/>
              <a:pPr>
                <a:spcAft>
                  <a:spcPts val="600"/>
                </a:spcAft>
              </a:pPr>
              <a:t>9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CAE1478-1016-819A-B7AD-15A026A74553}"/>
              </a:ext>
            </a:extLst>
          </p:cNvPr>
          <p:cNvSpPr txBox="1"/>
          <p:nvPr/>
        </p:nvSpPr>
        <p:spPr>
          <a:xfrm>
            <a:off x="401144" y="1916832"/>
            <a:ext cx="821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Je clique sur le C de document envoyé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403019E-8222-9438-B96D-380C622E5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72" y="2420889"/>
            <a:ext cx="761684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92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Personnalisé 4">
      <a:dk1>
        <a:sysClr val="windowText" lastClr="000000"/>
      </a:dk1>
      <a:lt1>
        <a:sysClr val="window" lastClr="FFFFFF"/>
      </a:lt1>
      <a:dk2>
        <a:srgbClr val="00598A"/>
      </a:dk2>
      <a:lt2>
        <a:srgbClr val="FFF1B3"/>
      </a:lt2>
      <a:accent1>
        <a:srgbClr val="ECBF00"/>
      </a:accent1>
      <a:accent2>
        <a:srgbClr val="DA1F28"/>
      </a:accent2>
      <a:accent3>
        <a:srgbClr val="EB641B"/>
      </a:accent3>
      <a:accent4>
        <a:srgbClr val="39639D"/>
      </a:accent4>
      <a:accent5>
        <a:srgbClr val="00598A"/>
      </a:accent5>
      <a:accent6>
        <a:srgbClr val="7D3C4A"/>
      </a:accent6>
      <a:hlink>
        <a:srgbClr val="FF8119"/>
      </a:hlink>
      <a:folHlink>
        <a:srgbClr val="44B9E8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7875</TotalTime>
  <Words>755</Words>
  <Application>Microsoft Office PowerPoint</Application>
  <PresentationFormat>Affichage à l'écran (4:3)</PresentationFormat>
  <Paragraphs>161</Paragraphs>
  <Slides>27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Calibri</vt:lpstr>
      <vt:lpstr>Lato</vt:lpstr>
      <vt:lpstr>Lato Black</vt:lpstr>
      <vt:lpstr>Wingdings</vt:lpstr>
      <vt:lpstr>Wingdings 2</vt:lpstr>
      <vt:lpstr>Wingdings 3</vt:lpstr>
      <vt:lpstr>Rotonde</vt:lpstr>
      <vt:lpstr>Le back j@ssure</vt:lpstr>
      <vt:lpstr> Page d’accueil</vt:lpstr>
      <vt:lpstr> Comment retrouver une Personne ou un contrat ?</vt:lpstr>
      <vt:lpstr> Visualisation de la synthèse</vt:lpstr>
      <vt:lpstr> Visualisation de la synthèse</vt:lpstr>
      <vt:lpstr> Visualisation du RIB</vt:lpstr>
      <vt:lpstr> Accéder au CA/échéancier</vt:lpstr>
      <vt:lpstr> Accéder au CA/échéancier</vt:lpstr>
      <vt:lpstr> Accéder au CA/échéancier</vt:lpstr>
      <vt:lpstr> Accéder au CA/échéancier</vt:lpstr>
      <vt:lpstr> Accéder au CA/échéancier</vt:lpstr>
      <vt:lpstr> FSI</vt:lpstr>
      <vt:lpstr> Accéder à la FSI</vt:lpstr>
      <vt:lpstr> Accéder à la FSI</vt:lpstr>
      <vt:lpstr> Accéder à la FSI</vt:lpstr>
      <vt:lpstr> Accéder à la FSI</vt:lpstr>
      <vt:lpstr> Consultation du journal</vt:lpstr>
      <vt:lpstr> Visualisation des actions réalisées </vt:lpstr>
      <vt:lpstr> Visualisation des actions réalisées </vt:lpstr>
      <vt:lpstr> Table de correspondance des      actions </vt:lpstr>
      <vt:lpstr> Visualisation des surprimes</vt:lpstr>
      <vt:lpstr> Visualisation d’une exclusion</vt:lpstr>
      <vt:lpstr> Les différents statuts</vt:lpstr>
      <vt:lpstr>Réinitier l’envoi d’un SMS </vt:lpstr>
      <vt:lpstr>Réinitier l’envoi d’un SMS </vt:lpstr>
      <vt:lpstr>Réinitier l’envoi d’un SMS </vt:lpstr>
      <vt:lpstr> Annulation d’un projet depuis la GRC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Guilcher Erwann</dc:creator>
  <cp:lastModifiedBy>Boulaud Quentin</cp:lastModifiedBy>
  <cp:revision>149</cp:revision>
  <dcterms:created xsi:type="dcterms:W3CDTF">2016-05-24T08:22:31Z</dcterms:created>
  <dcterms:modified xsi:type="dcterms:W3CDTF">2024-10-16T12:53:08Z</dcterms:modified>
</cp:coreProperties>
</file>