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6" r:id="rId4"/>
    <p:sldId id="265" r:id="rId5"/>
    <p:sldId id="4008" r:id="rId6"/>
    <p:sldId id="4004" r:id="rId7"/>
    <p:sldId id="4005" r:id="rId8"/>
    <p:sldId id="400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72AE6-89A8-46F4-AB53-B86B9FD55F4A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F36B2-A4F1-4110-A9BB-DD0C1016D6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5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29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37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96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11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261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791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704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00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358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420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292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8141" y="1165863"/>
            <a:ext cx="11486379" cy="5011103"/>
          </a:xfrm>
          <a:prstGeom prst="rect">
            <a:avLst/>
          </a:prstGeom>
        </p:spPr>
        <p:txBody>
          <a:bodyPr/>
          <a:lstStyle>
            <a:lvl1pPr marL="228589" indent="-228589">
              <a:buFontTx/>
              <a:buBlip>
                <a:blip r:embed="rId2"/>
              </a:buBlip>
              <a:defRPr/>
            </a:lvl1pPr>
            <a:lvl2pPr marL="685766" indent="-228589">
              <a:buClr>
                <a:srgbClr val="00B0F0"/>
              </a:buClr>
              <a:buFont typeface="Courier New" charset="0"/>
              <a:buChar char="o"/>
              <a:defRPr/>
            </a:lvl2pPr>
            <a:lvl3pPr marL="1142942" indent="-228589">
              <a:buClr>
                <a:srgbClr val="00B0F0"/>
              </a:buClr>
              <a:buFont typeface="Arial" charset="0"/>
              <a:buChar char="•"/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6E4-6152-3F4C-869E-809825B4F8CB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7" name="Picture 4" descr="Résultat de recherche d'images pour &quot;logo credit social des fonctionnaires&quot;&quot;">
            <a:extLst>
              <a:ext uri="{FF2B5EF4-FFF2-40B4-BE49-F238E27FC236}">
                <a16:creationId xmlns:a16="http://schemas.microsoft.com/office/drawing/2014/main" id="{479C736D-6982-EAC6-2B74-2982ECA47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40" y="30163"/>
            <a:ext cx="1470660" cy="73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4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46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27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60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4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00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32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81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B91-71C4-40AF-8233-ED1FD458BD28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20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7F7BB91-71C4-40AF-8233-ED1FD458BD28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AFF17-945A-48B4-8B5F-B475BAA69B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635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cces.csf@csf.asso.fr" TargetMode="External"/><Relationship Id="rId2" Type="http://schemas.openxmlformats.org/officeDocument/2006/relationships/hyperlink" Target="https://office.wizio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9255D7-17B3-42BC-BAFD-E9516E6A2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0837" y="1325880"/>
            <a:ext cx="3543464" cy="3066507"/>
          </a:xfrm>
        </p:spPr>
        <p:txBody>
          <a:bodyPr>
            <a:normAutofit/>
          </a:bodyPr>
          <a:lstStyle/>
          <a:p>
            <a:r>
              <a:rPr lang="fr-FR" sz="4800">
                <a:solidFill>
                  <a:srgbClr val="EBEBEB"/>
                </a:solidFill>
              </a:rPr>
              <a:t>Wisio</a:t>
            </a:r>
            <a:r>
              <a:rPr lang="fr-FR" sz="4800" dirty="0">
                <a:solidFill>
                  <a:srgbClr val="EBEBEB"/>
                </a:solidFill>
              </a:rPr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5B101A-11C0-43D9-915F-2F35A29AB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3137" y="4588329"/>
            <a:ext cx="3571163" cy="1621508"/>
          </a:xfrm>
        </p:spPr>
        <p:txBody>
          <a:bodyPr>
            <a:normAutofit/>
          </a:bodyPr>
          <a:lstStyle/>
          <a:p>
            <a:r>
              <a:rPr lang="fr-FR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Recommandation CSF Patrimoine</a:t>
            </a:r>
          </a:p>
        </p:txBody>
      </p:sp>
      <p:sp>
        <p:nvSpPr>
          <p:cNvPr id="20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535547-A3BB-167A-69AF-404862992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169" b="1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29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855267-1949-4D28-9987-8D215349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C373EF-331B-46A0-8CBE-FC731EF9D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Wisio</a:t>
            </a:r>
            <a:r>
              <a:rPr lang="fr-FR" dirty="0"/>
              <a:t> et la Connexion</a:t>
            </a:r>
          </a:p>
          <a:p>
            <a:r>
              <a:rPr lang="fr-FR" dirty="0"/>
              <a:t>Identification du programme dans l’application </a:t>
            </a:r>
            <a:r>
              <a:rPr lang="fr-FR" dirty="0" err="1"/>
              <a:t>Wisio</a:t>
            </a:r>
            <a:endParaRPr lang="fr-FR" dirty="0"/>
          </a:p>
          <a:p>
            <a:r>
              <a:rPr lang="fr-FR" dirty="0"/>
              <a:t>Saisir la recommandations CSF Patrimoine et le suivi.</a:t>
            </a:r>
          </a:p>
          <a:p>
            <a:r>
              <a:rPr lang="fr-FR" dirty="0"/>
              <a:t>Les infos pratiques pour optimiser le circuit </a:t>
            </a:r>
          </a:p>
        </p:txBody>
      </p:sp>
    </p:spTree>
    <p:extLst>
      <p:ext uri="{BB962C8B-B14F-4D97-AF65-F5344CB8AC3E}">
        <p14:creationId xmlns:p14="http://schemas.microsoft.com/office/powerpoint/2010/main" val="103108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E6522-3369-B933-7D97-86127095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78" y="8878"/>
            <a:ext cx="9404723" cy="1400530"/>
          </a:xfrm>
        </p:spPr>
        <p:txBody>
          <a:bodyPr/>
          <a:lstStyle/>
          <a:p>
            <a:pPr algn="ctr"/>
            <a:r>
              <a:rPr lang="fr-FR" sz="3200" dirty="0" err="1"/>
              <a:t>Wisio</a:t>
            </a:r>
            <a:r>
              <a:rPr lang="fr-FR" sz="3200" dirty="0"/>
              <a:t> GO </a:t>
            </a:r>
            <a:br>
              <a:rPr lang="fr-FR" sz="3200" dirty="0"/>
            </a:br>
            <a:r>
              <a:rPr lang="fr-FR" sz="3200" dirty="0"/>
              <a:t>La Connexion à la plateforme</a:t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97A70D-1835-FDFF-614B-022BF590BBEB}"/>
              </a:ext>
            </a:extLst>
          </p:cNvPr>
          <p:cNvSpPr txBox="1"/>
          <p:nvPr/>
        </p:nvSpPr>
        <p:spPr>
          <a:xfrm>
            <a:off x="1519431" y="4424512"/>
            <a:ext cx="9046345" cy="2369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/>
              <a:t>Dès lundi 15, vous pourrez accéder à la plateforme de logement Neuf WISIO</a:t>
            </a:r>
          </a:p>
          <a:p>
            <a:endParaRPr lang="fr-FR" sz="2000" dirty="0"/>
          </a:p>
          <a:p>
            <a:r>
              <a:rPr lang="fr-FR" sz="2000" dirty="0"/>
              <a:t>Lien accès à la plateforme </a:t>
            </a:r>
            <a:r>
              <a:rPr lang="fr-FR" sz="2000" dirty="0" err="1"/>
              <a:t>Wisio</a:t>
            </a:r>
            <a:r>
              <a:rPr lang="fr-FR" sz="2000" dirty="0"/>
              <a:t> : </a:t>
            </a:r>
            <a:r>
              <a:rPr lang="fr-FR" sz="2000" b="1" u="sng" dirty="0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https://office.wizio.fr</a:t>
            </a:r>
            <a:endParaRPr lang="fr-FR" sz="2000" dirty="0">
              <a:highlight>
                <a:srgbClr val="FFFF00"/>
              </a:highlight>
            </a:endParaRPr>
          </a:p>
          <a:p>
            <a:r>
              <a:rPr lang="fr-FR" sz="2000" dirty="0"/>
              <a:t>Email unique : </a:t>
            </a:r>
            <a:r>
              <a:rPr lang="fr-FR" sz="2000" dirty="0">
                <a:highlight>
                  <a:srgbClr val="FFFF00"/>
                </a:highlight>
                <a:hlinkClick r:id="rId3"/>
              </a:rPr>
              <a:t>acces.csf@csf.asso.fr</a:t>
            </a:r>
            <a:endParaRPr lang="fr-FR" sz="2000" dirty="0">
              <a:highlight>
                <a:srgbClr val="FFFF00"/>
              </a:highlight>
            </a:endParaRPr>
          </a:p>
          <a:p>
            <a:r>
              <a:rPr lang="fr-FR" sz="2000" dirty="0"/>
              <a:t>Mot de passe unique : </a:t>
            </a:r>
            <a:r>
              <a:rPr lang="fr-FR" sz="2400" b="1" i="0" u="none" strike="noStrike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kiqure27nu</a:t>
            </a:r>
            <a:r>
              <a:rPr lang="fr-FR" sz="24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</a:p>
          <a:p>
            <a:endParaRPr lang="fr-FR" sz="2400" dirty="0">
              <a:solidFill>
                <a:schemeClr val="bg2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FB72A3-F663-25C2-3DBD-9E3F457B0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827" y="1219684"/>
            <a:ext cx="8673483" cy="290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3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A8640A-2292-B42B-0F83-23B8F9F9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1" y="26052"/>
            <a:ext cx="9404723" cy="700265"/>
          </a:xfrm>
        </p:spPr>
        <p:txBody>
          <a:bodyPr/>
          <a:lstStyle/>
          <a:p>
            <a:pPr algn="ctr"/>
            <a:r>
              <a:rPr lang="fr-FR" sz="2000" dirty="0"/>
              <a:t>WISIO : La recherche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B0447A-410B-1083-9F7D-B07C8ED3C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2" y="519949"/>
            <a:ext cx="9403742" cy="22478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317DEE-9A98-B1D0-32F2-662A54916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63" y="3134499"/>
            <a:ext cx="9403742" cy="179631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E223D03-6F5F-7485-9BBB-DC1E5ECFD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42" y="4993689"/>
            <a:ext cx="9262681" cy="18643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7D263F-64E8-D6F2-79E3-ACEB05CB9E39}"/>
              </a:ext>
            </a:extLst>
          </p:cNvPr>
          <p:cNvSpPr/>
          <p:nvPr/>
        </p:nvSpPr>
        <p:spPr>
          <a:xfrm>
            <a:off x="3021543" y="827916"/>
            <a:ext cx="2325949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u="sng" dirty="0">
                <a:solidFill>
                  <a:srgbClr val="00B050"/>
                </a:solidFill>
              </a:rPr>
              <a:t>Etape 1 : </a:t>
            </a:r>
            <a:r>
              <a:rPr lang="fr-FR" sz="1100" b="1" dirty="0">
                <a:solidFill>
                  <a:schemeClr val="bg1"/>
                </a:solidFill>
              </a:rPr>
              <a:t>Cliquer sur le bouton </a:t>
            </a:r>
            <a:r>
              <a:rPr lang="fr-FR" b="1" dirty="0">
                <a:solidFill>
                  <a:schemeClr val="bg1"/>
                </a:solidFill>
              </a:rPr>
              <a:t>:</a:t>
            </a:r>
            <a:r>
              <a:rPr lang="fr-FR" b="1" dirty="0"/>
              <a:t> </a:t>
            </a:r>
            <a:r>
              <a:rPr lang="fr-FR" sz="1100" b="1" dirty="0">
                <a:solidFill>
                  <a:schemeClr val="bg1"/>
                </a:solidFill>
              </a:rPr>
              <a:t>Catalogue Immobilier (En haut à gauche de l’écran)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57F6799-BBAD-5AAE-1D54-21F3569D7549}"/>
              </a:ext>
            </a:extLst>
          </p:cNvPr>
          <p:cNvCxnSpPr>
            <a:cxnSpLocks/>
          </p:cNvCxnSpPr>
          <p:nvPr/>
        </p:nvCxnSpPr>
        <p:spPr>
          <a:xfrm flipH="1" flipV="1">
            <a:off x="2376414" y="1075527"/>
            <a:ext cx="645129" cy="15958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8090535-695A-DC91-48E6-191002F58D5D}"/>
              </a:ext>
            </a:extLst>
          </p:cNvPr>
          <p:cNvSpPr/>
          <p:nvPr/>
        </p:nvSpPr>
        <p:spPr>
          <a:xfrm>
            <a:off x="9866051" y="3304793"/>
            <a:ext cx="2325949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u="sng" dirty="0">
                <a:solidFill>
                  <a:srgbClr val="00B050"/>
                </a:solidFill>
              </a:rPr>
              <a:t>Etape 2 : </a:t>
            </a:r>
            <a:r>
              <a:rPr lang="fr-FR" sz="1100" b="1" dirty="0">
                <a:solidFill>
                  <a:schemeClr val="bg1"/>
                </a:solidFill>
              </a:rPr>
              <a:t>Cliquer sur le bouton </a:t>
            </a:r>
            <a:r>
              <a:rPr lang="fr-FR" b="1" dirty="0">
                <a:solidFill>
                  <a:schemeClr val="bg1"/>
                </a:solidFill>
              </a:rPr>
              <a:t>:</a:t>
            </a:r>
            <a:r>
              <a:rPr lang="fr-FR" b="1" dirty="0"/>
              <a:t> </a:t>
            </a:r>
            <a:r>
              <a:rPr lang="fr-FR" sz="1100" b="1" dirty="0">
                <a:solidFill>
                  <a:schemeClr val="bg1"/>
                </a:solidFill>
              </a:rPr>
              <a:t>Recherche rapide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9415E5A-3CCD-5DE1-031F-BED2BF93600A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9617788" y="3304793"/>
            <a:ext cx="1411238" cy="13671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78358542-C254-4C95-763F-9AAF5B103C2B}"/>
              </a:ext>
            </a:extLst>
          </p:cNvPr>
          <p:cNvSpPr/>
          <p:nvPr/>
        </p:nvSpPr>
        <p:spPr>
          <a:xfrm>
            <a:off x="7045103" y="5322482"/>
            <a:ext cx="1474501" cy="54132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1C56228-07B1-7344-C559-393EDF9338A1}"/>
              </a:ext>
            </a:extLst>
          </p:cNvPr>
          <p:cNvSpPr/>
          <p:nvPr/>
        </p:nvSpPr>
        <p:spPr>
          <a:xfrm>
            <a:off x="7620313" y="3270751"/>
            <a:ext cx="2245738" cy="54132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A9844B-374A-EDC9-B1AB-A307A2079039}"/>
              </a:ext>
            </a:extLst>
          </p:cNvPr>
          <p:cNvSpPr/>
          <p:nvPr/>
        </p:nvSpPr>
        <p:spPr>
          <a:xfrm>
            <a:off x="9339309" y="5390622"/>
            <a:ext cx="2852691" cy="14673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u="sng" dirty="0">
                <a:solidFill>
                  <a:srgbClr val="00B050"/>
                </a:solidFill>
              </a:rPr>
              <a:t>Etape 3 : </a:t>
            </a:r>
            <a:r>
              <a:rPr lang="fr-FR" sz="1100" b="1" dirty="0">
                <a:solidFill>
                  <a:schemeClr val="bg1"/>
                </a:solidFill>
              </a:rPr>
              <a:t>Les champs de recherche s’affichent. Les recherches peuvent se faire par ville/par région etc.. Il est important de ne pas se restreindre au niveau des filtres. Le point important à retenir c’est la sélection du dispositif </a:t>
            </a:r>
            <a:r>
              <a:rPr lang="fr-FR" sz="1100" b="1" dirty="0">
                <a:solidFill>
                  <a:srgbClr val="FF0000"/>
                </a:solidFill>
              </a:rPr>
              <a:t>« droit commun » </a:t>
            </a:r>
            <a:r>
              <a:rPr lang="fr-FR" sz="1100" b="1" dirty="0">
                <a:solidFill>
                  <a:schemeClr val="bg1"/>
                </a:solidFill>
              </a:rPr>
              <a:t>puis afficher les résultats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645F4A13-F26B-6177-EE9D-1B19900F83F4}"/>
              </a:ext>
            </a:extLst>
          </p:cNvPr>
          <p:cNvCxnSpPr>
            <a:cxnSpLocks/>
          </p:cNvCxnSpPr>
          <p:nvPr/>
        </p:nvCxnSpPr>
        <p:spPr>
          <a:xfrm flipH="1" flipV="1">
            <a:off x="8229600" y="5593145"/>
            <a:ext cx="1109709" cy="32990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CD5C9CDC-196D-1A6D-6DBF-1103B73676BA}"/>
              </a:ext>
            </a:extLst>
          </p:cNvPr>
          <p:cNvSpPr/>
          <p:nvPr/>
        </p:nvSpPr>
        <p:spPr>
          <a:xfrm>
            <a:off x="1042972" y="523290"/>
            <a:ext cx="1474501" cy="54132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FDDF789-A14B-5AC6-2D73-3786C0249FA7}"/>
              </a:ext>
            </a:extLst>
          </p:cNvPr>
          <p:cNvSpPr/>
          <p:nvPr/>
        </p:nvSpPr>
        <p:spPr>
          <a:xfrm>
            <a:off x="34770" y="5225471"/>
            <a:ext cx="1998216" cy="54132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94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A8640A-2292-B42B-0F83-23B8F9F9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1" y="26052"/>
            <a:ext cx="9404723" cy="700265"/>
          </a:xfrm>
        </p:spPr>
        <p:txBody>
          <a:bodyPr/>
          <a:lstStyle/>
          <a:p>
            <a:pPr algn="ctr"/>
            <a:r>
              <a:rPr lang="fr-FR" sz="2000" dirty="0"/>
              <a:t>WISIO : La recherche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9415E5A-3CCD-5DE1-031F-BED2BF93600A}"/>
              </a:ext>
            </a:extLst>
          </p:cNvPr>
          <p:cNvCxnSpPr>
            <a:cxnSpLocks/>
          </p:cNvCxnSpPr>
          <p:nvPr/>
        </p:nvCxnSpPr>
        <p:spPr>
          <a:xfrm flipH="1">
            <a:off x="9617788" y="3304793"/>
            <a:ext cx="1411238" cy="13671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7204F943-6523-2FD6-543D-4EAB86C3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584"/>
            <a:ext cx="12192000" cy="289392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298E46B-040A-2E63-0B36-FE1262307623}"/>
              </a:ext>
            </a:extLst>
          </p:cNvPr>
          <p:cNvSpPr/>
          <p:nvPr/>
        </p:nvSpPr>
        <p:spPr>
          <a:xfrm>
            <a:off x="2186638" y="794105"/>
            <a:ext cx="1474501" cy="54132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CD5008-CE87-6465-D173-D26249E466DB}"/>
              </a:ext>
            </a:extLst>
          </p:cNvPr>
          <p:cNvSpPr/>
          <p:nvPr/>
        </p:nvSpPr>
        <p:spPr>
          <a:xfrm>
            <a:off x="4403922" y="672313"/>
            <a:ext cx="247627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u="sng" dirty="0">
                <a:solidFill>
                  <a:schemeClr val="bg1"/>
                </a:solidFill>
              </a:rPr>
              <a:t>Accès Horizon  : </a:t>
            </a:r>
            <a:r>
              <a:rPr lang="fr-FR" sz="1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Vous pouvez accéder depuis </a:t>
            </a:r>
            <a:r>
              <a:rPr lang="fr-FR" sz="1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Wisio</a:t>
            </a:r>
            <a:r>
              <a:rPr lang="fr-FR" sz="1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à Horizon, vous devez au préalable installer </a:t>
            </a:r>
            <a:r>
              <a:rPr lang="fr-FR" sz="1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Wisio</a:t>
            </a:r>
            <a:r>
              <a:rPr lang="fr-FR" sz="1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avec le navigateur </a:t>
            </a:r>
            <a:r>
              <a:rPr lang="fr-FR" sz="1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firefox</a:t>
            </a:r>
            <a:endParaRPr lang="fr-FR" sz="1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fr-FR" sz="1100" b="1" dirty="0">
              <a:solidFill>
                <a:schemeClr val="bg1"/>
              </a:solidFill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480BF60-F471-9963-5143-EA00005179FF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474708" y="1129513"/>
            <a:ext cx="929214" cy="3174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B178687E-6021-D84D-E346-03BC1867C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6320"/>
            <a:ext cx="12192000" cy="456168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6995EFD-947D-AEB0-6F3B-29593BB1BE78}"/>
              </a:ext>
            </a:extLst>
          </p:cNvPr>
          <p:cNvSpPr/>
          <p:nvPr/>
        </p:nvSpPr>
        <p:spPr>
          <a:xfrm>
            <a:off x="9305875" y="1743379"/>
            <a:ext cx="247627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u="sng" dirty="0">
                <a:solidFill>
                  <a:schemeClr val="bg1"/>
                </a:solidFill>
              </a:rPr>
              <a:t>Accès Mode </a:t>
            </a:r>
            <a:r>
              <a:rPr lang="fr-FR" sz="1100" b="1" u="sng" dirty="0" err="1">
                <a:solidFill>
                  <a:schemeClr val="bg1"/>
                </a:solidFill>
              </a:rPr>
              <a:t>Clientele</a:t>
            </a:r>
            <a:r>
              <a:rPr lang="fr-FR" sz="1100" b="1" u="sng" dirty="0">
                <a:solidFill>
                  <a:schemeClr val="bg1"/>
                </a:solidFill>
              </a:rPr>
              <a:t>  : </a:t>
            </a:r>
            <a:r>
              <a:rPr lang="fr-FR" sz="1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Vous pouvez accéder au mode « clientèle en cliquant sur le </a:t>
            </a:r>
            <a:r>
              <a:rPr lang="fr-FR" sz="1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picto</a:t>
            </a:r>
            <a:r>
              <a:rPr lang="fr-FR" sz="1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vert</a:t>
            </a:r>
            <a:endParaRPr lang="fr-FR" sz="1100" b="1" dirty="0">
              <a:solidFill>
                <a:schemeClr val="bg1"/>
              </a:solidFill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7652C86-56FF-C2C5-B16D-0E8CD2B37193}"/>
              </a:ext>
            </a:extLst>
          </p:cNvPr>
          <p:cNvCxnSpPr>
            <a:cxnSpLocks/>
          </p:cNvCxnSpPr>
          <p:nvPr/>
        </p:nvCxnSpPr>
        <p:spPr>
          <a:xfrm>
            <a:off x="10839635" y="2512381"/>
            <a:ext cx="1092685" cy="50006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01692B54-F325-CBB9-DCC6-1E24EF4D2DFD}"/>
              </a:ext>
            </a:extLst>
          </p:cNvPr>
          <p:cNvSpPr/>
          <p:nvPr/>
        </p:nvSpPr>
        <p:spPr>
          <a:xfrm>
            <a:off x="8606215" y="4221515"/>
            <a:ext cx="2544138" cy="783729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4E2CDF-1CED-87A2-969F-A33E07451AD6}"/>
              </a:ext>
            </a:extLst>
          </p:cNvPr>
          <p:cNvSpPr/>
          <p:nvPr/>
        </p:nvSpPr>
        <p:spPr>
          <a:xfrm>
            <a:off x="5642058" y="3698979"/>
            <a:ext cx="2702952" cy="11748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u="sng" dirty="0">
                <a:solidFill>
                  <a:schemeClr val="bg1"/>
                </a:solidFill>
              </a:rPr>
              <a:t>Contact : </a:t>
            </a:r>
            <a:r>
              <a:rPr lang="fr-FR" sz="1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Vous ne devez pas </a:t>
            </a:r>
            <a:r>
              <a:rPr lang="fr-FR" sz="1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contacter Mélanie et Sandrine. Seuls Nora et Hassan peuvent les contacter. Si vous avez une question sur l’avancement de votre dossier contacter Nora ou Hassan.</a:t>
            </a:r>
            <a:endParaRPr lang="fr-FR" sz="1100" b="1" dirty="0">
              <a:solidFill>
                <a:schemeClr val="bg1"/>
              </a:solidFill>
            </a:endParaRP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51A36B29-10D0-4F34-FBE6-9829E3DCFC08}"/>
              </a:ext>
            </a:extLst>
          </p:cNvPr>
          <p:cNvCxnSpPr>
            <a:cxnSpLocks/>
          </p:cNvCxnSpPr>
          <p:nvPr/>
        </p:nvCxnSpPr>
        <p:spPr>
          <a:xfrm>
            <a:off x="8118330" y="4030462"/>
            <a:ext cx="1187545" cy="19105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0ADE41E9-5E72-7857-5AED-52A5D129B7D7}"/>
              </a:ext>
            </a:extLst>
          </p:cNvPr>
          <p:cNvSpPr/>
          <p:nvPr/>
        </p:nvSpPr>
        <p:spPr>
          <a:xfrm>
            <a:off x="1859644" y="1481199"/>
            <a:ext cx="1474501" cy="54132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06122322-BC68-FC2C-4A94-D6B2E69E9DA0}"/>
              </a:ext>
            </a:extLst>
          </p:cNvPr>
          <p:cNvCxnSpPr>
            <a:cxnSpLocks/>
          </p:cNvCxnSpPr>
          <p:nvPr/>
        </p:nvCxnSpPr>
        <p:spPr>
          <a:xfrm flipH="1" flipV="1">
            <a:off x="3334145" y="1918196"/>
            <a:ext cx="5889754" cy="12684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69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DF8E815-F350-4900-B4F3-53601417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" y="104505"/>
            <a:ext cx="8083227" cy="48505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PROCESSUS SIMPLIFIÉ </a:t>
            </a:r>
            <a:r>
              <a:rPr lang="fr-FR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Conseiller réseau 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366BA2E1-33DB-35DB-A4B4-4F4190CF3159}"/>
              </a:ext>
            </a:extLst>
          </p:cNvPr>
          <p:cNvCxnSpPr/>
          <p:nvPr/>
        </p:nvCxnSpPr>
        <p:spPr>
          <a:xfrm>
            <a:off x="376595" y="589560"/>
            <a:ext cx="1620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Google Shape;1416;p156">
            <a:extLst>
              <a:ext uri="{FF2B5EF4-FFF2-40B4-BE49-F238E27FC236}">
                <a16:creationId xmlns:a16="http://schemas.microsoft.com/office/drawing/2014/main" id="{1BC31D15-E9FF-4E84-9E7C-30127B10535C}"/>
              </a:ext>
            </a:extLst>
          </p:cNvPr>
          <p:cNvSpPr txBox="1"/>
          <p:nvPr/>
        </p:nvSpPr>
        <p:spPr>
          <a:xfrm>
            <a:off x="0" y="6483163"/>
            <a:ext cx="12192000" cy="397700"/>
          </a:xfrm>
          <a:prstGeom prst="rect">
            <a:avLst/>
          </a:prstGeom>
          <a:solidFill>
            <a:srgbClr val="7030A0"/>
          </a:solidFill>
          <a:ln>
            <a:solidFill>
              <a:srgbClr val="56749C"/>
            </a:solidFill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FFFFFF"/>
              </a:buClr>
              <a:buSzPts val="1100"/>
              <a:defRPr/>
            </a:pPr>
            <a:endParaRPr sz="1467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1C3235-AAAB-4183-8537-2A6749D150C2}"/>
              </a:ext>
            </a:extLst>
          </p:cNvPr>
          <p:cNvSpPr/>
          <p:nvPr/>
        </p:nvSpPr>
        <p:spPr>
          <a:xfrm>
            <a:off x="4040567" y="787229"/>
            <a:ext cx="8259545" cy="569593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60000"/>
                </a:schemeClr>
              </a:gs>
              <a:gs pos="100000">
                <a:schemeClr val="accent6">
                  <a:lumMod val="20000"/>
                  <a:lumOff val="80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9302C2F-C5A1-466F-9136-1BD602888C86}"/>
              </a:ext>
            </a:extLst>
          </p:cNvPr>
          <p:cNvSpPr/>
          <p:nvPr/>
        </p:nvSpPr>
        <p:spPr>
          <a:xfrm>
            <a:off x="-11804" y="787230"/>
            <a:ext cx="4654137" cy="56959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alpha val="60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FE98BA-B81F-49D9-81C1-EB2FAF797DCF}"/>
              </a:ext>
            </a:extLst>
          </p:cNvPr>
          <p:cNvSpPr/>
          <p:nvPr/>
        </p:nvSpPr>
        <p:spPr>
          <a:xfrm>
            <a:off x="160539" y="2527584"/>
            <a:ext cx="1080000" cy="468000"/>
          </a:xfrm>
          <a:prstGeom prst="rect">
            <a:avLst/>
          </a:prstGeom>
          <a:noFill/>
          <a:ln w="19050">
            <a:solidFill>
              <a:srgbClr val="56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5674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conseiller réseau</a:t>
            </a:r>
            <a:endParaRPr lang="fr-FR" dirty="0">
              <a:solidFill>
                <a:srgbClr val="56749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A647585-C373-4850-9A43-2A55870514FE}"/>
              </a:ext>
            </a:extLst>
          </p:cNvPr>
          <p:cNvSpPr/>
          <p:nvPr/>
        </p:nvSpPr>
        <p:spPr>
          <a:xfrm>
            <a:off x="158555" y="3213510"/>
            <a:ext cx="1080000" cy="468000"/>
          </a:xfrm>
          <a:prstGeom prst="rect">
            <a:avLst/>
          </a:prstGeom>
          <a:noFill/>
          <a:ln w="19050">
            <a:solidFill>
              <a:srgbClr val="56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5674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conseiller réseau</a:t>
            </a:r>
            <a:endParaRPr lang="fr-FR" dirty="0">
              <a:solidFill>
                <a:srgbClr val="56749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E5E9D14A-D30A-48AA-84ED-1458261CA1FC}"/>
              </a:ext>
            </a:extLst>
          </p:cNvPr>
          <p:cNvSpPr/>
          <p:nvPr/>
        </p:nvSpPr>
        <p:spPr>
          <a:xfrm>
            <a:off x="1757128" y="2540920"/>
            <a:ext cx="1580876" cy="535731"/>
          </a:xfrm>
          <a:prstGeom prst="roundRect">
            <a:avLst/>
          </a:prstGeom>
          <a:solidFill>
            <a:srgbClr val="56749C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Créer </a:t>
            </a:r>
            <a:br>
              <a:rPr lang="fr-FR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recommandation depuis le projet initial</a:t>
            </a: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1175E02-56E7-4775-ABAC-8E11A91FDBD5}"/>
              </a:ext>
            </a:extLst>
          </p:cNvPr>
          <p:cNvSpPr/>
          <p:nvPr/>
        </p:nvSpPr>
        <p:spPr>
          <a:xfrm>
            <a:off x="1727632" y="3217191"/>
            <a:ext cx="1610372" cy="533138"/>
          </a:xfrm>
          <a:prstGeom prst="roundRect">
            <a:avLst/>
          </a:prstGeom>
          <a:solidFill>
            <a:srgbClr val="56749C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Renseigne les infos dans la zone commentaire 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73DD9DE6-2B7A-4CA2-84F1-58143995AC1C}"/>
              </a:ext>
            </a:extLst>
          </p:cNvPr>
          <p:cNvCxnSpPr>
            <a:cxnSpLocks/>
          </p:cNvCxnSpPr>
          <p:nvPr/>
        </p:nvCxnSpPr>
        <p:spPr>
          <a:xfrm>
            <a:off x="1290799" y="2765962"/>
            <a:ext cx="383949" cy="0"/>
          </a:xfrm>
          <a:prstGeom prst="straightConnector1">
            <a:avLst/>
          </a:prstGeom>
          <a:ln w="19050">
            <a:solidFill>
              <a:srgbClr val="56749C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C083F4B-8853-4AA7-A664-95293E3DDE56}"/>
              </a:ext>
            </a:extLst>
          </p:cNvPr>
          <p:cNvCxnSpPr>
            <a:cxnSpLocks/>
          </p:cNvCxnSpPr>
          <p:nvPr/>
        </p:nvCxnSpPr>
        <p:spPr>
          <a:xfrm>
            <a:off x="1254961" y="4168411"/>
            <a:ext cx="387785" cy="0"/>
          </a:xfrm>
          <a:prstGeom prst="straightConnector1">
            <a:avLst/>
          </a:prstGeom>
          <a:ln w="19050">
            <a:solidFill>
              <a:srgbClr val="56749C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DE04EB5D-25CC-4CCF-9C46-CEE85B748F09}"/>
              </a:ext>
            </a:extLst>
          </p:cNvPr>
          <p:cNvSpPr/>
          <p:nvPr/>
        </p:nvSpPr>
        <p:spPr>
          <a:xfrm>
            <a:off x="49151" y="1904005"/>
            <a:ext cx="3816133" cy="4579155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3D7F9134-BFAC-4594-A95F-683F62E6D639}"/>
              </a:ext>
            </a:extLst>
          </p:cNvPr>
          <p:cNvSpPr txBox="1"/>
          <p:nvPr/>
        </p:nvSpPr>
        <p:spPr>
          <a:xfrm>
            <a:off x="6990861" y="115544"/>
            <a:ext cx="45883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Depuis Horizon </a:t>
            </a:r>
          </a:p>
          <a:p>
            <a:endParaRPr lang="fr-FR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069447F2-B884-4BD8-BA96-FC7FE0899154}"/>
              </a:ext>
            </a:extLst>
          </p:cNvPr>
          <p:cNvSpPr txBox="1"/>
          <p:nvPr/>
        </p:nvSpPr>
        <p:spPr>
          <a:xfrm>
            <a:off x="49152" y="1363534"/>
            <a:ext cx="381613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Processus avant et pendant </a:t>
            </a:r>
            <a:r>
              <a:rPr lang="fr-FR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RDV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CF3B7F1-8325-425F-9D1F-0EF1F30CFC51}"/>
              </a:ext>
            </a:extLst>
          </p:cNvPr>
          <p:cNvCxnSpPr/>
          <p:nvPr/>
        </p:nvCxnSpPr>
        <p:spPr>
          <a:xfrm flipV="1">
            <a:off x="10298545" y="4408242"/>
            <a:ext cx="0" cy="1342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C41988C-9AEF-43A6-B1FC-F2B478E14D4B}"/>
              </a:ext>
            </a:extLst>
          </p:cNvPr>
          <p:cNvSpPr/>
          <p:nvPr/>
        </p:nvSpPr>
        <p:spPr>
          <a:xfrm>
            <a:off x="158555" y="3898600"/>
            <a:ext cx="1080000" cy="468000"/>
          </a:xfrm>
          <a:prstGeom prst="rect">
            <a:avLst/>
          </a:prstGeom>
          <a:noFill/>
          <a:ln w="19050">
            <a:solidFill>
              <a:srgbClr val="56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5674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conseiller réseau</a:t>
            </a:r>
            <a:endParaRPr lang="fr-FR" dirty="0">
              <a:solidFill>
                <a:srgbClr val="56749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768B861-C50A-D486-DA2F-579858F49D07}"/>
              </a:ext>
            </a:extLst>
          </p:cNvPr>
          <p:cNvSpPr/>
          <p:nvPr/>
        </p:nvSpPr>
        <p:spPr>
          <a:xfrm>
            <a:off x="1726936" y="3878237"/>
            <a:ext cx="1611068" cy="535731"/>
          </a:xfrm>
          <a:prstGeom prst="roundRect">
            <a:avLst/>
          </a:prstGeom>
          <a:solidFill>
            <a:srgbClr val="56749C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Joint la simulation dans Horizon lors de la création de la </a:t>
            </a:r>
            <a:r>
              <a:rPr lang="fr-FR" sz="9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reco.mmandation</a:t>
            </a:r>
            <a:endParaRPr lang="fr-FR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A4F5A95-3235-6B8C-2275-6DE93BB89BE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1251043" y="4833076"/>
            <a:ext cx="423705" cy="14704"/>
          </a:xfrm>
          <a:prstGeom prst="straightConnector1">
            <a:avLst/>
          </a:prstGeom>
          <a:ln w="19050">
            <a:solidFill>
              <a:srgbClr val="56749C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AAFBEE3-B357-BFE4-F5FD-11B9C97F54C0}"/>
              </a:ext>
            </a:extLst>
          </p:cNvPr>
          <p:cNvSpPr/>
          <p:nvPr/>
        </p:nvSpPr>
        <p:spPr>
          <a:xfrm>
            <a:off x="171043" y="4599076"/>
            <a:ext cx="1080000" cy="468000"/>
          </a:xfrm>
          <a:prstGeom prst="rect">
            <a:avLst/>
          </a:prstGeom>
          <a:noFill/>
          <a:ln w="19050">
            <a:solidFill>
              <a:srgbClr val="56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5674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conseiller réseau</a:t>
            </a:r>
            <a:endParaRPr lang="fr-FR" dirty="0">
              <a:solidFill>
                <a:srgbClr val="56749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1FD8822-1245-E413-1B38-6E9BE4F9BEF4}"/>
              </a:ext>
            </a:extLst>
          </p:cNvPr>
          <p:cNvSpPr/>
          <p:nvPr/>
        </p:nvSpPr>
        <p:spPr>
          <a:xfrm>
            <a:off x="1734864" y="4623665"/>
            <a:ext cx="1603140" cy="535731"/>
          </a:xfrm>
          <a:prstGeom prst="roundRect">
            <a:avLst/>
          </a:prstGeom>
          <a:solidFill>
            <a:srgbClr val="56749C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Planifie le RDV sur l’agenda du conseiller CSF Patrimoine</a:t>
            </a:r>
            <a:endParaRPr lang="fr-FR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48336F25-D274-A313-E7A3-C7655F0B4A89}"/>
              </a:ext>
            </a:extLst>
          </p:cNvPr>
          <p:cNvCxnSpPr>
            <a:cxnSpLocks/>
          </p:cNvCxnSpPr>
          <p:nvPr/>
        </p:nvCxnSpPr>
        <p:spPr>
          <a:xfrm>
            <a:off x="1290799" y="3524522"/>
            <a:ext cx="412100" cy="6899"/>
          </a:xfrm>
          <a:prstGeom prst="straightConnector1">
            <a:avLst/>
          </a:prstGeom>
          <a:ln w="19050">
            <a:solidFill>
              <a:srgbClr val="56749C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DBA86F89-7648-77DE-69A3-56F2A4C7B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291" y="1224840"/>
            <a:ext cx="5103432" cy="21154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6B1577A-707D-E547-7F4E-AC8B2A48859E}"/>
              </a:ext>
            </a:extLst>
          </p:cNvPr>
          <p:cNvSpPr txBox="1"/>
          <p:nvPr/>
        </p:nvSpPr>
        <p:spPr>
          <a:xfrm>
            <a:off x="9285052" y="1709923"/>
            <a:ext cx="2994277" cy="1661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7030A0"/>
                </a:solidFill>
              </a:rPr>
              <a:t>Zone commentaire :</a:t>
            </a:r>
            <a:r>
              <a:rPr lang="fr-FR" sz="1200" dirty="0">
                <a:solidFill>
                  <a:srgbClr val="7030A0"/>
                </a:solidFill>
              </a:rPr>
              <a:t> </a:t>
            </a:r>
            <a:r>
              <a:rPr lang="fr-FR" sz="1200" b="1" dirty="0">
                <a:solidFill>
                  <a:srgbClr val="7030A0"/>
                </a:solidFill>
              </a:rPr>
              <a:t>Infos à renseigner 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r-FR" sz="1200" dirty="0">
                <a:solidFill>
                  <a:schemeClr val="accent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 du programme (</a:t>
            </a:r>
            <a:r>
              <a:rPr lang="fr-FR" sz="1200" dirty="0" err="1">
                <a:solidFill>
                  <a:schemeClr val="accent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Wisio</a:t>
            </a:r>
            <a:r>
              <a:rPr lang="fr-FR" sz="1200" dirty="0">
                <a:solidFill>
                  <a:schemeClr val="accent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fr-FR" sz="1200" dirty="0">
              <a:solidFill>
                <a:schemeClr val="accent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r-FR" sz="1200" dirty="0">
                <a:solidFill>
                  <a:schemeClr val="accent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Ville/région</a:t>
            </a:r>
            <a:endParaRPr lang="fr-FR" sz="1200" dirty="0">
              <a:solidFill>
                <a:schemeClr val="accent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r-FR" sz="12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Capacité : </a:t>
            </a:r>
            <a:r>
              <a:rPr lang="fr-FR" sz="1200" dirty="0">
                <a:solidFill>
                  <a:schemeClr val="accent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Montant Max</a:t>
            </a:r>
            <a:endParaRPr lang="fr-FR" sz="12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r-FR" sz="12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Marge </a:t>
            </a:r>
            <a:r>
              <a:rPr lang="fr-FR" sz="1200" dirty="0">
                <a:solidFill>
                  <a:schemeClr val="accent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 </a:t>
            </a:r>
            <a:r>
              <a:rPr lang="fr-FR" sz="12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+5% ; 10 %..</a:t>
            </a:r>
            <a:endParaRPr lang="fr-FR" sz="12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r-FR" sz="12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Très intéressé par le neuf</a:t>
            </a:r>
            <a:endParaRPr lang="fr-FR" sz="12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07DB953-DB41-2CF5-4630-CC59C2980422}"/>
              </a:ext>
            </a:extLst>
          </p:cNvPr>
          <p:cNvCxnSpPr>
            <a:cxnSpLocks/>
            <a:endCxn id="30" idx="7"/>
          </p:cNvCxnSpPr>
          <p:nvPr/>
        </p:nvCxnSpPr>
        <p:spPr>
          <a:xfrm flipH="1">
            <a:off x="8826164" y="2581453"/>
            <a:ext cx="557990" cy="34175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0EB40F9-182F-69E7-AD7E-33FA9DD10B01}"/>
              </a:ext>
            </a:extLst>
          </p:cNvPr>
          <p:cNvSpPr/>
          <p:nvPr/>
        </p:nvSpPr>
        <p:spPr>
          <a:xfrm>
            <a:off x="171043" y="5229773"/>
            <a:ext cx="1080000" cy="468000"/>
          </a:xfrm>
          <a:prstGeom prst="rect">
            <a:avLst/>
          </a:prstGeom>
          <a:noFill/>
          <a:ln w="19050">
            <a:solidFill>
              <a:srgbClr val="56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5674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conseiller réseau</a:t>
            </a:r>
            <a:endParaRPr lang="fr-FR" dirty="0">
              <a:solidFill>
                <a:srgbClr val="56749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16304EF2-E0A5-F6C5-F156-F833D20BF98D}"/>
              </a:ext>
            </a:extLst>
          </p:cNvPr>
          <p:cNvSpPr/>
          <p:nvPr/>
        </p:nvSpPr>
        <p:spPr>
          <a:xfrm>
            <a:off x="1726936" y="5243967"/>
            <a:ext cx="1603140" cy="535731"/>
          </a:xfrm>
          <a:prstGeom prst="roundRect">
            <a:avLst/>
          </a:prstGeom>
          <a:solidFill>
            <a:srgbClr val="56749C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Confirme le RDV (Bouton Horizon)</a:t>
            </a:r>
            <a:endParaRPr lang="fr-FR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ED0CA35-B1B7-A259-6162-16E78BD1E346}"/>
              </a:ext>
            </a:extLst>
          </p:cNvPr>
          <p:cNvCxnSpPr>
            <a:cxnSpLocks/>
          </p:cNvCxnSpPr>
          <p:nvPr/>
        </p:nvCxnSpPr>
        <p:spPr>
          <a:xfrm>
            <a:off x="1286963" y="5458128"/>
            <a:ext cx="387785" cy="0"/>
          </a:xfrm>
          <a:prstGeom prst="straightConnector1">
            <a:avLst/>
          </a:prstGeom>
          <a:ln w="19050">
            <a:solidFill>
              <a:srgbClr val="56749C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6C160F84-513C-A396-A41E-6BF4AE196F4A}"/>
              </a:ext>
            </a:extLst>
          </p:cNvPr>
          <p:cNvSpPr txBox="1"/>
          <p:nvPr/>
        </p:nvSpPr>
        <p:spPr>
          <a:xfrm>
            <a:off x="5491297" y="1114249"/>
            <a:ext cx="249003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La zone </a:t>
            </a:r>
            <a:r>
              <a:rPr lang="fr-FR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Commentaire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9323B39C-8B04-050C-99EF-02069EFCF076}"/>
              </a:ext>
            </a:extLst>
          </p:cNvPr>
          <p:cNvSpPr txBox="1"/>
          <p:nvPr/>
        </p:nvSpPr>
        <p:spPr>
          <a:xfrm>
            <a:off x="4121041" y="3447510"/>
            <a:ext cx="328815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Statut </a:t>
            </a:r>
            <a:r>
              <a:rPr lang="fr-FR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appel projet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4B9474-6FD0-0BB8-E73E-99C3C69A3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566" y="3888660"/>
            <a:ext cx="3509103" cy="2007854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7E4A7BE-3DBC-DD11-B5BD-692BA9749533}"/>
              </a:ext>
            </a:extLst>
          </p:cNvPr>
          <p:cNvCxnSpPr>
            <a:cxnSpLocks/>
          </p:cNvCxnSpPr>
          <p:nvPr/>
        </p:nvCxnSpPr>
        <p:spPr>
          <a:xfrm flipH="1">
            <a:off x="5686762" y="4585011"/>
            <a:ext cx="959245" cy="45466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0DBAACF-586A-FB10-3E20-5DAC8A64275A}"/>
              </a:ext>
            </a:extLst>
          </p:cNvPr>
          <p:cNvSpPr/>
          <p:nvPr/>
        </p:nvSpPr>
        <p:spPr>
          <a:xfrm>
            <a:off x="171043" y="5839297"/>
            <a:ext cx="1080000" cy="468000"/>
          </a:xfrm>
          <a:prstGeom prst="rect">
            <a:avLst/>
          </a:prstGeom>
          <a:noFill/>
          <a:ln w="19050">
            <a:solidFill>
              <a:srgbClr val="56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5674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conseiller réseau</a:t>
            </a:r>
            <a:endParaRPr lang="fr-FR" dirty="0">
              <a:solidFill>
                <a:srgbClr val="56749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FBDB717-629C-C136-7D53-AD8CB6179EF2}"/>
              </a:ext>
            </a:extLst>
          </p:cNvPr>
          <p:cNvSpPr/>
          <p:nvPr/>
        </p:nvSpPr>
        <p:spPr>
          <a:xfrm>
            <a:off x="1715764" y="5839297"/>
            <a:ext cx="1603140" cy="535731"/>
          </a:xfrm>
          <a:prstGeom prst="roundRect">
            <a:avLst/>
          </a:prstGeom>
          <a:solidFill>
            <a:srgbClr val="56749C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Bascule le statut appel projet  à « RDV Pris »)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A70715F-636A-6501-C661-C525B259FCFC}"/>
              </a:ext>
            </a:extLst>
          </p:cNvPr>
          <p:cNvCxnSpPr>
            <a:cxnSpLocks/>
          </p:cNvCxnSpPr>
          <p:nvPr/>
        </p:nvCxnSpPr>
        <p:spPr>
          <a:xfrm>
            <a:off x="1315114" y="6079488"/>
            <a:ext cx="387785" cy="0"/>
          </a:xfrm>
          <a:prstGeom prst="straightConnector1">
            <a:avLst/>
          </a:prstGeom>
          <a:ln w="19050">
            <a:solidFill>
              <a:srgbClr val="56749C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380EBC45-4EED-0AE3-D3FF-66853755F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682" y="4290288"/>
            <a:ext cx="4207167" cy="216480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02FDEB9-FE79-A622-719A-1BB54FB3BBC9}"/>
              </a:ext>
            </a:extLst>
          </p:cNvPr>
          <p:cNvSpPr txBox="1"/>
          <p:nvPr/>
        </p:nvSpPr>
        <p:spPr>
          <a:xfrm>
            <a:off x="8170339" y="3617620"/>
            <a:ext cx="328815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Pièce justificative </a:t>
            </a:r>
            <a:r>
              <a:rPr lang="fr-FR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(Simulation)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F9A997C-FA3D-35E9-ACE4-49BA0C7EA286}"/>
              </a:ext>
            </a:extLst>
          </p:cNvPr>
          <p:cNvSpPr txBox="1"/>
          <p:nvPr/>
        </p:nvSpPr>
        <p:spPr>
          <a:xfrm>
            <a:off x="10150688" y="4282405"/>
            <a:ext cx="1882758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7030A0"/>
                </a:solidFill>
              </a:rPr>
              <a:t>Sur l’onglet associé du projet reco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r-FR" sz="1200" dirty="0">
                <a:solidFill>
                  <a:schemeClr val="accent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Charger votre simulation</a:t>
            </a:r>
            <a:endParaRPr lang="fr-FR" sz="12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45FF739-5A71-8C2D-EE24-A46C4FB824A1}"/>
              </a:ext>
            </a:extLst>
          </p:cNvPr>
          <p:cNvCxnSpPr>
            <a:cxnSpLocks/>
          </p:cNvCxnSpPr>
          <p:nvPr/>
        </p:nvCxnSpPr>
        <p:spPr>
          <a:xfrm flipH="1">
            <a:off x="8805429" y="4668569"/>
            <a:ext cx="959245" cy="45466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AA1DA7F-31EB-661C-97AC-5C79B68F06FF}"/>
              </a:ext>
            </a:extLst>
          </p:cNvPr>
          <p:cNvCxnSpPr>
            <a:cxnSpLocks/>
          </p:cNvCxnSpPr>
          <p:nvPr/>
        </p:nvCxnSpPr>
        <p:spPr>
          <a:xfrm flipH="1">
            <a:off x="10499248" y="5418467"/>
            <a:ext cx="959245" cy="45466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5BDBFDE1-371B-8107-CD8E-2BC776391A2F}"/>
              </a:ext>
            </a:extLst>
          </p:cNvPr>
          <p:cNvSpPr/>
          <p:nvPr/>
        </p:nvSpPr>
        <p:spPr>
          <a:xfrm>
            <a:off x="4444359" y="4812011"/>
            <a:ext cx="1556590" cy="54132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3585E49-35BD-242E-45D4-51116C7D23CB}"/>
              </a:ext>
            </a:extLst>
          </p:cNvPr>
          <p:cNvSpPr/>
          <p:nvPr/>
        </p:nvSpPr>
        <p:spPr>
          <a:xfrm>
            <a:off x="7120580" y="2843929"/>
            <a:ext cx="1998216" cy="54132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5F7D9B4A-1231-C5C4-06F0-11CEB5CBEE2A}"/>
              </a:ext>
            </a:extLst>
          </p:cNvPr>
          <p:cNvSpPr/>
          <p:nvPr/>
        </p:nvSpPr>
        <p:spPr>
          <a:xfrm>
            <a:off x="8247918" y="4991005"/>
            <a:ext cx="1136236" cy="41731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2E5ACD1-0756-CFE9-28BD-3CCFD4C7EAB7}"/>
              </a:ext>
            </a:extLst>
          </p:cNvPr>
          <p:cNvSpPr/>
          <p:nvPr/>
        </p:nvSpPr>
        <p:spPr>
          <a:xfrm>
            <a:off x="9197723" y="5652086"/>
            <a:ext cx="1411093" cy="54132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F5405F4-A54A-9468-2E2A-9E0836B4015C}"/>
              </a:ext>
            </a:extLst>
          </p:cNvPr>
          <p:cNvSpPr txBox="1"/>
          <p:nvPr/>
        </p:nvSpPr>
        <p:spPr>
          <a:xfrm>
            <a:off x="621437" y="6525416"/>
            <a:ext cx="11521411" cy="89255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Si contact CHAUD sur programme précis, informer NORA/HASSAN par teams pour optionner au plus vite</a:t>
            </a:r>
            <a:endParaRPr lang="fr-FR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1600" dirty="0"/>
          </a:p>
          <a:p>
            <a:endParaRPr lang="fr-FR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5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DF8E815-F350-4900-B4F3-53601417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" y="104505"/>
            <a:ext cx="8930136" cy="48505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PROCESSUS SIMPLIFIÉ </a:t>
            </a:r>
            <a:r>
              <a:rPr lang="fr-FR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Conseiller CSF Patrimoine 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366BA2E1-33DB-35DB-A4B4-4F4190CF3159}"/>
              </a:ext>
            </a:extLst>
          </p:cNvPr>
          <p:cNvCxnSpPr/>
          <p:nvPr/>
        </p:nvCxnSpPr>
        <p:spPr>
          <a:xfrm>
            <a:off x="376595" y="589560"/>
            <a:ext cx="1620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Google Shape;1416;p156">
            <a:extLst>
              <a:ext uri="{FF2B5EF4-FFF2-40B4-BE49-F238E27FC236}">
                <a16:creationId xmlns:a16="http://schemas.microsoft.com/office/drawing/2014/main" id="{1BC31D15-E9FF-4E84-9E7C-30127B10535C}"/>
              </a:ext>
            </a:extLst>
          </p:cNvPr>
          <p:cNvSpPr txBox="1"/>
          <p:nvPr/>
        </p:nvSpPr>
        <p:spPr>
          <a:xfrm>
            <a:off x="0" y="6483163"/>
            <a:ext cx="12192000" cy="397700"/>
          </a:xfrm>
          <a:prstGeom prst="rect">
            <a:avLst/>
          </a:prstGeom>
          <a:solidFill>
            <a:srgbClr val="7030A0"/>
          </a:solidFill>
          <a:ln>
            <a:solidFill>
              <a:srgbClr val="56749C"/>
            </a:solidFill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FFFFFF"/>
              </a:buClr>
              <a:buSzPts val="1100"/>
              <a:defRPr/>
            </a:pPr>
            <a:endParaRPr sz="1467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9302C2F-C5A1-466F-9136-1BD602888C86}"/>
              </a:ext>
            </a:extLst>
          </p:cNvPr>
          <p:cNvSpPr/>
          <p:nvPr/>
        </p:nvSpPr>
        <p:spPr>
          <a:xfrm>
            <a:off x="136891" y="708607"/>
            <a:ext cx="10236701" cy="61093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alpha val="60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FE98BA-B81F-49D9-81C1-EB2FAF797DCF}"/>
              </a:ext>
            </a:extLst>
          </p:cNvPr>
          <p:cNvSpPr/>
          <p:nvPr/>
        </p:nvSpPr>
        <p:spPr>
          <a:xfrm>
            <a:off x="623404" y="1509348"/>
            <a:ext cx="1749894" cy="523229"/>
          </a:xfrm>
          <a:prstGeom prst="rect">
            <a:avLst/>
          </a:prstGeom>
          <a:noFill/>
          <a:ln w="19050">
            <a:solidFill>
              <a:srgbClr val="56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conseiller CSF Patrimoine</a:t>
            </a:r>
            <a:endParaRPr lang="fr-FR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E5E9D14A-D30A-48AA-84ED-1458261CA1FC}"/>
              </a:ext>
            </a:extLst>
          </p:cNvPr>
          <p:cNvSpPr/>
          <p:nvPr/>
        </p:nvSpPr>
        <p:spPr>
          <a:xfrm>
            <a:off x="763650" y="2343324"/>
            <a:ext cx="1580876" cy="535731"/>
          </a:xfrm>
          <a:prstGeom prst="roundRect">
            <a:avLst/>
          </a:prstGeom>
          <a:solidFill>
            <a:srgbClr val="56749C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Acquitte le RDV</a:t>
            </a: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01175E02-56E7-4775-ABAC-8E11A91FDBD5}"/>
              </a:ext>
            </a:extLst>
          </p:cNvPr>
          <p:cNvSpPr/>
          <p:nvPr/>
        </p:nvSpPr>
        <p:spPr>
          <a:xfrm>
            <a:off x="763650" y="3140762"/>
            <a:ext cx="1610372" cy="576475"/>
          </a:xfrm>
          <a:prstGeom prst="roundRect">
            <a:avLst/>
          </a:prstGeom>
          <a:solidFill>
            <a:srgbClr val="56749C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Complète  les infos dans la zone commentaire (ex. HO/Proposition en cours sur programme etc..)</a:t>
            </a:r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DE04EB5D-25CC-4CCF-9C46-CEE85B748F09}"/>
              </a:ext>
            </a:extLst>
          </p:cNvPr>
          <p:cNvSpPr/>
          <p:nvPr/>
        </p:nvSpPr>
        <p:spPr>
          <a:xfrm>
            <a:off x="49151" y="1322773"/>
            <a:ext cx="10324441" cy="5567839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3D7F9134-BFAC-4594-A95F-683F62E6D639}"/>
              </a:ext>
            </a:extLst>
          </p:cNvPr>
          <p:cNvSpPr txBox="1"/>
          <p:nvPr/>
        </p:nvSpPr>
        <p:spPr>
          <a:xfrm>
            <a:off x="10305951" y="0"/>
            <a:ext cx="189345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Depuis Horizon </a:t>
            </a:r>
          </a:p>
          <a:p>
            <a:endParaRPr lang="fr-FR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069447F2-B884-4BD8-BA96-FC7FE0899154}"/>
              </a:ext>
            </a:extLst>
          </p:cNvPr>
          <p:cNvSpPr txBox="1"/>
          <p:nvPr/>
        </p:nvSpPr>
        <p:spPr>
          <a:xfrm>
            <a:off x="373185" y="781252"/>
            <a:ext cx="912148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Processus avant, pendant </a:t>
            </a:r>
            <a:r>
              <a:rPr lang="fr-FR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RDV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et tout au long du processus de vente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CF3B7F1-8325-425F-9D1F-0EF1F30CFC51}"/>
              </a:ext>
            </a:extLst>
          </p:cNvPr>
          <p:cNvCxnSpPr/>
          <p:nvPr/>
        </p:nvCxnSpPr>
        <p:spPr>
          <a:xfrm flipV="1">
            <a:off x="10298545" y="4408242"/>
            <a:ext cx="0" cy="1342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768B861-C50A-D486-DA2F-579858F49D07}"/>
              </a:ext>
            </a:extLst>
          </p:cNvPr>
          <p:cNvSpPr/>
          <p:nvPr/>
        </p:nvSpPr>
        <p:spPr>
          <a:xfrm>
            <a:off x="3574761" y="4585094"/>
            <a:ext cx="1611068" cy="535731"/>
          </a:xfrm>
          <a:prstGeom prst="roundRect">
            <a:avLst/>
          </a:prstGeom>
          <a:solidFill>
            <a:srgbClr val="56749C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Bascule le statut du projet </a:t>
            </a:r>
            <a:r>
              <a:rPr lang="fr-FR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 En attente » </a:t>
            </a:r>
          </a:p>
          <a:p>
            <a:pPr algn="ctr"/>
            <a:endParaRPr lang="fr-FR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1FD8822-1245-E413-1B38-6E9BE4F9BEF4}"/>
              </a:ext>
            </a:extLst>
          </p:cNvPr>
          <p:cNvSpPr/>
          <p:nvPr/>
        </p:nvSpPr>
        <p:spPr>
          <a:xfrm>
            <a:off x="5550107" y="4585094"/>
            <a:ext cx="1603140" cy="535731"/>
          </a:xfrm>
          <a:prstGeom prst="roundRect">
            <a:avLst/>
          </a:prstGeom>
          <a:solidFill>
            <a:srgbClr val="56749C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Bascule le statut du projet </a:t>
            </a:r>
            <a:r>
              <a:rPr lang="fr-FR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 Gagné »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48336F25-D274-A313-E7A3-C7655F0B4A89}"/>
              </a:ext>
            </a:extLst>
          </p:cNvPr>
          <p:cNvCxnSpPr>
            <a:cxnSpLocks/>
          </p:cNvCxnSpPr>
          <p:nvPr/>
        </p:nvCxnSpPr>
        <p:spPr>
          <a:xfrm>
            <a:off x="1566128" y="2024968"/>
            <a:ext cx="0" cy="302626"/>
          </a:xfrm>
          <a:prstGeom prst="straightConnector1">
            <a:avLst/>
          </a:prstGeom>
          <a:ln w="19050">
            <a:solidFill>
              <a:srgbClr val="56749C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16304EF2-E0A5-F6C5-F156-F833D20BF98D}"/>
              </a:ext>
            </a:extLst>
          </p:cNvPr>
          <p:cNvSpPr/>
          <p:nvPr/>
        </p:nvSpPr>
        <p:spPr>
          <a:xfrm>
            <a:off x="1756353" y="4571474"/>
            <a:ext cx="1603140" cy="535731"/>
          </a:xfrm>
          <a:prstGeom prst="roundRect">
            <a:avLst/>
          </a:prstGeom>
          <a:solidFill>
            <a:srgbClr val="56749C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Bascule le statut du projet </a:t>
            </a:r>
            <a:r>
              <a:rPr lang="fr-FR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 Perdu »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1D6A9F-31EC-6353-F0F9-27AE0205BAEB}"/>
              </a:ext>
            </a:extLst>
          </p:cNvPr>
          <p:cNvSpPr/>
          <p:nvPr/>
        </p:nvSpPr>
        <p:spPr>
          <a:xfrm>
            <a:off x="1697540" y="3855288"/>
            <a:ext cx="1749894" cy="523229"/>
          </a:xfrm>
          <a:prstGeom prst="rect">
            <a:avLst/>
          </a:prstGeom>
          <a:noFill/>
          <a:ln w="19050">
            <a:solidFill>
              <a:srgbClr val="56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 proposition refusée/abandonnée</a:t>
            </a:r>
            <a:endParaRPr lang="fr-FR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91D645-E5C2-2273-10C4-51DA08A38DE7}"/>
              </a:ext>
            </a:extLst>
          </p:cNvPr>
          <p:cNvSpPr/>
          <p:nvPr/>
        </p:nvSpPr>
        <p:spPr>
          <a:xfrm>
            <a:off x="3505348" y="3864382"/>
            <a:ext cx="1749894" cy="523229"/>
          </a:xfrm>
          <a:prstGeom prst="rect">
            <a:avLst/>
          </a:prstGeom>
          <a:noFill/>
          <a:ln w="19050">
            <a:solidFill>
              <a:srgbClr val="56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 proposition enclenchée</a:t>
            </a:r>
            <a:endParaRPr lang="fr-FR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A17453-D2D7-D9D3-152D-FE821A448A53}"/>
              </a:ext>
            </a:extLst>
          </p:cNvPr>
          <p:cNvSpPr/>
          <p:nvPr/>
        </p:nvSpPr>
        <p:spPr>
          <a:xfrm>
            <a:off x="5403353" y="3871281"/>
            <a:ext cx="1749894" cy="523229"/>
          </a:xfrm>
          <a:prstGeom prst="rect">
            <a:avLst/>
          </a:prstGeom>
          <a:noFill/>
          <a:ln w="19050">
            <a:solidFill>
              <a:srgbClr val="56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 proposition validée par le prospect</a:t>
            </a:r>
            <a:endParaRPr lang="fr-FR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6592F2E-C89E-910D-E2D8-2E9300F7836F}"/>
              </a:ext>
            </a:extLst>
          </p:cNvPr>
          <p:cNvCxnSpPr>
            <a:cxnSpLocks/>
          </p:cNvCxnSpPr>
          <p:nvPr/>
        </p:nvCxnSpPr>
        <p:spPr>
          <a:xfrm>
            <a:off x="1526877" y="2838136"/>
            <a:ext cx="0" cy="302626"/>
          </a:xfrm>
          <a:prstGeom prst="straightConnector1">
            <a:avLst/>
          </a:prstGeom>
          <a:ln w="19050">
            <a:solidFill>
              <a:srgbClr val="56749C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A5CA2FF-B8B6-F3F0-4A4B-DE76413168A1}"/>
              </a:ext>
            </a:extLst>
          </p:cNvPr>
          <p:cNvSpPr/>
          <p:nvPr/>
        </p:nvSpPr>
        <p:spPr>
          <a:xfrm>
            <a:off x="3564569" y="5308368"/>
            <a:ext cx="1749894" cy="8031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56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Envoie d’un mail à l’</a:t>
            </a:r>
            <a:r>
              <a:rPr lang="fr-FR" sz="1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adht</a:t>
            </a:r>
            <a:r>
              <a:rPr lang="fr-FR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copie conseiller/DA (en PJ tous les docs)</a:t>
            </a:r>
            <a:endParaRPr lang="fr-F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3CB57D-3380-3495-3382-C965C0C8CDE0}"/>
              </a:ext>
            </a:extLst>
          </p:cNvPr>
          <p:cNvSpPr/>
          <p:nvPr/>
        </p:nvSpPr>
        <p:spPr>
          <a:xfrm>
            <a:off x="5550107" y="5273565"/>
            <a:ext cx="2572959" cy="10616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56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Envoie d’un mail au conseiller/DA pour l’informer de la validation de la vente (PJ contrat de réservation pour recherche/mise en place financement</a:t>
            </a:r>
            <a:endParaRPr lang="fr-F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E5B2BFE3-D99C-4431-4D98-49209F65B086}"/>
              </a:ext>
            </a:extLst>
          </p:cNvPr>
          <p:cNvCxnSpPr>
            <a:cxnSpLocks/>
          </p:cNvCxnSpPr>
          <p:nvPr/>
        </p:nvCxnSpPr>
        <p:spPr>
          <a:xfrm>
            <a:off x="868850" y="3700855"/>
            <a:ext cx="799733" cy="304048"/>
          </a:xfrm>
          <a:prstGeom prst="bent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99589A70-A1DC-B2D8-546A-B97579DC2E63}"/>
              </a:ext>
            </a:extLst>
          </p:cNvPr>
          <p:cNvCxnSpPr>
            <a:cxnSpLocks/>
          </p:cNvCxnSpPr>
          <p:nvPr/>
        </p:nvCxnSpPr>
        <p:spPr>
          <a:xfrm>
            <a:off x="2568747" y="4378517"/>
            <a:ext cx="0" cy="160407"/>
          </a:xfrm>
          <a:prstGeom prst="straightConnector1">
            <a:avLst/>
          </a:prstGeom>
          <a:ln w="19050">
            <a:solidFill>
              <a:srgbClr val="56749C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FE7EF963-677A-67EC-6E58-5C41170F38BA}"/>
              </a:ext>
            </a:extLst>
          </p:cNvPr>
          <p:cNvCxnSpPr>
            <a:cxnSpLocks/>
          </p:cNvCxnSpPr>
          <p:nvPr/>
        </p:nvCxnSpPr>
        <p:spPr>
          <a:xfrm>
            <a:off x="4380295" y="4415593"/>
            <a:ext cx="0" cy="160407"/>
          </a:xfrm>
          <a:prstGeom prst="straightConnector1">
            <a:avLst/>
          </a:prstGeom>
          <a:ln w="19050">
            <a:solidFill>
              <a:srgbClr val="56749C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DE8C6749-FADF-C511-7111-0474894775B0}"/>
              </a:ext>
            </a:extLst>
          </p:cNvPr>
          <p:cNvCxnSpPr>
            <a:cxnSpLocks/>
          </p:cNvCxnSpPr>
          <p:nvPr/>
        </p:nvCxnSpPr>
        <p:spPr>
          <a:xfrm>
            <a:off x="6283383" y="4387611"/>
            <a:ext cx="0" cy="160407"/>
          </a:xfrm>
          <a:prstGeom prst="straightConnector1">
            <a:avLst/>
          </a:prstGeom>
          <a:ln w="19050">
            <a:solidFill>
              <a:srgbClr val="56749C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4628B470-7AAF-9476-027A-76C703A6B764}"/>
              </a:ext>
            </a:extLst>
          </p:cNvPr>
          <p:cNvSpPr/>
          <p:nvPr/>
        </p:nvSpPr>
        <p:spPr>
          <a:xfrm>
            <a:off x="1746169" y="5377115"/>
            <a:ext cx="1603140" cy="535731"/>
          </a:xfrm>
          <a:prstGeom prst="roundRect">
            <a:avLst/>
          </a:prstGeom>
          <a:solidFill>
            <a:srgbClr val="00B05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 Fin du processus 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251E651B-FD2F-CC18-9938-4CBF09F106D2}"/>
              </a:ext>
            </a:extLst>
          </p:cNvPr>
          <p:cNvCxnSpPr>
            <a:cxnSpLocks/>
          </p:cNvCxnSpPr>
          <p:nvPr/>
        </p:nvCxnSpPr>
        <p:spPr>
          <a:xfrm>
            <a:off x="2534564" y="5143706"/>
            <a:ext cx="0" cy="160407"/>
          </a:xfrm>
          <a:prstGeom prst="straightConnector1">
            <a:avLst/>
          </a:prstGeom>
          <a:ln w="19050">
            <a:solidFill>
              <a:srgbClr val="56749C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396831FF-3196-981F-AD81-2432E517F9B8}"/>
              </a:ext>
            </a:extLst>
          </p:cNvPr>
          <p:cNvCxnSpPr>
            <a:cxnSpLocks/>
          </p:cNvCxnSpPr>
          <p:nvPr/>
        </p:nvCxnSpPr>
        <p:spPr>
          <a:xfrm>
            <a:off x="4375997" y="5143705"/>
            <a:ext cx="0" cy="160407"/>
          </a:xfrm>
          <a:prstGeom prst="straightConnector1">
            <a:avLst/>
          </a:prstGeom>
          <a:ln w="19050">
            <a:solidFill>
              <a:srgbClr val="56749C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B3A81554-568C-BC16-F693-707CD7EA321B}"/>
              </a:ext>
            </a:extLst>
          </p:cNvPr>
          <p:cNvCxnSpPr>
            <a:cxnSpLocks/>
          </p:cNvCxnSpPr>
          <p:nvPr/>
        </p:nvCxnSpPr>
        <p:spPr>
          <a:xfrm>
            <a:off x="6481484" y="5143704"/>
            <a:ext cx="0" cy="160407"/>
          </a:xfrm>
          <a:prstGeom prst="straightConnector1">
            <a:avLst/>
          </a:prstGeom>
          <a:ln w="19050">
            <a:solidFill>
              <a:srgbClr val="56749C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8A235EB-96E4-7896-A810-304E3BF637FC}"/>
              </a:ext>
            </a:extLst>
          </p:cNvPr>
          <p:cNvSpPr/>
          <p:nvPr/>
        </p:nvSpPr>
        <p:spPr>
          <a:xfrm>
            <a:off x="7824674" y="1522197"/>
            <a:ext cx="1749894" cy="523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56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conseiller réseau </a:t>
            </a:r>
            <a:endParaRPr lang="fr-FR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A1351AB3-94C7-59C3-F77E-B5FB7A0B383A}"/>
              </a:ext>
            </a:extLst>
          </p:cNvPr>
          <p:cNvCxnSpPr>
            <a:cxnSpLocks/>
          </p:cNvCxnSpPr>
          <p:nvPr/>
        </p:nvCxnSpPr>
        <p:spPr>
          <a:xfrm>
            <a:off x="8944952" y="2107599"/>
            <a:ext cx="0" cy="2899573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ACB94C4F-657F-FD44-78EC-7A73C6347FC2}"/>
              </a:ext>
            </a:extLst>
          </p:cNvPr>
          <p:cNvSpPr/>
          <p:nvPr/>
        </p:nvSpPr>
        <p:spPr>
          <a:xfrm>
            <a:off x="8373381" y="5179361"/>
            <a:ext cx="1932569" cy="10616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56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Enclenche la recherche/mise en place du financement et informe le conseiller CSF Patrimoine de l’avancement</a:t>
            </a:r>
            <a:endParaRPr lang="fr-F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F6218AEB-F3CC-4DF4-0C2D-1DA2AEE309DF}"/>
              </a:ext>
            </a:extLst>
          </p:cNvPr>
          <p:cNvCxnSpPr>
            <a:cxnSpLocks/>
          </p:cNvCxnSpPr>
          <p:nvPr/>
        </p:nvCxnSpPr>
        <p:spPr>
          <a:xfrm flipV="1">
            <a:off x="8123066" y="5588321"/>
            <a:ext cx="381742" cy="12849"/>
          </a:xfrm>
          <a:prstGeom prst="straightConnector1">
            <a:avLst/>
          </a:prstGeom>
          <a:ln w="19050">
            <a:solidFill>
              <a:srgbClr val="56749C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A060E4EE-B264-D2D2-2882-22A44E06716A}"/>
              </a:ext>
            </a:extLst>
          </p:cNvPr>
          <p:cNvCxnSpPr>
            <a:cxnSpLocks/>
          </p:cNvCxnSpPr>
          <p:nvPr/>
        </p:nvCxnSpPr>
        <p:spPr>
          <a:xfrm flipV="1">
            <a:off x="8123066" y="2045426"/>
            <a:ext cx="0" cy="3165243"/>
          </a:xfrm>
          <a:prstGeom prst="straightConnector1">
            <a:avLst/>
          </a:prstGeom>
          <a:ln w="57150">
            <a:solidFill>
              <a:srgbClr val="56749C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277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DF8E815-F350-4900-B4F3-53601417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" y="104505"/>
            <a:ext cx="9986578" cy="48505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Suivi de vos recommandations 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366BA2E1-33DB-35DB-A4B4-4F4190CF3159}"/>
              </a:ext>
            </a:extLst>
          </p:cNvPr>
          <p:cNvCxnSpPr/>
          <p:nvPr/>
        </p:nvCxnSpPr>
        <p:spPr>
          <a:xfrm>
            <a:off x="376595" y="589560"/>
            <a:ext cx="1620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Google Shape;1416;p156">
            <a:extLst>
              <a:ext uri="{FF2B5EF4-FFF2-40B4-BE49-F238E27FC236}">
                <a16:creationId xmlns:a16="http://schemas.microsoft.com/office/drawing/2014/main" id="{1BC31D15-E9FF-4E84-9E7C-30127B10535C}"/>
              </a:ext>
            </a:extLst>
          </p:cNvPr>
          <p:cNvSpPr txBox="1"/>
          <p:nvPr/>
        </p:nvSpPr>
        <p:spPr>
          <a:xfrm>
            <a:off x="0" y="6483163"/>
            <a:ext cx="12192000" cy="397700"/>
          </a:xfrm>
          <a:prstGeom prst="rect">
            <a:avLst/>
          </a:prstGeom>
          <a:solidFill>
            <a:srgbClr val="7030A0"/>
          </a:solidFill>
          <a:ln>
            <a:solidFill>
              <a:srgbClr val="56749C"/>
            </a:solidFill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FFFFFF"/>
              </a:buClr>
              <a:buSzPts val="1100"/>
              <a:defRPr/>
            </a:pPr>
            <a:endParaRPr sz="1467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1C3235-AAAB-4183-8537-2A6749D150C2}"/>
              </a:ext>
            </a:extLst>
          </p:cNvPr>
          <p:cNvSpPr/>
          <p:nvPr/>
        </p:nvSpPr>
        <p:spPr>
          <a:xfrm>
            <a:off x="1589103" y="1354229"/>
            <a:ext cx="8259545" cy="381783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60000"/>
                </a:schemeClr>
              </a:gs>
              <a:gs pos="100000">
                <a:schemeClr val="accent6">
                  <a:lumMod val="20000"/>
                  <a:lumOff val="80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3D7F9134-BFAC-4594-A95F-683F62E6D639}"/>
              </a:ext>
            </a:extLst>
          </p:cNvPr>
          <p:cNvSpPr txBox="1"/>
          <p:nvPr/>
        </p:nvSpPr>
        <p:spPr>
          <a:xfrm>
            <a:off x="10298545" y="0"/>
            <a:ext cx="1893455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Depuis Horizon </a:t>
            </a:r>
          </a:p>
          <a:p>
            <a:endParaRPr lang="fr-FR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CF3B7F1-8325-425F-9D1F-0EF1F30CFC51}"/>
              </a:ext>
            </a:extLst>
          </p:cNvPr>
          <p:cNvCxnSpPr/>
          <p:nvPr/>
        </p:nvCxnSpPr>
        <p:spPr>
          <a:xfrm flipV="1">
            <a:off x="10298545" y="4408242"/>
            <a:ext cx="0" cy="1342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AE1A519A-C57A-374D-EC2F-EC4F49C96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682" y="1969242"/>
            <a:ext cx="7830697" cy="1869710"/>
          </a:xfrm>
          <a:prstGeom prst="rect">
            <a:avLst/>
          </a:prstGeom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9323B39C-8B04-050C-99EF-02069EFCF076}"/>
              </a:ext>
            </a:extLst>
          </p:cNvPr>
          <p:cNvSpPr txBox="1"/>
          <p:nvPr/>
        </p:nvSpPr>
        <p:spPr>
          <a:xfrm>
            <a:off x="1589103" y="787229"/>
            <a:ext cx="8149701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Depuis votre vue de liste vous avez accès à vos recommandations et à l’évolution de leur statut.</a:t>
            </a:r>
            <a:endParaRPr lang="fr-FR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ED46CD3-5097-DE0D-4127-C9639896CFC6}"/>
              </a:ext>
            </a:extLst>
          </p:cNvPr>
          <p:cNvSpPr/>
          <p:nvPr/>
        </p:nvSpPr>
        <p:spPr>
          <a:xfrm>
            <a:off x="1589103" y="2382055"/>
            <a:ext cx="2487228" cy="5898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0D845C6-2B34-3C83-8D69-2188E2154E05}"/>
              </a:ext>
            </a:extLst>
          </p:cNvPr>
          <p:cNvSpPr/>
          <p:nvPr/>
        </p:nvSpPr>
        <p:spPr>
          <a:xfrm>
            <a:off x="8115670" y="2086251"/>
            <a:ext cx="914400" cy="5898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216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24343-C393-D838-D86F-1F5C7F05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848276" cy="745724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dirty="0"/>
              <a:t>Infos pratiques (</a:t>
            </a:r>
            <a:r>
              <a:rPr lang="fr-FR" sz="2000" dirty="0"/>
              <a:t>Conseillers</a:t>
            </a:r>
            <a:r>
              <a:rPr lang="fr-FR" dirty="0"/>
              <a:t> réseau)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B679AE-9896-1E50-016F-D80B8FE0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896645"/>
            <a:ext cx="10668478" cy="5681707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rgbClr val="00B0F0"/>
                </a:solidFill>
              </a:rPr>
              <a:t>Sur  la planification du RDV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400" dirty="0"/>
              <a:t>Planifier le RDV sur une plage de disponibilité uniquement (Sur agenda du conseiller CSF Patrimoine)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400" dirty="0"/>
              <a:t>Basculer le RDV à « RDV Pris 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400" dirty="0"/>
              <a:t>Penser à confirmer le RDV depuis Horizon (l’</a:t>
            </a:r>
            <a:r>
              <a:rPr lang="fr-FR" sz="1400" dirty="0" err="1"/>
              <a:t>adh</a:t>
            </a:r>
            <a:r>
              <a:rPr lang="fr-FR" sz="1400" dirty="0"/>
              <a:t> recevra un mail avec toutes les infos)</a:t>
            </a:r>
            <a:r>
              <a:rPr lang="fr-FR" sz="14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Si contact CHAUD sur programme précis, informer NORA/HASSAN par teams pour optionner au plus vite</a:t>
            </a:r>
            <a:endParaRPr lang="fr-FR" sz="1400" dirty="0">
              <a:solidFill>
                <a:schemeClr val="accent3">
                  <a:lumMod val="60000"/>
                  <a:lumOff val="4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fr-FR" sz="2100" dirty="0">
                <a:solidFill>
                  <a:srgbClr val="00B0F0"/>
                </a:solidFill>
              </a:rPr>
              <a:t>Sur la saisie de la recommandation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400" dirty="0"/>
              <a:t>La plateforme </a:t>
            </a:r>
            <a:r>
              <a:rPr lang="fr-FR" sz="1400" dirty="0" err="1"/>
              <a:t>Wisio</a:t>
            </a:r>
            <a:r>
              <a:rPr lang="fr-FR" sz="1400" dirty="0"/>
              <a:t> vous permet d’accéder à une « fourchette » de prix du secteur. Cela vous permet de voir en fonction de la capacité d’emprunt si  un RDV peut-être planifié avec un conseiller CSF patrimoine.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400" dirty="0"/>
              <a:t>Pensez à joindre la simulation lors de la création de la recommandation (Onglet associé du projet reco.)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Attention ! Certains programmes sont éligibles à la </a:t>
            </a:r>
            <a:r>
              <a:rPr lang="fr-FR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TVA à 5,5% néanmoins, le prix est </a:t>
            </a:r>
            <a:r>
              <a:rPr lang="fr-FR" sz="1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Indiqué est sur la base d’une TVA à  20%  (Une évolution est en cours)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1400" dirty="0"/>
          </a:p>
          <a:p>
            <a:r>
              <a:rPr lang="fr-FR" dirty="0">
                <a:solidFill>
                  <a:srgbClr val="00B0F0"/>
                </a:solidFill>
              </a:rPr>
              <a:t>Lors de l’échange avec l’adhérent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300" dirty="0">
                <a:effectLst/>
                <a:ea typeface="Times New Roman" panose="02020603050405020304" pitchFamily="18" charset="0"/>
              </a:rPr>
              <a:t>Les  conseillers  doivent  informer  les  adhérents  d’attendre  l’appel des conseillers de CSF patrimoine.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300" dirty="0">
                <a:ea typeface="Times New Roman" panose="02020603050405020304" pitchFamily="18" charset="0"/>
              </a:rPr>
              <a:t>Attention, le nom des promoteurs est visible sur la plateforme, </a:t>
            </a:r>
            <a:r>
              <a:rPr lang="fr-FR" sz="1300" dirty="0">
                <a:effectLst/>
                <a:ea typeface="Times New Roman" panose="02020603050405020304" pitchFamily="18" charset="0"/>
              </a:rPr>
              <a:t>bien indiquer aux adhérents qu’ils ne doivent pas contacter directement le promoteur. Le risque est que les adhérents contactent bénéficient en direct de la vente.</a:t>
            </a:r>
            <a:endParaRPr lang="fr-FR" sz="1300" dirty="0">
              <a:effectLst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1200" dirty="0"/>
          </a:p>
          <a:p>
            <a:r>
              <a:rPr lang="fr-FR" dirty="0">
                <a:solidFill>
                  <a:srgbClr val="00B0F0"/>
                </a:solidFill>
              </a:rPr>
              <a:t>Lors de la recherche sur la plateforme </a:t>
            </a:r>
            <a:r>
              <a:rPr lang="fr-FR" dirty="0" err="1">
                <a:solidFill>
                  <a:srgbClr val="00B0F0"/>
                </a:solidFill>
              </a:rPr>
              <a:t>Wisio</a:t>
            </a:r>
            <a:r>
              <a:rPr lang="fr-FR" dirty="0">
                <a:solidFill>
                  <a:srgbClr val="00B0F0"/>
                </a:solidFill>
              </a:rPr>
              <a:t>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200" dirty="0"/>
              <a:t>Le conseiller ne doit pas se limiter qu’aux offres de la plateforme. Les conseillers de CSF Patrimoines ont accès à d’autres promoteurs depuis d’autres plateformes. N’hésitez pas à les solliciter</a:t>
            </a:r>
          </a:p>
          <a:p>
            <a:r>
              <a:rPr lang="fr-FR" dirty="0">
                <a:solidFill>
                  <a:srgbClr val="00B0F0"/>
                </a:solidFill>
              </a:rPr>
              <a:t>Sur le déclenchement du commissionnement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200" dirty="0"/>
              <a:t>Le déclenchement du commissionnement est prévu à la signature de l’offre de prêt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1200" dirty="0">
              <a:solidFill>
                <a:srgbClr val="00B0F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894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869</Words>
  <Application>Microsoft Office PowerPoint</Application>
  <PresentationFormat>Grand écran</PresentationFormat>
  <Paragraphs>89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Aptos</vt:lpstr>
      <vt:lpstr>Arial</vt:lpstr>
      <vt:lpstr>Calibri</vt:lpstr>
      <vt:lpstr>Century Gothic</vt:lpstr>
      <vt:lpstr>Courier New</vt:lpstr>
      <vt:lpstr>Segoe UI</vt:lpstr>
      <vt:lpstr>Times New Roman</vt:lpstr>
      <vt:lpstr>Wingdings</vt:lpstr>
      <vt:lpstr>Wingdings 3</vt:lpstr>
      <vt:lpstr>Ion</vt:lpstr>
      <vt:lpstr>Wisio </vt:lpstr>
      <vt:lpstr>Objectifs</vt:lpstr>
      <vt:lpstr>Wisio GO  La Connexion à la plateforme </vt:lpstr>
      <vt:lpstr>WISIO : La recherche</vt:lpstr>
      <vt:lpstr>WISIO : La recherche</vt:lpstr>
      <vt:lpstr>PROCESSUS SIMPLIFIÉ Conseiller réseau </vt:lpstr>
      <vt:lpstr>PROCESSUS SIMPLIFIÉ Conseiller CSF Patrimoine </vt:lpstr>
      <vt:lpstr>Suivi de vos recommandations </vt:lpstr>
      <vt:lpstr>Infos pratiques (Conseillers réseau)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Horizon</dc:title>
  <dc:creator>Boulaud Quentin</dc:creator>
  <cp:lastModifiedBy>Taguemount Schérazade</cp:lastModifiedBy>
  <cp:revision>50</cp:revision>
  <dcterms:created xsi:type="dcterms:W3CDTF">2023-10-31T10:39:24Z</dcterms:created>
  <dcterms:modified xsi:type="dcterms:W3CDTF">2024-07-15T13:44:06Z</dcterms:modified>
</cp:coreProperties>
</file>