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5"/>
  </p:sldMasterIdLst>
  <p:notesMasterIdLst>
    <p:notesMasterId r:id="rId11"/>
  </p:notesMasterIdLst>
  <p:handoutMasterIdLst>
    <p:handoutMasterId r:id="rId12"/>
  </p:handoutMasterIdLst>
  <p:sldIdLst>
    <p:sldId id="335" r:id="rId6"/>
    <p:sldId id="407" r:id="rId7"/>
    <p:sldId id="409" r:id="rId8"/>
    <p:sldId id="410" r:id="rId9"/>
    <p:sldId id="27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099"/>
    <a:srgbClr val="666666"/>
    <a:srgbClr val="D7000F"/>
    <a:srgbClr val="3E45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368B4-6DB8-4122-862D-248CBC933326}" v="1" dt="2025-02-14T10:18:10.635"/>
    <p1510:client id="{BD2D1F06-34A7-4002-935A-4157C8008DEF}" v="243" dt="2025-02-13T16:49:19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47" autoAdjust="0"/>
    <p:restoredTop sz="96400" autoAdjust="0"/>
  </p:normalViewPr>
  <p:slideViewPr>
    <p:cSldViewPr snapToGrid="0" showGuides="1">
      <p:cViewPr varScale="1">
        <p:scale>
          <a:sx n="77" d="100"/>
          <a:sy n="77" d="100"/>
        </p:scale>
        <p:origin x="43" y="62"/>
      </p:cViewPr>
      <p:guideLst>
        <p:guide pos="3840"/>
        <p:guide orient="horz" pos="2160"/>
      </p:guideLst>
    </p:cSldViewPr>
  </p:slideViewPr>
  <p:outlineViewPr>
    <p:cViewPr>
      <p:scale>
        <a:sx n="50" d="100"/>
        <a:sy n="50" d="100"/>
      </p:scale>
      <p:origin x="0" y="-403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0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F1DC9B7-CE78-4D70-B093-76A1E5038B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86A0124-9EAE-47D5-A0B4-F1FA629AEC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CD560-A4A9-4D0B-B9D8-DF20B63F37C0}" type="datetimeFigureOut">
              <a:rPr lang="fr-FR" smtClean="0"/>
              <a:t>14/02/2025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82DFCA-E2F7-4B29-BC20-B8C0A2894C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8F3435-E04C-43A1-99BC-CD20F7F4A0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7B09-A61B-4819-9CF7-B22A5248D8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61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5C28A-2736-41DB-8B77-BB77B84DCA72}" type="datetimeFigureOut">
              <a:rPr lang="fr-FR" smtClean="0"/>
              <a:t>14/02/2025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A4440-8984-420A-82EA-536835DC7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221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A4440-8984-420A-82EA-536835DC729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051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A4440-8984-420A-82EA-536835DC729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4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avec photo et logos Paris 20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pour une image  2">
            <a:extLst>
              <a:ext uri="{FF2B5EF4-FFF2-40B4-BE49-F238E27FC236}">
                <a16:creationId xmlns:a16="http://schemas.microsoft.com/office/drawing/2014/main" id="{8169C91E-4B76-472F-AC8A-552F51B6195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0"/>
            <a:ext cx="609600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5D0BFA2-1C41-49BD-812E-3DA0944DDB0F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6096000" y="0"/>
            <a:ext cx="6097933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3988" y="2107092"/>
            <a:ext cx="5352767" cy="1800000"/>
          </a:xfrm>
        </p:spPr>
        <p:txBody>
          <a:bodyPr anchor="b"/>
          <a:lstStyle>
            <a:lvl1pPr algn="l">
              <a:lnSpc>
                <a:spcPct val="72000"/>
              </a:lnSpc>
              <a:defRPr sz="4000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3988" y="3880959"/>
            <a:ext cx="5352767" cy="900000"/>
          </a:xfrm>
        </p:spPr>
        <p:txBody>
          <a:bodyPr anchor="t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8594CA-3C40-4991-8A60-FEF72D3060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88" y="4811713"/>
            <a:ext cx="1938019" cy="540000"/>
          </a:xfrm>
          <a:prstGeom prst="rect">
            <a:avLst/>
          </a:prstGeom>
        </p:spPr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pic>
        <p:nvPicPr>
          <p:cNvPr id="6" name="Image 5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E3EC7FEC-F4E8-DCAA-FE34-10EC824137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04926" y="542879"/>
            <a:ext cx="4521555" cy="10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95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71184" y="1513680"/>
            <a:ext cx="5161198" cy="457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pour une image  2">
            <a:extLst>
              <a:ext uri="{FF2B5EF4-FFF2-40B4-BE49-F238E27FC236}">
                <a16:creationId xmlns:a16="http://schemas.microsoft.com/office/drawing/2014/main" id="{58D5B496-146A-46A9-BF6F-CB2262EE352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42157" y="1513680"/>
            <a:ext cx="5208587" cy="4208464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EADE4674-4333-4A85-95A6-04C4720BA1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2382" y="5768972"/>
            <a:ext cx="5318361" cy="288000"/>
          </a:xfrm>
        </p:spPr>
        <p:txBody>
          <a:bodyPr/>
          <a:lstStyle>
            <a:lvl1pPr>
              <a:defRPr sz="11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A1B608-6C0B-4FF2-B681-F0EDD1D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47397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382" y="1513680"/>
            <a:ext cx="5265735" cy="457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pour une image  2">
            <a:extLst>
              <a:ext uri="{FF2B5EF4-FFF2-40B4-BE49-F238E27FC236}">
                <a16:creationId xmlns:a16="http://schemas.microsoft.com/office/drawing/2014/main" id="{58D5B496-146A-46A9-BF6F-CB2262EE352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23795" y="1513680"/>
            <a:ext cx="5208587" cy="4208464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EADE4674-4333-4A85-95A6-04C4720BA1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14021" y="5768972"/>
            <a:ext cx="5318361" cy="288000"/>
          </a:xfrm>
        </p:spPr>
        <p:txBody>
          <a:bodyPr/>
          <a:lstStyle>
            <a:lvl1pPr>
              <a:defRPr sz="11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22E6249-6D75-41B0-B233-E8E88F87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854632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382" y="1513680"/>
            <a:ext cx="5265735" cy="457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4" name="Espace réservé du graphique 2">
            <a:extLst>
              <a:ext uri="{FF2B5EF4-FFF2-40B4-BE49-F238E27FC236}">
                <a16:creationId xmlns:a16="http://schemas.microsoft.com/office/drawing/2014/main" id="{03E79644-DE19-4AE3-B9B7-D5D5BD3DEEAC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12382" y="1513679"/>
            <a:ext cx="5220000" cy="432000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DCDF21E-AEDB-4F27-B631-B9808283E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261513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AF9A3C22-3C1C-4AB4-AE8B-6FF1AE085C3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2383" y="1513679"/>
            <a:ext cx="5220000" cy="432000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  <a:endParaRPr lang="fr-FR" dirty="0"/>
          </a:p>
        </p:txBody>
      </p:sp>
      <p:sp>
        <p:nvSpPr>
          <p:cNvPr id="15" name="Espace réservé du graphique 2">
            <a:extLst>
              <a:ext uri="{FF2B5EF4-FFF2-40B4-BE49-F238E27FC236}">
                <a16:creationId xmlns:a16="http://schemas.microsoft.com/office/drawing/2014/main" id="{D1657746-3B4A-4AF9-AC3F-383BEF5BA0BD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12382" y="1513679"/>
            <a:ext cx="5220000" cy="432000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67C7065-2EF0-49F8-8E49-46885E93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145090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rase en 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2">
            <a:extLst>
              <a:ext uri="{FF2B5EF4-FFF2-40B4-BE49-F238E27FC236}">
                <a16:creationId xmlns:a16="http://schemas.microsoft.com/office/drawing/2014/main" id="{58D5B496-146A-46A9-BF6F-CB2262EE352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42157" y="1513680"/>
            <a:ext cx="5208587" cy="4208464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A1B608-6C0B-4FF2-B681-F0EDD1D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8F9FECD5-D2CD-47A0-9E84-8699C653053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1200" y="3110400"/>
            <a:ext cx="5162400" cy="2944800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spcBef>
                <a:spcPts val="1300"/>
              </a:spcBef>
              <a:defRPr sz="1400">
                <a:solidFill>
                  <a:schemeClr val="tx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C7A3B5D7-E549-4343-BDFB-DD2FE8966B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2382" y="5768972"/>
            <a:ext cx="5318919" cy="288000"/>
          </a:xfrm>
        </p:spPr>
        <p:txBody>
          <a:bodyPr/>
          <a:lstStyle>
            <a:lvl1pPr>
              <a:defRPr sz="11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0E112B98-71A1-4A35-ADDC-DA25394AF018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4688643" y="1976308"/>
            <a:ext cx="5386109" cy="780395"/>
          </a:xfrm>
          <a:prstGeom prst="rect">
            <a:avLst/>
          </a:prstGeom>
          <a:solidFill>
            <a:schemeClr val="tx2"/>
          </a:solidFill>
        </p:spPr>
        <p:txBody>
          <a:bodyPr wrap="square" lIns="288000" tIns="144000" rIns="144000" bIns="72000">
            <a:no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Modifier le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78534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avec aplat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2">
            <a:extLst>
              <a:ext uri="{FF2B5EF4-FFF2-40B4-BE49-F238E27FC236}">
                <a16:creationId xmlns:a16="http://schemas.microsoft.com/office/drawing/2014/main" id="{58D5B496-146A-46A9-BF6F-CB2262EE352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42157" y="1513680"/>
            <a:ext cx="3829844" cy="4208464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A1B608-6C0B-4FF2-B681-F0EDD1D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6E2D4FDB-D783-412B-9295-5544C396C8E1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5194800" y="1847239"/>
            <a:ext cx="1942867" cy="172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lIns="180000" tIns="180000" rIns="180000" bIns="180000" anchor="t" anchorCtr="0">
            <a:noAutofit/>
          </a:bodyPr>
          <a:lstStyle>
            <a:lvl1pPr algn="ctr">
              <a:defRPr sz="5000">
                <a:solidFill>
                  <a:schemeClr val="tx2"/>
                </a:solidFill>
              </a:defRPr>
            </a:lvl1pPr>
            <a:lvl2pPr algn="l">
              <a:spcBef>
                <a:spcPts val="1100"/>
              </a:spcBef>
              <a:defRPr sz="1100" i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F4C1017C-CD78-41B9-AE8E-395E32A4184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58920" y="1847240"/>
            <a:ext cx="1944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lIns="252000" tIns="180000" rIns="252000" bIns="180000" anchor="t" anchorCtr="0">
            <a:noAutofit/>
          </a:bodyPr>
          <a:lstStyle>
            <a:lvl1pPr algn="ctr">
              <a:defRPr sz="5000">
                <a:solidFill>
                  <a:schemeClr val="tx2"/>
                </a:solidFill>
              </a:defRPr>
            </a:lvl1pPr>
            <a:lvl2pPr algn="l">
              <a:spcBef>
                <a:spcPts val="1100"/>
              </a:spcBef>
              <a:defRPr sz="1100" i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4DAFB4CE-E8C3-4430-9B94-C9DB692A5BC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9524173" y="1847239"/>
            <a:ext cx="1945545" cy="172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lIns="252000" tIns="180000" rIns="252000" bIns="180000" anchor="t" anchorCtr="0">
            <a:noAutofit/>
          </a:bodyPr>
          <a:lstStyle>
            <a:lvl1pPr algn="ctr">
              <a:defRPr sz="5000">
                <a:solidFill>
                  <a:schemeClr val="tx2"/>
                </a:solidFill>
              </a:defRPr>
            </a:lvl1pPr>
            <a:lvl2pPr algn="l">
              <a:spcBef>
                <a:spcPts val="1100"/>
              </a:spcBef>
              <a:defRPr sz="1100" i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162F265-9EF3-40DF-906A-240720E98D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94800" y="4014000"/>
            <a:ext cx="6237582" cy="2080800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spcBef>
                <a:spcPts val="1300"/>
              </a:spcBef>
              <a:defRPr sz="14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CA036E1-36E4-4C68-9C91-D301C8F93AC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3600" y="5770800"/>
            <a:ext cx="3938401" cy="324000"/>
          </a:xfrm>
        </p:spPr>
        <p:txBody>
          <a:bodyPr/>
          <a:lstStyle>
            <a:lvl1pPr>
              <a:defRPr sz="11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06034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iffres clés avec applats gris et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2">
            <a:extLst>
              <a:ext uri="{FF2B5EF4-FFF2-40B4-BE49-F238E27FC236}">
                <a16:creationId xmlns:a16="http://schemas.microsoft.com/office/drawing/2014/main" id="{58D5B496-146A-46A9-BF6F-CB2262EE352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7757" y="1443159"/>
            <a:ext cx="1942867" cy="1944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A1B608-6C0B-4FF2-B681-F0EDD1D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6E2D4FDB-D783-412B-9295-5544C396C8E1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737757" y="3464863"/>
            <a:ext cx="1942867" cy="172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lIns="180000" tIns="180000" rIns="180000" bIns="180000" anchor="t" anchorCtr="0">
            <a:noAutofit/>
          </a:bodyPr>
          <a:lstStyle>
            <a:lvl1pPr algn="ctr">
              <a:defRPr sz="5000">
                <a:solidFill>
                  <a:schemeClr val="tx2"/>
                </a:solidFill>
              </a:defRPr>
            </a:lvl1pPr>
            <a:lvl2pPr algn="l">
              <a:spcBef>
                <a:spcPts val="1100"/>
              </a:spcBef>
              <a:defRPr sz="1100" i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162F265-9EF3-40DF-906A-240720E98D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7757" y="5223344"/>
            <a:ext cx="10694625" cy="871455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spcBef>
                <a:spcPts val="1300"/>
              </a:spcBef>
              <a:defRPr sz="14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" name="Espace réservé du texte 23">
            <a:extLst>
              <a:ext uri="{FF2B5EF4-FFF2-40B4-BE49-F238E27FC236}">
                <a16:creationId xmlns:a16="http://schemas.microsoft.com/office/drawing/2014/main" id="{DCC2F963-5A6F-583A-6D56-BC929223E071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656341" y="3464863"/>
            <a:ext cx="1942867" cy="172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lIns="180000" tIns="180000" rIns="180000" bIns="180000" anchor="t" anchorCtr="0">
            <a:noAutofit/>
          </a:bodyPr>
          <a:lstStyle>
            <a:lvl1pPr algn="ctr">
              <a:defRPr sz="5000">
                <a:solidFill>
                  <a:schemeClr val="tx2"/>
                </a:solidFill>
              </a:defRPr>
            </a:lvl1pPr>
            <a:lvl2pPr algn="l">
              <a:spcBef>
                <a:spcPts val="1100"/>
              </a:spcBef>
              <a:defRPr sz="1100" i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du texte 23">
            <a:extLst>
              <a:ext uri="{FF2B5EF4-FFF2-40B4-BE49-F238E27FC236}">
                <a16:creationId xmlns:a16="http://schemas.microsoft.com/office/drawing/2014/main" id="{7CCBBF88-315A-3748-AAFF-351B4624D5CE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6574925" y="3464863"/>
            <a:ext cx="1942867" cy="172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lIns="180000" tIns="180000" rIns="180000" bIns="180000" anchor="t" anchorCtr="0">
            <a:noAutofit/>
          </a:bodyPr>
          <a:lstStyle>
            <a:lvl1pPr algn="ctr">
              <a:defRPr sz="5000">
                <a:solidFill>
                  <a:schemeClr val="tx2"/>
                </a:solidFill>
              </a:defRPr>
            </a:lvl1pPr>
            <a:lvl2pPr algn="l">
              <a:spcBef>
                <a:spcPts val="1100"/>
              </a:spcBef>
              <a:defRPr sz="1100" i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7" name="Espace réservé du texte 23">
            <a:extLst>
              <a:ext uri="{FF2B5EF4-FFF2-40B4-BE49-F238E27FC236}">
                <a16:creationId xmlns:a16="http://schemas.microsoft.com/office/drawing/2014/main" id="{8B29DE05-9DC5-B237-A26C-7607766B20C6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9493509" y="3464863"/>
            <a:ext cx="1942867" cy="172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lIns="180000" tIns="180000" rIns="180000" bIns="180000" anchor="t" anchorCtr="0">
            <a:noAutofit/>
          </a:bodyPr>
          <a:lstStyle>
            <a:lvl1pPr algn="ctr">
              <a:defRPr sz="5000">
                <a:solidFill>
                  <a:schemeClr val="tx2"/>
                </a:solidFill>
              </a:defRPr>
            </a:lvl1pPr>
            <a:lvl2pPr algn="l">
              <a:spcBef>
                <a:spcPts val="1100"/>
              </a:spcBef>
              <a:defRPr sz="1100" i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NN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pour une image  2">
            <a:extLst>
              <a:ext uri="{FF2B5EF4-FFF2-40B4-BE49-F238E27FC236}">
                <a16:creationId xmlns:a16="http://schemas.microsoft.com/office/drawing/2014/main" id="{05E0B063-4B2D-F068-24EF-4138DA5C10B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656341" y="1443159"/>
            <a:ext cx="1942867" cy="1944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4" name="Espace réservé pour une image  2">
            <a:extLst>
              <a:ext uri="{FF2B5EF4-FFF2-40B4-BE49-F238E27FC236}">
                <a16:creationId xmlns:a16="http://schemas.microsoft.com/office/drawing/2014/main" id="{B25236E0-815A-C8FD-A11B-290FBC655403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574925" y="1443159"/>
            <a:ext cx="1942867" cy="1944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pour une image  2">
            <a:extLst>
              <a:ext uri="{FF2B5EF4-FFF2-40B4-BE49-F238E27FC236}">
                <a16:creationId xmlns:a16="http://schemas.microsoft.com/office/drawing/2014/main" id="{AF227CFE-F6E9-919C-9FDA-CB6F66D5F28F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9493508" y="1443159"/>
            <a:ext cx="1942867" cy="1944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3808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encadrés avec aplat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93601B5-BEBF-44C3-846D-832EDD25F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96E7308C-04C9-48C9-A1AA-CECB91DEC8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8636" y="2175987"/>
            <a:ext cx="5436000" cy="2982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540000" tIns="540000" rIns="540000" bIns="540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2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7B3AFC8C-852A-45CE-9871-A2C31B552F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18225" y="2175987"/>
            <a:ext cx="5436000" cy="29844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540000" tIns="540000" rIns="540000" bIns="540000"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2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355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ning Ann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E9567-D0DA-CA8F-1D1C-4D44D036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62A4DB-B71E-2BE4-C26D-2D838CE1A4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126A16-CB95-B81B-B97F-CDA28B6C29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C6E3C25-E75A-610A-5BD8-6E5A20FD1BF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59316613"/>
              </p:ext>
            </p:extLst>
          </p:nvPr>
        </p:nvGraphicFramePr>
        <p:xfrm>
          <a:off x="757664" y="1547242"/>
          <a:ext cx="10771512" cy="4563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626">
                  <a:extLst>
                    <a:ext uri="{9D8B030D-6E8A-4147-A177-3AD203B41FA5}">
                      <a16:colId xmlns:a16="http://schemas.microsoft.com/office/drawing/2014/main" val="3789827767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2741996681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3232746920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3527066505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464494385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3379485086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1061116516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3737150237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1998973530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858951388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3704389468"/>
                    </a:ext>
                  </a:extLst>
                </a:gridCol>
                <a:gridCol w="897626">
                  <a:extLst>
                    <a:ext uri="{9D8B030D-6E8A-4147-A177-3AD203B41FA5}">
                      <a16:colId xmlns:a16="http://schemas.microsoft.com/office/drawing/2014/main" val="3681733161"/>
                    </a:ext>
                  </a:extLst>
                </a:gridCol>
              </a:tblGrid>
              <a:tr h="318291"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Janvier</a:t>
                      </a:r>
                      <a:endParaRPr lang="fr-FR" sz="1200" b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Février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Mars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Avril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Mai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Juin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Juillet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Août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Septembre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Octobre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Novembre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Décembre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373925"/>
                  </a:ext>
                </a:extLst>
              </a:tr>
              <a:tr h="4244923">
                <a:tc>
                  <a:txBody>
                    <a:bodyPr/>
                    <a:lstStyle/>
                    <a:p>
                      <a:pPr algn="ctr"/>
                      <a:endParaRPr lang="fr-FR" sz="1200" b="0">
                        <a:ln>
                          <a:solidFill>
                            <a:srgbClr val="78290F"/>
                          </a:solidFill>
                        </a:ln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095375"/>
                  </a:ext>
                </a:extLst>
              </a:tr>
            </a:tbl>
          </a:graphicData>
        </a:graphic>
      </p:graphicFrame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4337ED47-A6BE-2450-9DFB-CA0F7C042C7B}"/>
              </a:ext>
            </a:extLst>
          </p:cNvPr>
          <p:cNvSpPr>
            <a:spLocks noGrp="1" noChangeAspect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2231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nning Semestri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E9567-D0DA-CA8F-1D1C-4D44D036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62A4DB-B71E-2BE4-C26D-2D838CE1A4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126A16-CB95-B81B-B97F-CDA28B6C29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724D04A-168D-F27E-5A5D-0B9A3159EEA4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59082347"/>
              </p:ext>
            </p:extLst>
          </p:nvPr>
        </p:nvGraphicFramePr>
        <p:xfrm>
          <a:off x="757663" y="1547241"/>
          <a:ext cx="10725792" cy="4573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632">
                  <a:extLst>
                    <a:ext uri="{9D8B030D-6E8A-4147-A177-3AD203B41FA5}">
                      <a16:colId xmlns:a16="http://schemas.microsoft.com/office/drawing/2014/main" val="3789827767"/>
                    </a:ext>
                  </a:extLst>
                </a:gridCol>
                <a:gridCol w="1787632">
                  <a:extLst>
                    <a:ext uri="{9D8B030D-6E8A-4147-A177-3AD203B41FA5}">
                      <a16:colId xmlns:a16="http://schemas.microsoft.com/office/drawing/2014/main" val="2741996681"/>
                    </a:ext>
                  </a:extLst>
                </a:gridCol>
                <a:gridCol w="1787632">
                  <a:extLst>
                    <a:ext uri="{9D8B030D-6E8A-4147-A177-3AD203B41FA5}">
                      <a16:colId xmlns:a16="http://schemas.microsoft.com/office/drawing/2014/main" val="3232746920"/>
                    </a:ext>
                  </a:extLst>
                </a:gridCol>
                <a:gridCol w="1787632">
                  <a:extLst>
                    <a:ext uri="{9D8B030D-6E8A-4147-A177-3AD203B41FA5}">
                      <a16:colId xmlns:a16="http://schemas.microsoft.com/office/drawing/2014/main" val="3527066505"/>
                    </a:ext>
                  </a:extLst>
                </a:gridCol>
                <a:gridCol w="1787632">
                  <a:extLst>
                    <a:ext uri="{9D8B030D-6E8A-4147-A177-3AD203B41FA5}">
                      <a16:colId xmlns:a16="http://schemas.microsoft.com/office/drawing/2014/main" val="464494385"/>
                    </a:ext>
                  </a:extLst>
                </a:gridCol>
                <a:gridCol w="1787632">
                  <a:extLst>
                    <a:ext uri="{9D8B030D-6E8A-4147-A177-3AD203B41FA5}">
                      <a16:colId xmlns:a16="http://schemas.microsoft.com/office/drawing/2014/main" val="3379485086"/>
                    </a:ext>
                  </a:extLst>
                </a:gridCol>
              </a:tblGrid>
              <a:tr h="318976">
                <a:tc>
                  <a:txBody>
                    <a:bodyPr/>
                    <a:lstStyle/>
                    <a:p>
                      <a:pPr algn="ctr"/>
                      <a:endParaRPr kumimoji="0" lang="fr-FR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fr-FR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fr-FR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373925"/>
                  </a:ext>
                </a:extLst>
              </a:tr>
              <a:tr h="4254069">
                <a:tc>
                  <a:txBody>
                    <a:bodyPr/>
                    <a:lstStyle/>
                    <a:p>
                      <a:pPr algn="ctr"/>
                      <a:endParaRPr lang="fr-FR" sz="1200" b="0">
                        <a:ln>
                          <a:solidFill>
                            <a:srgbClr val="78290F"/>
                          </a:solidFill>
                        </a:ln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rgbClr val="78290F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095375"/>
                  </a:ext>
                </a:extLst>
              </a:tr>
            </a:tbl>
          </a:graphicData>
        </a:graphic>
      </p:graphicFrame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4F3DE9D1-90E8-8719-CA91-162E2AC3D61A}"/>
              </a:ext>
            </a:extLst>
          </p:cNvPr>
          <p:cNvSpPr>
            <a:spLocks noGrp="1" noChangeAspect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9149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avec encadré aplat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raphique 10">
            <a:extLst>
              <a:ext uri="{FF2B5EF4-FFF2-40B4-BE49-F238E27FC236}">
                <a16:creationId xmlns:a16="http://schemas.microsoft.com/office/drawing/2014/main" id="{E1B5B5FB-9CFB-4EC5-84C4-2DBF5FC5DFB2}"/>
              </a:ext>
            </a:extLst>
          </p:cNvPr>
          <p:cNvSpPr>
            <a:spLocks noChangeAspect="1"/>
          </p:cNvSpPr>
          <p:nvPr userDrawn="1"/>
        </p:nvSpPr>
        <p:spPr>
          <a:xfrm>
            <a:off x="534658" y="535065"/>
            <a:ext cx="11160000" cy="426177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204" y="1061303"/>
            <a:ext cx="10080000" cy="1800000"/>
          </a:xfrm>
        </p:spPr>
        <p:txBody>
          <a:bodyPr anchor="b"/>
          <a:lstStyle>
            <a:lvl1pPr algn="l">
              <a:lnSpc>
                <a:spcPct val="72000"/>
              </a:lnSpc>
              <a:defRPr sz="4000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0204" y="2835170"/>
            <a:ext cx="10080000" cy="900000"/>
          </a:xfrm>
        </p:spPr>
        <p:txBody>
          <a:bodyPr anchor="t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8594CA-3C40-4991-8A60-FEF72D3060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0206" y="4061199"/>
            <a:ext cx="2520000" cy="540000"/>
          </a:xfrm>
          <a:prstGeom prst="rect">
            <a:avLst/>
          </a:prstGeom>
        </p:spPr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pic>
        <p:nvPicPr>
          <p:cNvPr id="7" name="Image 6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6B8EFF91-4CE3-2B9C-0FDA-0C801DBF8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103" y="5278602"/>
            <a:ext cx="4521555" cy="10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130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ne de tem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E9567-D0DA-CA8F-1D1C-4D44D036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62A4DB-B71E-2BE4-C26D-2D838CE1A4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126A16-CB95-B81B-B97F-CDA28B6C29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4337ED47-A6BE-2450-9DFB-CA0F7C042C7B}"/>
              </a:ext>
            </a:extLst>
          </p:cNvPr>
          <p:cNvSpPr>
            <a:spLocks noGrp="1" noChangeAspect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640BAE-2D85-7391-426C-E61020B1C639}"/>
              </a:ext>
            </a:extLst>
          </p:cNvPr>
          <p:cNvSpPr/>
          <p:nvPr userDrawn="1"/>
        </p:nvSpPr>
        <p:spPr>
          <a:xfrm>
            <a:off x="632384" y="2671011"/>
            <a:ext cx="10244164" cy="3499415"/>
          </a:xfrm>
          <a:custGeom>
            <a:avLst/>
            <a:gdLst>
              <a:gd name="connsiteX0" fmla="*/ 0 w 10799999"/>
              <a:gd name="connsiteY0" fmla="*/ 0 h 4617745"/>
              <a:gd name="connsiteX1" fmla="*/ 10799999 w 10799999"/>
              <a:gd name="connsiteY1" fmla="*/ 0 h 4617745"/>
              <a:gd name="connsiteX2" fmla="*/ 10799999 w 10799999"/>
              <a:gd name="connsiteY2" fmla="*/ 4617745 h 4617745"/>
              <a:gd name="connsiteX3" fmla="*/ 0 w 10799999"/>
              <a:gd name="connsiteY3" fmla="*/ 4617745 h 4617745"/>
              <a:gd name="connsiteX4" fmla="*/ 0 w 10799999"/>
              <a:gd name="connsiteY4" fmla="*/ 0 h 4617745"/>
              <a:gd name="connsiteX0" fmla="*/ 0 w 10799999"/>
              <a:gd name="connsiteY0" fmla="*/ 4617745 h 4617745"/>
              <a:gd name="connsiteX1" fmla="*/ 10799999 w 10799999"/>
              <a:gd name="connsiteY1" fmla="*/ 0 h 4617745"/>
              <a:gd name="connsiteX2" fmla="*/ 10799999 w 10799999"/>
              <a:gd name="connsiteY2" fmla="*/ 4617745 h 4617745"/>
              <a:gd name="connsiteX3" fmla="*/ 0 w 10799999"/>
              <a:gd name="connsiteY3" fmla="*/ 4617745 h 4617745"/>
              <a:gd name="connsiteX0" fmla="*/ 0 w 10799999"/>
              <a:gd name="connsiteY0" fmla="*/ 4617745 h 4617745"/>
              <a:gd name="connsiteX1" fmla="*/ 10799999 w 10799999"/>
              <a:gd name="connsiteY1" fmla="*/ 0 h 4617745"/>
              <a:gd name="connsiteX2" fmla="*/ 1899839 w 10799999"/>
              <a:gd name="connsiteY2" fmla="*/ 4617745 h 4617745"/>
              <a:gd name="connsiteX3" fmla="*/ 0 w 10799999"/>
              <a:gd name="connsiteY3" fmla="*/ 4617745 h 4617745"/>
              <a:gd name="connsiteX0" fmla="*/ 0 w 10789839"/>
              <a:gd name="connsiteY0" fmla="*/ 4099585 h 4099585"/>
              <a:gd name="connsiteX1" fmla="*/ 10789839 w 10789839"/>
              <a:gd name="connsiteY1" fmla="*/ 0 h 4099585"/>
              <a:gd name="connsiteX2" fmla="*/ 1899839 w 10789839"/>
              <a:gd name="connsiteY2" fmla="*/ 4099585 h 4099585"/>
              <a:gd name="connsiteX3" fmla="*/ 0 w 10789839"/>
              <a:gd name="connsiteY3" fmla="*/ 4099585 h 4099585"/>
              <a:gd name="connsiteX0" fmla="*/ 0 w 10789839"/>
              <a:gd name="connsiteY0" fmla="*/ 4099585 h 4099585"/>
              <a:gd name="connsiteX1" fmla="*/ 10789839 w 10789839"/>
              <a:gd name="connsiteY1" fmla="*/ 0 h 4099585"/>
              <a:gd name="connsiteX2" fmla="*/ 2011599 w 10789839"/>
              <a:gd name="connsiteY2" fmla="*/ 4089425 h 4099585"/>
              <a:gd name="connsiteX3" fmla="*/ 0 w 10789839"/>
              <a:gd name="connsiteY3" fmla="*/ 4099585 h 4099585"/>
              <a:gd name="connsiteX0" fmla="*/ 0 w 10789839"/>
              <a:gd name="connsiteY0" fmla="*/ 4099585 h 4099585"/>
              <a:gd name="connsiteX1" fmla="*/ 10789839 w 10789839"/>
              <a:gd name="connsiteY1" fmla="*/ 0 h 4099585"/>
              <a:gd name="connsiteX2" fmla="*/ 2011599 w 10789839"/>
              <a:gd name="connsiteY2" fmla="*/ 4099222 h 4099585"/>
              <a:gd name="connsiteX3" fmla="*/ 0 w 10789839"/>
              <a:gd name="connsiteY3" fmla="*/ 4099585 h 409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89839" h="4099585">
                <a:moveTo>
                  <a:pt x="0" y="4099585"/>
                </a:moveTo>
                <a:lnTo>
                  <a:pt x="10789839" y="0"/>
                </a:lnTo>
                <a:lnTo>
                  <a:pt x="2011599" y="4099222"/>
                </a:lnTo>
                <a:lnTo>
                  <a:pt x="0" y="409958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6150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in 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00B08BF8-42E7-309F-039A-DB787C7A2887}"/>
              </a:ext>
            </a:extLst>
          </p:cNvPr>
          <p:cNvGrpSpPr/>
          <p:nvPr userDrawn="1"/>
        </p:nvGrpSpPr>
        <p:grpSpPr>
          <a:xfrm>
            <a:off x="1673146" y="2534373"/>
            <a:ext cx="9110472" cy="2700685"/>
            <a:chOff x="1508760" y="1713834"/>
            <a:chExt cx="9110472" cy="2700685"/>
          </a:xfrm>
        </p:grpSpPr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46C2F428-142B-EB5F-3431-C23F89E26E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08760" y="3508697"/>
              <a:ext cx="9110472" cy="905822"/>
            </a:xfrm>
            <a:prstGeom prst="rect">
              <a:avLst/>
            </a:prstGeom>
          </p:spPr>
        </p:pic>
        <p:pic>
          <p:nvPicPr>
            <p:cNvPr id="8" name="Image 7" descr="Une image contenant texte, Police, Graphique, graphisme&#10;&#10;Description générée automatiquement">
              <a:extLst>
                <a:ext uri="{FF2B5EF4-FFF2-40B4-BE49-F238E27FC236}">
                  <a16:creationId xmlns:a16="http://schemas.microsoft.com/office/drawing/2014/main" id="{FD1E74DC-D218-D0A3-6E9A-6735A85F05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92054" y="1713834"/>
              <a:ext cx="7692473" cy="1846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87577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J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330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 avec encadré aplat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67062" y="2024343"/>
            <a:ext cx="2880000" cy="576000"/>
          </a:xfrm>
        </p:spPr>
        <p:txBody>
          <a:bodyPr anchor="t"/>
          <a:lstStyle>
            <a:lvl1pPr marL="0" indent="0">
              <a:buNone/>
              <a:defRPr sz="3500" b="0">
                <a:solidFill>
                  <a:srgbClr val="D7000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E34A377-C4E7-474E-AF9C-C0C1512C4B4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1667856" y="2657756"/>
            <a:ext cx="2880000" cy="2169228"/>
          </a:xfrm>
        </p:spPr>
        <p:txBody>
          <a:bodyPr anchor="t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96655" y="2024343"/>
            <a:ext cx="2880000" cy="576000"/>
          </a:xfrm>
        </p:spPr>
        <p:txBody>
          <a:bodyPr/>
          <a:lstStyle>
            <a:lvl1pPr>
              <a:defRPr sz="3500" b="0">
                <a:solidFill>
                  <a:srgbClr val="D7000F"/>
                </a:solidFill>
              </a:defRPr>
            </a:lvl1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08DB6947-039A-4506-BEB5-83CB21C648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96655" y="2657756"/>
            <a:ext cx="2880000" cy="2169228"/>
          </a:xfrm>
        </p:spPr>
        <p:txBody>
          <a:bodyPr/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1B0E1FED-A360-4639-85C4-418D0D8BC8F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42311" y="2024343"/>
            <a:ext cx="2880000" cy="576000"/>
          </a:xfrm>
        </p:spPr>
        <p:txBody>
          <a:bodyPr anchor="t"/>
          <a:lstStyle>
            <a:lvl1pPr marL="0" indent="0">
              <a:buNone/>
              <a:defRPr sz="3500" b="0">
                <a:solidFill>
                  <a:srgbClr val="D7000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4D78BB2E-6135-47F9-BBCD-CB1BD78C8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2311" y="2657756"/>
            <a:ext cx="2880000" cy="2169228"/>
          </a:xfrm>
        </p:spPr>
        <p:txBody>
          <a:bodyPr/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DEDE56-41C9-31B2-48EC-68A54FF3D266}"/>
              </a:ext>
            </a:extLst>
          </p:cNvPr>
          <p:cNvSpPr/>
          <p:nvPr userDrawn="1"/>
        </p:nvSpPr>
        <p:spPr>
          <a:xfrm>
            <a:off x="0" y="647462"/>
            <a:ext cx="558000" cy="104298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4477"/>
            <a:ext cx="10620000" cy="503873"/>
          </a:xfrm>
        </p:spPr>
        <p:txBody>
          <a:bodyPr anchor="ctr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C5CD7ED-BC1B-4031-81DD-E3083CE88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22933" y="6340187"/>
            <a:ext cx="1835988" cy="63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37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 avec encadré contour 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82118" y="1695730"/>
            <a:ext cx="1332000" cy="576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fr-FR" sz="3500" b="0" dirty="0">
                <a:latin typeface="+mj-lt"/>
              </a:defRPr>
            </a:lvl1pPr>
          </a:lstStyle>
          <a:p>
            <a:pPr lvl="0">
              <a:buClr>
                <a:schemeClr val="tx2"/>
              </a:buClr>
              <a:buFont typeface="Wingdings" panose="05000000000000000000" pitchFamily="2" charset="2"/>
            </a:pPr>
            <a:r>
              <a:rPr lang="fr-FR" dirty="0"/>
              <a:t>NN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E34A377-C4E7-474E-AF9C-C0C1512C4B4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510025" y="1427778"/>
            <a:ext cx="2160000" cy="1080000"/>
          </a:xfrm>
        </p:spPr>
        <p:txBody>
          <a:bodyPr anchor="ctr"/>
          <a:lstStyle>
            <a:lvl1pPr marL="0" indent="0">
              <a:buFont typeface="Wingdings" panose="05000000000000000000" pitchFamily="2" charset="2"/>
              <a:buNone/>
              <a:defRPr sz="13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2118" y="3063759"/>
            <a:ext cx="1332000" cy="576000"/>
          </a:xfrm>
        </p:spPr>
        <p:txBody>
          <a:bodyPr anchor="ctr"/>
          <a:lstStyle>
            <a:lvl1pPr marL="0" indent="0">
              <a:buClr>
                <a:schemeClr val="tx2"/>
              </a:buClr>
              <a:buFont typeface="Wingdings" panose="05000000000000000000" pitchFamily="2" charset="2"/>
              <a:buNone/>
              <a:defRPr sz="35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08DB6947-039A-4506-BEB5-83CB21C648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10025" y="2799503"/>
            <a:ext cx="2160000" cy="1080000"/>
          </a:xfrm>
        </p:spPr>
        <p:txBody>
          <a:bodyPr anchor="ctr"/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1B0E1FED-A360-4639-85C4-418D0D8BC8F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2118" y="4431787"/>
            <a:ext cx="1332000" cy="576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fr-FR" sz="3500" b="0" dirty="0">
                <a:latin typeface="+mj-lt"/>
              </a:defRPr>
            </a:lvl1pPr>
          </a:lstStyle>
          <a:p>
            <a:pPr lvl="0">
              <a:buClr>
                <a:schemeClr val="tx2"/>
              </a:buClr>
              <a:buFont typeface="Wingdings" panose="05000000000000000000" pitchFamily="2" charset="2"/>
            </a:pPr>
            <a:r>
              <a:rPr lang="fr-FR" dirty="0"/>
              <a:t>NN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4D78BB2E-6135-47F9-BBCD-CB1BD78C8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510025" y="4167579"/>
            <a:ext cx="2160000" cy="1080000"/>
          </a:xfrm>
        </p:spPr>
        <p:txBody>
          <a:bodyPr anchor="ctr"/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863F8089-6DF1-41FC-B75B-F8D08910E46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447818" y="1695730"/>
            <a:ext cx="1332000" cy="576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fr-FR" sz="3500" b="0" dirty="0">
                <a:latin typeface="+mj-lt"/>
              </a:defRPr>
            </a:lvl1pPr>
          </a:lstStyle>
          <a:p>
            <a:pPr lvl="0">
              <a:buClr>
                <a:schemeClr val="tx2"/>
              </a:buClr>
              <a:buFont typeface="Wingdings" panose="05000000000000000000" pitchFamily="2" charset="2"/>
            </a:pPr>
            <a:r>
              <a:rPr lang="fr-FR" dirty="0"/>
              <a:t>NN</a:t>
            </a:r>
          </a:p>
        </p:txBody>
      </p:sp>
      <p:sp>
        <p:nvSpPr>
          <p:cNvPr id="18" name="Espace réservé du texte 4">
            <a:extLst>
              <a:ext uri="{FF2B5EF4-FFF2-40B4-BE49-F238E27FC236}">
                <a16:creationId xmlns:a16="http://schemas.microsoft.com/office/drawing/2014/main" id="{D6FE874C-587C-4A91-AE0E-C1C9C3F63BC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75725" y="1427778"/>
            <a:ext cx="2160000" cy="1080000"/>
          </a:xfrm>
        </p:spPr>
        <p:txBody>
          <a:bodyPr anchor="ctr"/>
          <a:lstStyle>
            <a:lvl1pPr marL="0" indent="0">
              <a:buFont typeface="Wingdings" panose="05000000000000000000" pitchFamily="2" charset="2"/>
              <a:buNone/>
              <a:defRPr sz="13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DF1A1049-8BD1-4AAB-9532-C00607823C7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47818" y="3063759"/>
            <a:ext cx="1332000" cy="576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fr-FR" sz="3500" b="0" dirty="0">
                <a:latin typeface="+mj-lt"/>
              </a:defRPr>
            </a:lvl1pPr>
          </a:lstStyle>
          <a:p>
            <a:pPr lvl="0">
              <a:buClr>
                <a:schemeClr val="tx2"/>
              </a:buClr>
              <a:buFont typeface="Wingdings" panose="05000000000000000000" pitchFamily="2" charset="2"/>
            </a:pPr>
            <a:r>
              <a:rPr lang="fr-FR" dirty="0"/>
              <a:t>NN</a:t>
            </a:r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8D862442-38EE-4BD1-AF2C-FFE3291DF1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5725" y="2799503"/>
            <a:ext cx="2160000" cy="1080000"/>
          </a:xfrm>
        </p:spPr>
        <p:txBody>
          <a:bodyPr anchor="ctr"/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DA285AE0-6497-45A4-8007-BCBF45B2151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47818" y="4431787"/>
            <a:ext cx="1332000" cy="576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fr-FR" sz="3500" b="0" dirty="0">
                <a:latin typeface="+mj-lt"/>
              </a:defRPr>
            </a:lvl1pPr>
          </a:lstStyle>
          <a:p>
            <a:pPr lvl="0">
              <a:buClr>
                <a:schemeClr val="tx2"/>
              </a:buClr>
              <a:buFont typeface="Wingdings" panose="05000000000000000000" pitchFamily="2" charset="2"/>
            </a:pPr>
            <a:r>
              <a:rPr lang="fr-FR" dirty="0"/>
              <a:t>NN</a:t>
            </a:r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1277DAF8-0330-4C20-B633-516490DCC02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75725" y="4167579"/>
            <a:ext cx="2160000" cy="1080000"/>
          </a:xfrm>
        </p:spPr>
        <p:txBody>
          <a:bodyPr anchor="ctr"/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213E24-BCEF-7F8F-FE99-81703323F176}"/>
              </a:ext>
            </a:extLst>
          </p:cNvPr>
          <p:cNvSpPr/>
          <p:nvPr userDrawn="1"/>
        </p:nvSpPr>
        <p:spPr>
          <a:xfrm>
            <a:off x="0" y="647462"/>
            <a:ext cx="558000" cy="104298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4350"/>
            <a:ext cx="10620000" cy="504000"/>
          </a:xfrm>
        </p:spPr>
        <p:txBody>
          <a:bodyPr anchor="ctr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BB1509C-42B6-67D4-FFCF-7BF1F61E87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22933" y="6340187"/>
            <a:ext cx="1835988" cy="63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52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A168CE5-A7CA-C55E-90B7-BC63FD97F650}"/>
              </a:ext>
            </a:extLst>
          </p:cNvPr>
          <p:cNvSpPr/>
          <p:nvPr userDrawn="1"/>
        </p:nvSpPr>
        <p:spPr>
          <a:xfrm>
            <a:off x="4927600" y="3429000"/>
            <a:ext cx="7264400" cy="3429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618" y="1874837"/>
            <a:ext cx="10080000" cy="1325563"/>
          </a:xfrm>
        </p:spPr>
        <p:txBody>
          <a:bodyPr anchor="t"/>
          <a:lstStyle>
            <a:lvl1pPr>
              <a:defRPr sz="3900" i="0" cap="none" baseline="0">
                <a:solidFill>
                  <a:srgbClr val="3E454A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03618" y="1292225"/>
            <a:ext cx="10080000" cy="684000"/>
          </a:xfrm>
        </p:spPr>
        <p:txBody>
          <a:bodyPr anchor="b"/>
          <a:lstStyle>
            <a:lvl1pPr marL="0" indent="0">
              <a:buNone/>
              <a:defRPr sz="3500" b="1">
                <a:solidFill>
                  <a:srgbClr val="D7000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68570" y="3580128"/>
            <a:ext cx="6624173" cy="1440000"/>
          </a:xfrm>
        </p:spPr>
        <p:txBody>
          <a:bodyPr/>
          <a:lstStyle>
            <a:lvl1pPr>
              <a:lnSpc>
                <a:spcPct val="90000"/>
              </a:lnSpc>
              <a:defRPr sz="3000" b="0">
                <a:solidFill>
                  <a:schemeClr val="tx1"/>
                </a:solidFill>
              </a:defRPr>
            </a:lvl1pPr>
            <a:lvl2pPr marL="486000" indent="0">
              <a:buNone/>
              <a:defRPr/>
            </a:lvl2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0D9201-4036-4805-93AA-7256AFC777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61397E8-F063-4026-A130-3F5A5175D28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1A3DF8-B543-74FE-565E-2086E5162481}"/>
              </a:ext>
            </a:extLst>
          </p:cNvPr>
          <p:cNvSpPr/>
          <p:nvPr userDrawn="1"/>
        </p:nvSpPr>
        <p:spPr>
          <a:xfrm>
            <a:off x="0" y="1622822"/>
            <a:ext cx="558000" cy="104298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93C1E5A-328B-9B2A-B793-D116C7E804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22933" y="6340187"/>
            <a:ext cx="1835988" cy="63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558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li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FA664F-CA07-20BF-27F5-74E8895C2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5A505F-1149-C7EE-6CBD-7C59C232DE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DDB1CF6-282E-465A-B5ED-604C421204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BE590663-E6F5-520F-C133-E253DCCD290B}"/>
              </a:ext>
            </a:extLst>
          </p:cNvPr>
          <p:cNvSpPr>
            <a:spLocks noGrp="1" noChangeAspect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5657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an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pour une image  2">
            <a:extLst>
              <a:ext uri="{FF2B5EF4-FFF2-40B4-BE49-F238E27FC236}">
                <a16:creationId xmlns:a16="http://schemas.microsoft.com/office/drawing/2014/main" id="{8169C91E-4B76-472F-AC8A-552F51B6195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17360" y="0"/>
            <a:ext cx="537464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949E3FA4-ED95-C7A2-CEDE-5309FA36C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787" y="2273617"/>
            <a:ext cx="2880000" cy="1080000"/>
          </a:xfrm>
        </p:spPr>
        <p:txBody>
          <a:bodyPr anchor="b"/>
          <a:lstStyle>
            <a:lvl1pPr algn="l">
              <a:defRPr sz="4000" b="0" i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NN</a:t>
            </a:r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7122CC87-55EC-D4F3-A0E1-8C3C86565E6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83786" y="3269296"/>
            <a:ext cx="4920774" cy="2160000"/>
          </a:xfrm>
        </p:spPr>
        <p:txBody>
          <a:bodyPr anchor="t"/>
          <a:lstStyle>
            <a:lvl1pPr marL="0" indent="0" algn="l">
              <a:buNone/>
              <a:defRPr sz="23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Espace réservé du pied de page 10">
            <a:extLst>
              <a:ext uri="{FF2B5EF4-FFF2-40B4-BE49-F238E27FC236}">
                <a16:creationId xmlns:a16="http://schemas.microsoft.com/office/drawing/2014/main" id="{DBB3E9AC-CF2B-A93B-66E8-0AD4471BA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2384" y="6468977"/>
            <a:ext cx="3600000" cy="252000"/>
          </a:xfrm>
        </p:spPr>
        <p:txBody>
          <a:bodyPr/>
          <a:lstStyle/>
          <a:p>
            <a:r>
              <a:rPr lang="fr-FR"/>
              <a:t>Direction Prescription et Partenariats Part Premium - 2024</a:t>
            </a:r>
            <a:endParaRPr lang="fr-FR" dirty="0"/>
          </a:p>
        </p:txBody>
      </p:sp>
      <p:sp>
        <p:nvSpPr>
          <p:cNvPr id="9" name="Espace réservé du numéro de diapositive 12">
            <a:extLst>
              <a:ext uri="{FF2B5EF4-FFF2-40B4-BE49-F238E27FC236}">
                <a16:creationId xmlns:a16="http://schemas.microsoft.com/office/drawing/2014/main" id="{23901975-800D-9769-570D-842A1BC42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36000" y="6477000"/>
            <a:ext cx="720000" cy="252000"/>
          </a:xfrm>
        </p:spPr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397FF886-4A9B-4F3A-99D9-847B91131D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76222" y="6378900"/>
            <a:ext cx="1980090" cy="44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47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n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384" y="1513680"/>
            <a:ext cx="5162400" cy="457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8">
            <a:extLst>
              <a:ext uri="{FF2B5EF4-FFF2-40B4-BE49-F238E27FC236}">
                <a16:creationId xmlns:a16="http://schemas.microsoft.com/office/drawing/2014/main" id="{A848A337-FF3F-494D-9ED8-04CAA6B257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71184" y="1513680"/>
            <a:ext cx="5161198" cy="457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93601B5-BEBF-44C3-846D-832EDD25F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026086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encadré contour 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384" y="1513680"/>
            <a:ext cx="7200000" cy="457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F3019-6813-4BCE-8FD7-8BAD1DDC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Prescription et Partenariats Part Premium - 2024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150F9-E599-47C6-B00B-9E947515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53DC75ED-64C9-443F-9638-D7803227FD5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2383" y="828015"/>
            <a:ext cx="10799999" cy="432000"/>
          </a:xfrm>
        </p:spPr>
        <p:txBody>
          <a:bodyPr anchor="t"/>
          <a:lstStyle>
            <a:lvl1pPr marL="0" indent="0"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9EC79F2E-3B26-4ADA-9697-945B3151D2D3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8138689" y="1506699"/>
            <a:ext cx="3496306" cy="4195703"/>
          </a:xfrm>
          <a:prstGeom prst="rect">
            <a:avLst/>
          </a:prstGeom>
          <a:solidFill>
            <a:schemeClr val="bg1">
              <a:lumMod val="95000"/>
            </a:schemeClr>
          </a:solidFill>
          <a:ln w="15240">
            <a:noFill/>
          </a:ln>
        </p:spPr>
        <p:txBody>
          <a:bodyPr wrap="square" lIns="234000" tIns="432000" rIns="234000" bIns="43200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FFDAAA0-036A-4992-BC75-6B39D6BE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291649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2A7CC86-8B53-6E8C-36C3-80DAAC9B3A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22933" y="6340187"/>
            <a:ext cx="1835988" cy="639385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384" y="198120"/>
            <a:ext cx="10800000" cy="7192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2384" y="1513680"/>
            <a:ext cx="10800000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B74129-F7BE-4703-924F-ACEA71B25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384" y="6468977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50">
                <a:solidFill>
                  <a:schemeClr val="tx1"/>
                </a:solidFill>
              </a:defRPr>
            </a:lvl1pPr>
          </a:lstStyle>
          <a:p>
            <a:r>
              <a:rPr lang="fr-FR"/>
              <a:t>Direction Prescription et Partenariats Part Premium - 2024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1B493F-9EAA-4161-9132-F480E263F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36000" y="6477000"/>
            <a:ext cx="72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300" b="1">
                <a:solidFill>
                  <a:schemeClr val="tx2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D5B8EF-AB80-4B22-83F8-59F347BA5E67}"/>
              </a:ext>
            </a:extLst>
          </p:cNvPr>
          <p:cNvSpPr/>
          <p:nvPr userDrawn="1"/>
        </p:nvSpPr>
        <p:spPr>
          <a:xfrm>
            <a:off x="0" y="647462"/>
            <a:ext cx="558000" cy="104298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AutoShape 2">
            <a:extLst>
              <a:ext uri="{FF2B5EF4-FFF2-40B4-BE49-F238E27FC236}">
                <a16:creationId xmlns:a16="http://schemas.microsoft.com/office/drawing/2014/main" id="{513819EC-7501-D488-00FC-03E375C24F7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4039850" y="-419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AutoShape 3" descr="png">
            <a:extLst>
              <a:ext uri="{FF2B5EF4-FFF2-40B4-BE49-F238E27FC236}">
                <a16:creationId xmlns:a16="http://schemas.microsoft.com/office/drawing/2014/main" id="{7A119821-399C-045E-E31B-1AD958616D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4500225" y="-419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91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9" r:id="rId3"/>
    <p:sldLayoutId id="2147483740" r:id="rId4"/>
    <p:sldLayoutId id="2147483697" r:id="rId5"/>
    <p:sldLayoutId id="2147483746" r:id="rId6"/>
    <p:sldLayoutId id="2147483741" r:id="rId7"/>
    <p:sldLayoutId id="2147483699" r:id="rId8"/>
    <p:sldLayoutId id="2147483700" r:id="rId9"/>
    <p:sldLayoutId id="2147483702" r:id="rId10"/>
    <p:sldLayoutId id="2147483703" r:id="rId11"/>
    <p:sldLayoutId id="2147483704" r:id="rId12"/>
    <p:sldLayoutId id="2147483705" r:id="rId13"/>
    <p:sldLayoutId id="2147483707" r:id="rId14"/>
    <p:sldLayoutId id="2147483709" r:id="rId15"/>
    <p:sldLayoutId id="2147483742" r:id="rId16"/>
    <p:sldLayoutId id="2147483710" r:id="rId17"/>
    <p:sldLayoutId id="2147483743" r:id="rId18"/>
    <p:sldLayoutId id="2147483744" r:id="rId19"/>
    <p:sldLayoutId id="2147483745" r:id="rId20"/>
    <p:sldLayoutId id="2147483747" r:id="rId21"/>
    <p:sldLayoutId id="2147483734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i="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300"/>
        </a:spcBef>
        <a:buClr>
          <a:schemeClr val="tx2"/>
        </a:buClr>
        <a:buFont typeface="Wingdings 2" panose="05020102010507070707" pitchFamily="18" charset="2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80000" algn="l" defTabSz="914400" rtl="0" eaLnBrk="1" latinLnBrk="0" hangingPunct="1">
        <a:lnSpc>
          <a:spcPct val="100000"/>
        </a:lnSpc>
        <a:spcBef>
          <a:spcPts val="1500"/>
        </a:spcBef>
        <a:buClr>
          <a:schemeClr val="tx2"/>
        </a:buClr>
        <a:buFont typeface="Wingdings 2" panose="05020102010507070707" pitchFamily="18" charset="2"/>
        <a:buChar char=""/>
        <a:defRPr sz="140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144000" algn="l" defTabSz="914400" rtl="0" eaLnBrk="1" latinLnBrk="0" hangingPunct="1">
        <a:lnSpc>
          <a:spcPct val="100000"/>
        </a:lnSpc>
        <a:spcBef>
          <a:spcPts val="1300"/>
        </a:spcBef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144000" algn="l" defTabSz="914400" rtl="0" eaLnBrk="1" latinLnBrk="0" hangingPunct="1">
        <a:lnSpc>
          <a:spcPct val="100000"/>
        </a:lnSpc>
        <a:spcBef>
          <a:spcPts val="1300"/>
        </a:spcBef>
        <a:buClr>
          <a:schemeClr val="tx1"/>
        </a:buClr>
        <a:buFont typeface="Arial" panose="020B0604020202020204" pitchFamily="34" charset="0"/>
        <a:buChar char="-"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fleximannblog.files.wordpress.com/2012/07/xyz-analyse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C9E5945-562A-4F86-8939-9137C0B5A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NOUVEAUTES CREDIT IMMOBILIER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3B02E5-081C-769C-B05E-418F9A639C9A}"/>
              </a:ext>
            </a:extLst>
          </p:cNvPr>
          <p:cNvSpPr txBox="1"/>
          <p:nvPr/>
        </p:nvSpPr>
        <p:spPr>
          <a:xfrm>
            <a:off x="0" y="6673334"/>
            <a:ext cx="15062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b="0" i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Front de Mer de Rotterdam</a:t>
            </a:r>
          </a:p>
        </p:txBody>
      </p:sp>
      <p:pic>
        <p:nvPicPr>
          <p:cNvPr id="13" name="Espace réservé pour une image  12" descr="Une image contenant ciel, plein air, bâtiment, Bâtiment commercial&#10;&#10;Description générée automatiquement">
            <a:extLst>
              <a:ext uri="{FF2B5EF4-FFF2-40B4-BE49-F238E27FC236}">
                <a16:creationId xmlns:a16="http://schemas.microsoft.com/office/drawing/2014/main" id="{08019CB0-F958-A1A5-5B51-2641B8E095C0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>
          <a:blip r:embed="rId3"/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018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352BD8F2-0772-CDDD-22F3-28E4B207F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383" y="198120"/>
            <a:ext cx="11244543" cy="719227"/>
          </a:xfrm>
        </p:spPr>
        <p:txBody>
          <a:bodyPr/>
          <a:lstStyle/>
          <a:p>
            <a:r>
              <a:rPr lang="fr-FR" dirty="0"/>
              <a:t>Financer : 2 OFFRES PRIMO-ACCEDANT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262D1EA-0234-864B-7EED-2AFEA664F9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2</a:t>
            </a:fld>
            <a:endParaRPr lang="fr-FR"/>
          </a:p>
        </p:txBody>
      </p:sp>
      <p:pic>
        <p:nvPicPr>
          <p:cNvPr id="11" name="Picture 2" descr="https://fleximannblog.files.wordpress.com/2012/07/xyz-analyse.jpg?w=540">
            <a:hlinkClick r:id="rId2"/>
            <a:extLst>
              <a:ext uri="{FF2B5EF4-FFF2-40B4-BE49-F238E27FC236}">
                <a16:creationId xmlns:a16="http://schemas.microsoft.com/office/drawing/2014/main" id="{A218129D-E8BC-0D2C-86AC-59654C00C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62" y="1789274"/>
            <a:ext cx="631530" cy="70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ZoneTexte 90">
            <a:extLst>
              <a:ext uri="{FF2B5EF4-FFF2-40B4-BE49-F238E27FC236}">
                <a16:creationId xmlns:a16="http://schemas.microsoft.com/office/drawing/2014/main" id="{FF823BE2-7F7B-94E8-06E4-87ACD7B7BD98}"/>
              </a:ext>
            </a:extLst>
          </p:cNvPr>
          <p:cNvSpPr txBox="1"/>
          <p:nvPr/>
        </p:nvSpPr>
        <p:spPr>
          <a:xfrm>
            <a:off x="1959773" y="1553649"/>
            <a:ext cx="96427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2">
                    <a:lumMod val="50000"/>
                  </a:schemeClr>
                </a:solidFill>
              </a:rPr>
              <a:t>Réservées aux jeunes ≤ 35 ans PRIMO ACCEDANTS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2">
                    <a:lumMod val="50000"/>
                  </a:schemeClr>
                </a:solidFill>
              </a:rPr>
              <a:t>Montant : 10% du financement global plafonné à 20 000€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2">
                    <a:lumMod val="50000"/>
                  </a:schemeClr>
                </a:solidFill>
              </a:rPr>
              <a:t>Durée : 20 ans maximum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2">
                    <a:lumMod val="50000"/>
                  </a:schemeClr>
                </a:solidFill>
              </a:rPr>
              <a:t>Frais dossier : 0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281A03C7-3E0C-EA5C-A41D-7895E46E11BA}"/>
              </a:ext>
            </a:extLst>
          </p:cNvPr>
          <p:cNvGrpSpPr/>
          <p:nvPr/>
        </p:nvGrpSpPr>
        <p:grpSpPr>
          <a:xfrm>
            <a:off x="1089062" y="3217734"/>
            <a:ext cx="10106345" cy="3612852"/>
            <a:chOff x="-384099" y="2617124"/>
            <a:chExt cx="10106345" cy="3612852"/>
          </a:xfrm>
        </p:grpSpPr>
        <p:grpSp>
          <p:nvGrpSpPr>
            <p:cNvPr id="5" name="Groupe 4">
              <a:extLst>
                <a:ext uri="{FF2B5EF4-FFF2-40B4-BE49-F238E27FC236}">
                  <a16:creationId xmlns:a16="http://schemas.microsoft.com/office/drawing/2014/main" id="{06A0502A-2393-D5FD-E937-D6584D237B42}"/>
                </a:ext>
              </a:extLst>
            </p:cNvPr>
            <p:cNvGrpSpPr/>
            <p:nvPr/>
          </p:nvGrpSpPr>
          <p:grpSpPr>
            <a:xfrm>
              <a:off x="5013134" y="2617124"/>
              <a:ext cx="4709112" cy="3503243"/>
              <a:chOff x="1315094" y="2640828"/>
              <a:chExt cx="4709112" cy="3503243"/>
            </a:xfrm>
          </p:grpSpPr>
          <p:sp>
            <p:nvSpPr>
              <p:cNvPr id="34" name="Rectangle à coins arrondis 32">
                <a:extLst>
                  <a:ext uri="{FF2B5EF4-FFF2-40B4-BE49-F238E27FC236}">
                    <a16:creationId xmlns:a16="http://schemas.microsoft.com/office/drawing/2014/main" id="{7F93C5E7-E8DD-2CA6-4E42-4C5A4F6C234B}"/>
                  </a:ext>
                </a:extLst>
              </p:cNvPr>
              <p:cNvSpPr/>
              <p:nvPr/>
            </p:nvSpPr>
            <p:spPr>
              <a:xfrm>
                <a:off x="1315094" y="2829932"/>
                <a:ext cx="4709112" cy="3314139"/>
              </a:xfrm>
              <a:prstGeom prst="roundRect">
                <a:avLst>
                  <a:gd name="adj" fmla="val 4317"/>
                </a:avLst>
              </a:prstGeom>
              <a:noFill/>
              <a:ln w="9525" cap="flat" cmpd="sng" algn="ctr">
                <a:solidFill>
                  <a:srgbClr val="B12411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  <p:grpSp>
            <p:nvGrpSpPr>
              <p:cNvPr id="35" name="Groupe 34">
                <a:extLst>
                  <a:ext uri="{FF2B5EF4-FFF2-40B4-BE49-F238E27FC236}">
                    <a16:creationId xmlns:a16="http://schemas.microsoft.com/office/drawing/2014/main" id="{1267AD30-334B-ACB0-5664-B5E5EE6DE7E9}"/>
                  </a:ext>
                </a:extLst>
              </p:cNvPr>
              <p:cNvGrpSpPr/>
              <p:nvPr/>
            </p:nvGrpSpPr>
            <p:grpSpPr>
              <a:xfrm>
                <a:off x="3501677" y="2640828"/>
                <a:ext cx="335945" cy="334306"/>
                <a:chOff x="1576556" y="1422181"/>
                <a:chExt cx="179725" cy="178849"/>
              </a:xfrm>
              <a:solidFill>
                <a:srgbClr val="E5000D">
                  <a:lumMod val="20000"/>
                  <a:lumOff val="80000"/>
                </a:srgbClr>
              </a:solidFill>
            </p:grpSpPr>
            <p:sp>
              <p:nvSpPr>
                <p:cNvPr id="44" name="Oval 12">
                  <a:extLst>
                    <a:ext uri="{FF2B5EF4-FFF2-40B4-BE49-F238E27FC236}">
                      <a16:creationId xmlns:a16="http://schemas.microsoft.com/office/drawing/2014/main" id="{5B662B2C-9C94-9F72-C376-CB09C1CBEA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556" y="1422181"/>
                  <a:ext cx="179725" cy="178849"/>
                </a:xfrm>
                <a:prstGeom prst="ellipse">
                  <a:avLst/>
                </a:prstGeom>
                <a:grpFill/>
                <a:ln w="9525" cap="rnd">
                  <a:solidFill>
                    <a:srgbClr val="575756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133" b="0" i="0" u="none" strike="noStrike" kern="0" cap="none" spc="0" normalizeH="0" baseline="0" noProof="0">
                    <a:ln>
                      <a:noFill/>
                    </a:ln>
                    <a:solidFill>
                      <a:srgbClr val="919391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5" name="Freeform 13">
                  <a:extLst>
                    <a:ext uri="{FF2B5EF4-FFF2-40B4-BE49-F238E27FC236}">
                      <a16:creationId xmlns:a16="http://schemas.microsoft.com/office/drawing/2014/main" id="{2509FE7B-7B82-49CB-3719-D2AB1F2500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7513" y="1459888"/>
                  <a:ext cx="114848" cy="108712"/>
                </a:xfrm>
                <a:custGeom>
                  <a:avLst/>
                  <a:gdLst>
                    <a:gd name="T0" fmla="*/ 66 w 131"/>
                    <a:gd name="T1" fmla="*/ 0 h 124"/>
                    <a:gd name="T2" fmla="*/ 85 w 131"/>
                    <a:gd name="T3" fmla="*/ 43 h 124"/>
                    <a:gd name="T4" fmla="*/ 131 w 131"/>
                    <a:gd name="T5" fmla="*/ 48 h 124"/>
                    <a:gd name="T6" fmla="*/ 97 w 131"/>
                    <a:gd name="T7" fmla="*/ 79 h 124"/>
                    <a:gd name="T8" fmla="*/ 107 w 131"/>
                    <a:gd name="T9" fmla="*/ 124 h 124"/>
                    <a:gd name="T10" fmla="*/ 66 w 131"/>
                    <a:gd name="T11" fmla="*/ 103 h 124"/>
                    <a:gd name="T12" fmla="*/ 25 w 131"/>
                    <a:gd name="T13" fmla="*/ 124 h 124"/>
                    <a:gd name="T14" fmla="*/ 34 w 131"/>
                    <a:gd name="T15" fmla="*/ 79 h 124"/>
                    <a:gd name="T16" fmla="*/ 0 w 131"/>
                    <a:gd name="T17" fmla="*/ 48 h 124"/>
                    <a:gd name="T18" fmla="*/ 46 w 131"/>
                    <a:gd name="T19" fmla="*/ 43 h 124"/>
                    <a:gd name="T20" fmla="*/ 54 w 131"/>
                    <a:gd name="T21" fmla="*/ 26 h 124"/>
                    <a:gd name="T22" fmla="*/ 66 w 131"/>
                    <a:gd name="T23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1" h="124">
                      <a:moveTo>
                        <a:pt x="66" y="0"/>
                      </a:moveTo>
                      <a:lnTo>
                        <a:pt x="85" y="43"/>
                      </a:lnTo>
                      <a:lnTo>
                        <a:pt x="131" y="48"/>
                      </a:lnTo>
                      <a:lnTo>
                        <a:pt x="97" y="79"/>
                      </a:lnTo>
                      <a:lnTo>
                        <a:pt x="107" y="124"/>
                      </a:lnTo>
                      <a:lnTo>
                        <a:pt x="66" y="103"/>
                      </a:lnTo>
                      <a:lnTo>
                        <a:pt x="25" y="124"/>
                      </a:lnTo>
                      <a:lnTo>
                        <a:pt x="34" y="79"/>
                      </a:lnTo>
                      <a:lnTo>
                        <a:pt x="0" y="48"/>
                      </a:lnTo>
                      <a:lnTo>
                        <a:pt x="46" y="43"/>
                      </a:lnTo>
                      <a:lnTo>
                        <a:pt x="54" y="26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grpFill/>
                <a:ln w="9525" cap="rnd">
                  <a:solidFill>
                    <a:srgbClr val="575756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133" b="0" i="0" u="none" strike="noStrike" kern="0" cap="none" spc="0" normalizeH="0" baseline="0" noProof="0">
                    <a:ln>
                      <a:noFill/>
                    </a:ln>
                    <a:solidFill>
                      <a:srgbClr val="919391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71C83F15-725A-6272-A63D-0313A058AE43}"/>
                  </a:ext>
                </a:extLst>
              </p:cNvPr>
              <p:cNvSpPr/>
              <p:nvPr/>
            </p:nvSpPr>
            <p:spPr>
              <a:xfrm>
                <a:off x="1443126" y="3202305"/>
                <a:ext cx="4472224" cy="553873"/>
              </a:xfrm>
              <a:prstGeom prst="rect">
                <a:avLst/>
              </a:prstGeom>
              <a:solidFill>
                <a:srgbClr val="E5000D">
                  <a:lumMod val="20000"/>
                  <a:lumOff val="8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tx2">
                        <a:lumMod val="50000"/>
                      </a:scheme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Boost Immo </a:t>
                </a:r>
              </a:p>
            </p:txBody>
          </p:sp>
          <p:sp>
            <p:nvSpPr>
              <p:cNvPr id="37" name="ZoneTexte 36">
                <a:extLst>
                  <a:ext uri="{FF2B5EF4-FFF2-40B4-BE49-F238E27FC236}">
                    <a16:creationId xmlns:a16="http://schemas.microsoft.com/office/drawing/2014/main" id="{79075C3E-39A5-FD69-7F0E-275898D685CF}"/>
                  </a:ext>
                </a:extLst>
              </p:cNvPr>
              <p:cNvSpPr txBox="1"/>
              <p:nvPr/>
            </p:nvSpPr>
            <p:spPr>
              <a:xfrm>
                <a:off x="1443129" y="4027000"/>
                <a:ext cx="448860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Condition : emprunteur </a:t>
                </a:r>
                <a:r>
                  <a:rPr kumimoji="0" lang="fr-FR" sz="2000" b="1" i="0" u="sng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non</a:t>
                </a:r>
                <a:r>
                  <a:rPr kumimoji="0" lang="fr-F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 éligible PTZ Etat</a:t>
                </a: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Taux : </a:t>
                </a:r>
                <a:r>
                  <a:rPr kumimoji="0" lang="fr-F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1,9%</a:t>
                </a: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Lissage interdit (pas de PRIMOLIS)</a:t>
                </a: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fr-FR" sz="2000" kern="0" dirty="0">
                    <a:solidFill>
                      <a:srgbClr val="6D716F">
                        <a:lumMod val="50000"/>
                      </a:srgbClr>
                    </a:solidFill>
                    <a:cs typeface="Arial" panose="020B0604020202020204" pitchFamily="34" charset="0"/>
                  </a:rPr>
                  <a:t>Non cumulable avec le Primo Jeune à 0% </a:t>
                </a:r>
                <a:endParaRPr kumimoji="0" lang="fr-F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6D716F">
                      <a:lumMod val="50000"/>
                    </a:srgbClr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e 6">
              <a:extLst>
                <a:ext uri="{FF2B5EF4-FFF2-40B4-BE49-F238E27FC236}">
                  <a16:creationId xmlns:a16="http://schemas.microsoft.com/office/drawing/2014/main" id="{26123F73-7E7F-12D1-C275-8AF2900956E6}"/>
                </a:ext>
              </a:extLst>
            </p:cNvPr>
            <p:cNvGrpSpPr/>
            <p:nvPr/>
          </p:nvGrpSpPr>
          <p:grpSpPr>
            <a:xfrm>
              <a:off x="-384099" y="2663683"/>
              <a:ext cx="4709112" cy="3566293"/>
              <a:chOff x="-691915" y="2687387"/>
              <a:chExt cx="4709112" cy="3566293"/>
            </a:xfrm>
          </p:grpSpPr>
          <p:sp>
            <p:nvSpPr>
              <p:cNvPr id="8" name="Rectangle à coins arrondis 32">
                <a:extLst>
                  <a:ext uri="{FF2B5EF4-FFF2-40B4-BE49-F238E27FC236}">
                    <a16:creationId xmlns:a16="http://schemas.microsoft.com/office/drawing/2014/main" id="{5AF23680-2939-6984-C1BE-1264FF7B9EE6}"/>
                  </a:ext>
                </a:extLst>
              </p:cNvPr>
              <p:cNvSpPr/>
              <p:nvPr/>
            </p:nvSpPr>
            <p:spPr>
              <a:xfrm>
                <a:off x="-691915" y="2835667"/>
                <a:ext cx="4709112" cy="3314139"/>
              </a:xfrm>
              <a:prstGeom prst="roundRect">
                <a:avLst>
                  <a:gd name="adj" fmla="val 4317"/>
                </a:avLst>
              </a:prstGeom>
              <a:noFill/>
              <a:ln w="9525" cap="flat" cmpd="sng" algn="ctr">
                <a:solidFill>
                  <a:srgbClr val="B12411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  <p:grpSp>
            <p:nvGrpSpPr>
              <p:cNvPr id="9" name="Groupe 8">
                <a:extLst>
                  <a:ext uri="{FF2B5EF4-FFF2-40B4-BE49-F238E27FC236}">
                    <a16:creationId xmlns:a16="http://schemas.microsoft.com/office/drawing/2014/main" id="{49874D67-0FDD-9515-3238-B7BBA1FB06AC}"/>
                  </a:ext>
                </a:extLst>
              </p:cNvPr>
              <p:cNvGrpSpPr/>
              <p:nvPr/>
            </p:nvGrpSpPr>
            <p:grpSpPr>
              <a:xfrm>
                <a:off x="1481150" y="2687387"/>
                <a:ext cx="335944" cy="334307"/>
                <a:chOff x="495608" y="1447084"/>
                <a:chExt cx="179725" cy="178849"/>
              </a:xfrm>
              <a:solidFill>
                <a:srgbClr val="E5000D">
                  <a:lumMod val="20000"/>
                  <a:lumOff val="80000"/>
                </a:srgbClr>
              </a:solidFill>
            </p:grpSpPr>
            <p:sp>
              <p:nvSpPr>
                <p:cNvPr id="20" name="Oval 12">
                  <a:extLst>
                    <a:ext uri="{FF2B5EF4-FFF2-40B4-BE49-F238E27FC236}">
                      <a16:creationId xmlns:a16="http://schemas.microsoft.com/office/drawing/2014/main" id="{49436C46-0E4D-5866-CC22-37FB0B3AD9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5608" y="1447084"/>
                  <a:ext cx="179725" cy="178849"/>
                </a:xfrm>
                <a:prstGeom prst="ellipse">
                  <a:avLst/>
                </a:prstGeom>
                <a:grpFill/>
                <a:ln w="9525" cap="rnd">
                  <a:solidFill>
                    <a:srgbClr val="575756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133" b="0" i="0" u="none" strike="noStrike" kern="0" cap="none" spc="0" normalizeH="0" baseline="0" noProof="0">
                    <a:ln>
                      <a:noFill/>
                    </a:ln>
                    <a:solidFill>
                      <a:srgbClr val="919391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1" name="Freeform 13">
                  <a:extLst>
                    <a:ext uri="{FF2B5EF4-FFF2-40B4-BE49-F238E27FC236}">
                      <a16:creationId xmlns:a16="http://schemas.microsoft.com/office/drawing/2014/main" id="{B1813929-4EA8-A0D9-B2B1-C37595D06A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8046" y="1475330"/>
                  <a:ext cx="114848" cy="108712"/>
                </a:xfrm>
                <a:custGeom>
                  <a:avLst/>
                  <a:gdLst>
                    <a:gd name="T0" fmla="*/ 66 w 131"/>
                    <a:gd name="T1" fmla="*/ 0 h 124"/>
                    <a:gd name="T2" fmla="*/ 85 w 131"/>
                    <a:gd name="T3" fmla="*/ 43 h 124"/>
                    <a:gd name="T4" fmla="*/ 131 w 131"/>
                    <a:gd name="T5" fmla="*/ 48 h 124"/>
                    <a:gd name="T6" fmla="*/ 97 w 131"/>
                    <a:gd name="T7" fmla="*/ 79 h 124"/>
                    <a:gd name="T8" fmla="*/ 107 w 131"/>
                    <a:gd name="T9" fmla="*/ 124 h 124"/>
                    <a:gd name="T10" fmla="*/ 66 w 131"/>
                    <a:gd name="T11" fmla="*/ 103 h 124"/>
                    <a:gd name="T12" fmla="*/ 25 w 131"/>
                    <a:gd name="T13" fmla="*/ 124 h 124"/>
                    <a:gd name="T14" fmla="*/ 34 w 131"/>
                    <a:gd name="T15" fmla="*/ 79 h 124"/>
                    <a:gd name="T16" fmla="*/ 0 w 131"/>
                    <a:gd name="T17" fmla="*/ 48 h 124"/>
                    <a:gd name="T18" fmla="*/ 46 w 131"/>
                    <a:gd name="T19" fmla="*/ 43 h 124"/>
                    <a:gd name="T20" fmla="*/ 54 w 131"/>
                    <a:gd name="T21" fmla="*/ 26 h 124"/>
                    <a:gd name="T22" fmla="*/ 66 w 131"/>
                    <a:gd name="T23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1" h="124">
                      <a:moveTo>
                        <a:pt x="66" y="0"/>
                      </a:moveTo>
                      <a:lnTo>
                        <a:pt x="85" y="43"/>
                      </a:lnTo>
                      <a:lnTo>
                        <a:pt x="131" y="48"/>
                      </a:lnTo>
                      <a:lnTo>
                        <a:pt x="97" y="79"/>
                      </a:lnTo>
                      <a:lnTo>
                        <a:pt x="107" y="124"/>
                      </a:lnTo>
                      <a:lnTo>
                        <a:pt x="66" y="103"/>
                      </a:lnTo>
                      <a:lnTo>
                        <a:pt x="25" y="124"/>
                      </a:lnTo>
                      <a:lnTo>
                        <a:pt x="34" y="79"/>
                      </a:lnTo>
                      <a:lnTo>
                        <a:pt x="0" y="48"/>
                      </a:lnTo>
                      <a:lnTo>
                        <a:pt x="46" y="43"/>
                      </a:lnTo>
                      <a:lnTo>
                        <a:pt x="54" y="26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grpFill/>
                <a:ln w="9525" cap="rnd">
                  <a:solidFill>
                    <a:srgbClr val="575756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133" b="0" i="0" u="none" strike="noStrike" kern="0" cap="none" spc="0" normalizeH="0" baseline="0" noProof="0">
                    <a:ln>
                      <a:noFill/>
                    </a:ln>
                    <a:solidFill>
                      <a:srgbClr val="919391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FE2E8EA-EA6F-05AF-C94B-B960ACEF34ED}"/>
                  </a:ext>
                </a:extLst>
              </p:cNvPr>
              <p:cNvSpPr/>
              <p:nvPr/>
            </p:nvSpPr>
            <p:spPr>
              <a:xfrm>
                <a:off x="-541965" y="3202305"/>
                <a:ext cx="4382176" cy="553873"/>
              </a:xfrm>
              <a:prstGeom prst="rect">
                <a:avLst/>
              </a:prstGeom>
              <a:solidFill>
                <a:srgbClr val="E5000D">
                  <a:lumMod val="20000"/>
                  <a:lumOff val="8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tx2">
                        <a:lumMod val="50000"/>
                      </a:scheme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Primo jeune à 0%</a:t>
                </a:r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A2C40136-B5BD-FDC5-FFB4-0099500E058F}"/>
                  </a:ext>
                </a:extLst>
              </p:cNvPr>
              <p:cNvSpPr txBox="1"/>
              <p:nvPr/>
            </p:nvSpPr>
            <p:spPr>
              <a:xfrm>
                <a:off x="-541965" y="4006911"/>
                <a:ext cx="4382176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Condition : </a:t>
                </a:r>
                <a:r>
                  <a:rPr kumimoji="0" lang="fr-F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bénéficiaire PTZ Etat</a:t>
                </a: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fr-FR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6D716F">
                      <a:lumMod val="50000"/>
                    </a:srgbClr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fr-FR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Taux : </a:t>
                </a:r>
                <a:r>
                  <a:rPr kumimoji="0" lang="fr-F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6D716F">
                        <a:lumMod val="50000"/>
                      </a:srgbClr>
                    </a:solidFill>
                    <a:effectLst/>
                    <a:uLnTx/>
                    <a:uFillTx/>
                    <a:cs typeface="Arial" panose="020B0604020202020204" pitchFamily="34" charset="0"/>
                  </a:rPr>
                  <a:t>0%</a:t>
                </a: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fr-F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6D716F">
                      <a:lumMod val="50000"/>
                    </a:srgbClr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fr-FR" sz="2000" kern="0" dirty="0">
                    <a:solidFill>
                      <a:srgbClr val="6D716F">
                        <a:lumMod val="50000"/>
                      </a:srgbClr>
                    </a:solidFill>
                    <a:cs typeface="Arial" panose="020B0604020202020204" pitchFamily="34" charset="0"/>
                  </a:rPr>
                  <a:t>Non cumulable avec l’offre Boost Immo</a:t>
                </a:r>
                <a:endParaRPr kumimoji="0" lang="fr-F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6D716F">
                      <a:lumMod val="50000"/>
                    </a:srgbClr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  <a:p>
                <a:pPr marL="285750" marR="0" lvl="0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fr-F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6D716F">
                      <a:lumMod val="50000"/>
                    </a:srgbClr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47" name="ZoneTexte 46">
            <a:extLst>
              <a:ext uri="{FF2B5EF4-FFF2-40B4-BE49-F238E27FC236}">
                <a16:creationId xmlns:a16="http://schemas.microsoft.com/office/drawing/2014/main" id="{AED15290-9557-15B1-87E5-F84D509988B5}"/>
              </a:ext>
            </a:extLst>
          </p:cNvPr>
          <p:cNvSpPr txBox="1"/>
          <p:nvPr/>
        </p:nvSpPr>
        <p:spPr>
          <a:xfrm>
            <a:off x="773391" y="945392"/>
            <a:ext cx="109625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Caisse d’Epargne s’engage à </a:t>
            </a:r>
            <a:r>
              <a:rPr lang="fr-FR" sz="1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soutenir l’accès à la propriété des jeunes de moins de 35 ans</a:t>
            </a:r>
            <a:endParaRPr lang="fr-FR" dirty="0">
              <a:solidFill>
                <a:srgbClr val="C00000"/>
              </a:solidFill>
            </a:endParaRPr>
          </a:p>
        </p:txBody>
      </p:sp>
      <p:pic>
        <p:nvPicPr>
          <p:cNvPr id="48" name="Image 12" descr="La tech française s'exporte ! Syntec Numérique et Stratexio lancent un club  pour muscler les entreprises du numérique à l'international | Numeum">
            <a:extLst>
              <a:ext uri="{FF2B5EF4-FFF2-40B4-BE49-F238E27FC236}">
                <a16:creationId xmlns:a16="http://schemas.microsoft.com/office/drawing/2014/main" id="{A68B298B-663D-6316-E7E2-4FC091F6A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6775">
            <a:off x="10333122" y="2895754"/>
            <a:ext cx="850275" cy="557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937AEF2-5091-F12C-A92B-B32B391F1B1C}"/>
              </a:ext>
            </a:extLst>
          </p:cNvPr>
          <p:cNvSpPr txBox="1"/>
          <p:nvPr/>
        </p:nvSpPr>
        <p:spPr>
          <a:xfrm rot="20276407">
            <a:off x="4288850" y="3205666"/>
            <a:ext cx="775247" cy="27699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Rappel</a:t>
            </a:r>
          </a:p>
        </p:txBody>
      </p:sp>
    </p:spTree>
    <p:extLst>
      <p:ext uri="{BB962C8B-B14F-4D97-AF65-F5344CB8AC3E}">
        <p14:creationId xmlns:p14="http://schemas.microsoft.com/office/powerpoint/2010/main" val="354337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352BD8F2-0772-CDDD-22F3-28E4B207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FINANCER : </a:t>
            </a:r>
            <a:r>
              <a:rPr lang="fr-FR" dirty="0">
                <a:solidFill>
                  <a:srgbClr val="00B050"/>
                </a:solidFill>
              </a:rPr>
              <a:t>CREDIT IMMO A IMPACT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674D54E-8713-C7DB-1FC1-2590B2A954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Direction Prescription et Partenariats Part Premium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262D1EA-0234-864B-7EED-2AFEA664F9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14AC01F2-03DF-EF68-424B-10C16B4BB0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Une solution « à impact » simple, concrète et vertueuse</a:t>
            </a:r>
          </a:p>
          <a:p>
            <a:endParaRPr lang="fr-FR" dirty="0"/>
          </a:p>
        </p:txBody>
      </p:sp>
      <p:pic>
        <p:nvPicPr>
          <p:cNvPr id="5" name="Image 12" descr="La tech française s'exporte ! Syntec Numérique et Stratexio lancent un club  pour muscler les entreprises du numérique à l'international | Numeum">
            <a:extLst>
              <a:ext uri="{FF2B5EF4-FFF2-40B4-BE49-F238E27FC236}">
                <a16:creationId xmlns:a16="http://schemas.microsoft.com/office/drawing/2014/main" id="{1F52843D-3202-0F9B-F90A-52E6A476A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22314">
            <a:off x="10561155" y="326402"/>
            <a:ext cx="1096154" cy="719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texte 12">
            <a:extLst>
              <a:ext uri="{FF2B5EF4-FFF2-40B4-BE49-F238E27FC236}">
                <a16:creationId xmlns:a16="http://schemas.microsoft.com/office/drawing/2014/main" id="{547475ED-4287-D136-1CB8-765EA80518D1}"/>
              </a:ext>
            </a:extLst>
          </p:cNvPr>
          <p:cNvSpPr txBox="1">
            <a:spLocks/>
          </p:cNvSpPr>
          <p:nvPr/>
        </p:nvSpPr>
        <p:spPr>
          <a:xfrm>
            <a:off x="1063899" y="1601297"/>
            <a:ext cx="10227399" cy="226721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Clr>
                <a:schemeClr val="tx2"/>
              </a:buClr>
              <a:buFont typeface="Wingdings 2" panose="05020102010507070707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914400" rtl="0" eaLnBrk="1" latinLnBrk="0" hangingPunct="1">
              <a:lnSpc>
                <a:spcPct val="100000"/>
              </a:lnSpc>
              <a:spcBef>
                <a:spcPts val="1500"/>
              </a:spcBef>
              <a:buClr>
                <a:schemeClr val="tx2"/>
              </a:buClr>
              <a:buFont typeface="Wingdings 2" panose="05020102010507070707" pitchFamily="18" charset="2"/>
              <a:buChar char=""/>
              <a:defRPr sz="14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14400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14400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2000" dirty="0"/>
              <a:t>Nouvelle offre sous forme d’option à destination des emprunteurs qui s’engagent vers une rénovation ambitieuse :</a:t>
            </a:r>
          </a:p>
          <a:p>
            <a:pPr lvl="2"/>
            <a:r>
              <a:rPr lang="fr-FR" sz="2000" dirty="0">
                <a:solidFill>
                  <a:srgbClr val="C00000"/>
                </a:solidFill>
              </a:rPr>
              <a:t>Biens éligibles : </a:t>
            </a:r>
          </a:p>
          <a:p>
            <a:pPr lvl="3"/>
            <a:r>
              <a:rPr lang="fr-FR" sz="1800" dirty="0"/>
              <a:t>Biens étiquetés </a:t>
            </a:r>
            <a:r>
              <a:rPr lang="fr-FR" sz="1800" b="1" dirty="0"/>
              <a:t>E,F ou G à l’octroi du prêt</a:t>
            </a:r>
          </a:p>
          <a:p>
            <a:pPr lvl="3"/>
            <a:r>
              <a:rPr lang="fr-FR" sz="1800" dirty="0"/>
              <a:t>RP, RS et RL</a:t>
            </a:r>
          </a:p>
          <a:p>
            <a:pPr lvl="2"/>
            <a:r>
              <a:rPr lang="fr-FR" sz="2000" dirty="0">
                <a:solidFill>
                  <a:srgbClr val="C00000"/>
                </a:solidFill>
              </a:rPr>
              <a:t>Avantage financier : </a:t>
            </a:r>
          </a:p>
          <a:p>
            <a:pPr lvl="3"/>
            <a:r>
              <a:rPr lang="fr-FR" sz="1800" b="1" dirty="0"/>
              <a:t>Bonification de -0,20% </a:t>
            </a:r>
            <a:r>
              <a:rPr lang="fr-FR" sz="1800" dirty="0"/>
              <a:t>sur le taux initial (pas de rétroactivité) si </a:t>
            </a:r>
            <a:r>
              <a:rPr lang="fr-FR" sz="1800" b="1" dirty="0"/>
              <a:t>DPE amélioré </a:t>
            </a:r>
            <a:r>
              <a:rPr lang="fr-FR" sz="1800" dirty="0"/>
              <a:t>(gain de 2 lettres minimum) dans les </a:t>
            </a:r>
            <a:r>
              <a:rPr lang="fr-FR" sz="1800" b="1" dirty="0"/>
              <a:t>40 mois </a:t>
            </a:r>
            <a:r>
              <a:rPr lang="fr-FR" sz="1800" dirty="0"/>
              <a:t>suivant le 1</a:t>
            </a:r>
            <a:r>
              <a:rPr lang="fr-FR" sz="1800" baseline="30000" dirty="0"/>
              <a:t>er</a:t>
            </a:r>
            <a:r>
              <a:rPr lang="fr-FR" sz="1800" dirty="0"/>
              <a:t> déblocage de fonds</a:t>
            </a:r>
          </a:p>
          <a:p>
            <a:pPr lvl="3"/>
            <a:r>
              <a:rPr lang="fr-FR" sz="1800" dirty="0"/>
              <a:t>A réception du nouveau DPE confirmant l’amélioration effective de 2 lettres, la réduction de taux sera appliquée sans frais de gestion, au plus tard à compter de la 2e échéance suivant la remise du justificatif</a:t>
            </a:r>
          </a:p>
          <a:p>
            <a:pPr lvl="3"/>
            <a:r>
              <a:rPr lang="fr-FR" sz="1800" dirty="0"/>
              <a:t>La bonification de taux (-20bp) se traduit par une diminution de la mensualité du prêt (non pas par une réduction de la durée du crédit)</a:t>
            </a:r>
          </a:p>
        </p:txBody>
      </p:sp>
      <p:pic>
        <p:nvPicPr>
          <p:cNvPr id="4" name="Picture 2" descr="Le nouveau DPE">
            <a:extLst>
              <a:ext uri="{FF2B5EF4-FFF2-40B4-BE49-F238E27FC236}">
                <a16:creationId xmlns:a16="http://schemas.microsoft.com/office/drawing/2014/main" id="{44FD8969-C15D-0198-5851-0BBEA6308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96" b="1086"/>
          <a:stretch>
            <a:fillRect/>
          </a:stretch>
        </p:blipFill>
        <p:spPr bwMode="auto">
          <a:xfrm>
            <a:off x="6456000" y="2686050"/>
            <a:ext cx="118586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76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352BD8F2-0772-CDDD-22F3-28E4B207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FINANCER : </a:t>
            </a:r>
            <a:r>
              <a:rPr lang="fr-FR" dirty="0">
                <a:solidFill>
                  <a:srgbClr val="00B050"/>
                </a:solidFill>
              </a:rPr>
              <a:t>CREDIT IMMO A IMPACT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674D54E-8713-C7DB-1FC1-2590B2A954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Direction Prescription et Partenariats Part Premium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262D1EA-0234-864B-7EED-2AFEA664F9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4</a:t>
            </a:fld>
            <a:endParaRPr lang="fr-FR" dirty="0"/>
          </a:p>
        </p:txBody>
      </p:sp>
      <p:pic>
        <p:nvPicPr>
          <p:cNvPr id="5" name="Image 12" descr="La tech française s'exporte ! Syntec Numérique et Stratexio lancent un club  pour muscler les entreprises du numérique à l'international | Numeum">
            <a:extLst>
              <a:ext uri="{FF2B5EF4-FFF2-40B4-BE49-F238E27FC236}">
                <a16:creationId xmlns:a16="http://schemas.microsoft.com/office/drawing/2014/main" id="{1F52843D-3202-0F9B-F90A-52E6A476A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22314">
            <a:off x="10561155" y="326402"/>
            <a:ext cx="1096154" cy="719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texte 12">
            <a:extLst>
              <a:ext uri="{FF2B5EF4-FFF2-40B4-BE49-F238E27FC236}">
                <a16:creationId xmlns:a16="http://schemas.microsoft.com/office/drawing/2014/main" id="{547475ED-4287-D136-1CB8-765EA80518D1}"/>
              </a:ext>
            </a:extLst>
          </p:cNvPr>
          <p:cNvSpPr txBox="1">
            <a:spLocks/>
          </p:cNvSpPr>
          <p:nvPr/>
        </p:nvSpPr>
        <p:spPr>
          <a:xfrm>
            <a:off x="1063899" y="1295667"/>
            <a:ext cx="10227399" cy="226721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Clr>
                <a:schemeClr val="tx2"/>
              </a:buClr>
              <a:buFont typeface="Wingdings 2" panose="05020102010507070707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914400" rtl="0" eaLnBrk="1" latinLnBrk="0" hangingPunct="1">
              <a:lnSpc>
                <a:spcPct val="100000"/>
              </a:lnSpc>
              <a:spcBef>
                <a:spcPts val="1500"/>
              </a:spcBef>
              <a:buClr>
                <a:schemeClr val="tx2"/>
              </a:buClr>
              <a:buFont typeface="Wingdings 2" panose="05020102010507070707" pitchFamily="18" charset="2"/>
              <a:buChar char=""/>
              <a:defRPr sz="14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14400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14400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>
                <a:solidFill>
                  <a:srgbClr val="C00000"/>
                </a:solidFill>
              </a:rPr>
              <a:t>Ne sont pas éligibles à l’option Impact :</a:t>
            </a:r>
            <a:endParaRPr lang="fr-FR" sz="2000" b="0" dirty="0">
              <a:solidFill>
                <a:srgbClr val="C00000"/>
              </a:solidFill>
            </a:endParaRPr>
          </a:p>
          <a:p>
            <a:r>
              <a:rPr lang="fr-FR" b="0" dirty="0">
                <a:solidFill>
                  <a:srgbClr val="C00000"/>
                </a:solidFill>
              </a:rPr>
              <a:t>✘</a:t>
            </a:r>
            <a:r>
              <a:rPr lang="fr-FR" b="0" dirty="0"/>
              <a:t> </a:t>
            </a:r>
            <a:r>
              <a:rPr lang="fr-FR" sz="1800" b="0" dirty="0">
                <a:solidFill>
                  <a:schemeClr val="tx1"/>
                </a:solidFill>
              </a:rPr>
              <a:t>Les logements avec un </a:t>
            </a:r>
            <a:r>
              <a:rPr lang="fr-FR" sz="1800" dirty="0">
                <a:solidFill>
                  <a:schemeClr val="tx1"/>
                </a:solidFill>
              </a:rPr>
              <a:t>DPE A, B, C ou D à l’octroi</a:t>
            </a:r>
            <a:endParaRPr lang="fr-FR" sz="1800" b="0" dirty="0">
              <a:solidFill>
                <a:schemeClr val="tx1"/>
              </a:solidFill>
            </a:endParaRPr>
          </a:p>
          <a:p>
            <a:r>
              <a:rPr lang="fr-FR" b="0" dirty="0">
                <a:solidFill>
                  <a:srgbClr val="C00000"/>
                </a:solidFill>
              </a:rPr>
              <a:t>✘</a:t>
            </a:r>
            <a:r>
              <a:rPr lang="fr-FR" b="0" dirty="0"/>
              <a:t> </a:t>
            </a:r>
            <a:r>
              <a:rPr lang="fr-FR" sz="1800" dirty="0">
                <a:solidFill>
                  <a:schemeClr val="tx1"/>
                </a:solidFill>
              </a:rPr>
              <a:t>Rachat, travaux seuls, prêts règlementés, prêts relais, prêts in fine, prêts révisables, prêts en stock </a:t>
            </a:r>
            <a:r>
              <a:rPr lang="fr-FR" sz="1800" b="0" dirty="0">
                <a:solidFill>
                  <a:schemeClr val="tx1"/>
                </a:solidFill>
              </a:rPr>
              <a:t>(l’option Impact doit être contractée lors du montage d’un </a:t>
            </a:r>
            <a:r>
              <a:rPr lang="fr-FR" sz="1800" b="0" i="1" dirty="0">
                <a:solidFill>
                  <a:schemeClr val="tx1"/>
                </a:solidFill>
              </a:rPr>
              <a:t>nouveau </a:t>
            </a:r>
            <a:r>
              <a:rPr lang="fr-FR" sz="1800" b="0" dirty="0">
                <a:solidFill>
                  <a:schemeClr val="tx1"/>
                </a:solidFill>
              </a:rPr>
              <a:t>prêt immobilier)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65B46BE-2479-929F-A92F-10E3E3C5C760}"/>
              </a:ext>
            </a:extLst>
          </p:cNvPr>
          <p:cNvSpPr txBox="1"/>
          <p:nvPr/>
        </p:nvSpPr>
        <p:spPr>
          <a:xfrm>
            <a:off x="1063898" y="3183583"/>
            <a:ext cx="10799999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</a:rPr>
              <a:t>La bonification de taux ne s’applique pas dans les cas suivants :</a:t>
            </a:r>
          </a:p>
          <a:p>
            <a:r>
              <a:rPr lang="fr-FR" dirty="0">
                <a:solidFill>
                  <a:srgbClr val="C00000"/>
                </a:solidFill>
              </a:rPr>
              <a:t>✘</a:t>
            </a:r>
            <a:r>
              <a:rPr lang="fr-FR" dirty="0"/>
              <a:t> Justificatif non conforme </a:t>
            </a:r>
          </a:p>
          <a:p>
            <a:r>
              <a:rPr lang="fr-FR" dirty="0"/>
              <a:t>Ex : DPE ne respectant pas le gain minimum de 2 lettres, présentation d’un audit énergétique à la place du DPE (seul un DPE officiel est accepté) </a:t>
            </a:r>
          </a:p>
          <a:p>
            <a:endParaRPr lang="fr-FR" dirty="0"/>
          </a:p>
          <a:p>
            <a:r>
              <a:rPr lang="fr-FR" dirty="0">
                <a:solidFill>
                  <a:srgbClr val="C00000"/>
                </a:solidFill>
              </a:rPr>
              <a:t>✘</a:t>
            </a:r>
            <a:r>
              <a:rPr lang="fr-FR" dirty="0"/>
              <a:t> Non-respect du délai pour la présentation du DPE post travaux (40 mois maximum à compter du 1er déblocage)</a:t>
            </a:r>
          </a:p>
          <a:p>
            <a:endParaRPr lang="fr-FR" dirty="0"/>
          </a:p>
          <a:p>
            <a:r>
              <a:rPr lang="fr-FR" dirty="0">
                <a:solidFill>
                  <a:srgbClr val="C00000"/>
                </a:solidFill>
              </a:rPr>
              <a:t>✘</a:t>
            </a:r>
            <a:r>
              <a:rPr lang="fr-FR" dirty="0"/>
              <a:t> Prêt avec option Impact ayant fait l’objet d’une renégociation de taux avant la présentation du DPE post travaux</a:t>
            </a:r>
          </a:p>
          <a:p>
            <a:r>
              <a:rPr lang="fr-FR" dirty="0"/>
              <a:t>L’option Impact n’empêche pas une renégociation éventuelle, cependant la renégociation annule la bonification du taux générée par le prêt à impact </a:t>
            </a:r>
          </a:p>
        </p:txBody>
      </p:sp>
    </p:spTree>
    <p:extLst>
      <p:ext uri="{BB962C8B-B14F-4D97-AF65-F5344CB8AC3E}">
        <p14:creationId xmlns:p14="http://schemas.microsoft.com/office/powerpoint/2010/main" val="124651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37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aisse d'Epargne">
  <a:themeElements>
    <a:clrScheme name="Caisse d'Epargne">
      <a:dk1>
        <a:srgbClr val="3E454A"/>
      </a:dk1>
      <a:lt1>
        <a:srgbClr val="FFFFFF"/>
      </a:lt1>
      <a:dk2>
        <a:srgbClr val="D7000F"/>
      </a:dk2>
      <a:lt2>
        <a:srgbClr val="C30F0F"/>
      </a:lt2>
      <a:accent1>
        <a:srgbClr val="A5CC74"/>
      </a:accent1>
      <a:accent2>
        <a:srgbClr val="FCBE04"/>
      </a:accent2>
      <a:accent3>
        <a:srgbClr val="00AAD0"/>
      </a:accent3>
      <a:accent4>
        <a:srgbClr val="F49D63"/>
      </a:accent4>
      <a:accent5>
        <a:srgbClr val="A5CC74"/>
      </a:accent5>
      <a:accent6>
        <a:srgbClr val="FCBE04"/>
      </a:accent6>
      <a:hlink>
        <a:srgbClr val="D7000F"/>
      </a:hlink>
      <a:folHlink>
        <a:srgbClr val="3E454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AISSE DEPARGNE Template PowerPoint v5.potx" id="{B70BC612-05AB-42D5-A9A0-48BE664B9F44}" vid="{8C527413-722F-4C2F-AA9D-1E2FD9DE5FBE}"/>
    </a:ext>
  </a:extLst>
</a:theme>
</file>

<file path=ppt/theme/theme2.xml><?xml version="1.0" encoding="utf-8"?>
<a:theme xmlns:a="http://schemas.openxmlformats.org/drawingml/2006/main" name="Thème Office">
  <a:themeElements>
    <a:clrScheme name="Caisse d'Epargne">
      <a:dk1>
        <a:srgbClr val="3E454A"/>
      </a:dk1>
      <a:lt1>
        <a:srgbClr val="FFFFFF"/>
      </a:lt1>
      <a:dk2>
        <a:srgbClr val="D7000F"/>
      </a:dk2>
      <a:lt2>
        <a:srgbClr val="C30F0F"/>
      </a:lt2>
      <a:accent1>
        <a:srgbClr val="A5CC74"/>
      </a:accent1>
      <a:accent2>
        <a:srgbClr val="FCBE04"/>
      </a:accent2>
      <a:accent3>
        <a:srgbClr val="00AAD0"/>
      </a:accent3>
      <a:accent4>
        <a:srgbClr val="F49D63"/>
      </a:accent4>
      <a:accent5>
        <a:srgbClr val="A5CC74"/>
      </a:accent5>
      <a:accent6>
        <a:srgbClr val="FCBE04"/>
      </a:accent6>
      <a:hlink>
        <a:srgbClr val="D7000F"/>
      </a:hlink>
      <a:folHlink>
        <a:srgbClr val="3E454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Caisse d'Epargne">
      <a:dk1>
        <a:srgbClr val="3E454A"/>
      </a:dk1>
      <a:lt1>
        <a:srgbClr val="FFFFFF"/>
      </a:lt1>
      <a:dk2>
        <a:srgbClr val="D7000F"/>
      </a:dk2>
      <a:lt2>
        <a:srgbClr val="C30F0F"/>
      </a:lt2>
      <a:accent1>
        <a:srgbClr val="A5CC74"/>
      </a:accent1>
      <a:accent2>
        <a:srgbClr val="FCBE04"/>
      </a:accent2>
      <a:accent3>
        <a:srgbClr val="00AAD0"/>
      </a:accent3>
      <a:accent4>
        <a:srgbClr val="F49D63"/>
      </a:accent4>
      <a:accent5>
        <a:srgbClr val="A5CC74"/>
      </a:accent5>
      <a:accent6>
        <a:srgbClr val="FCBE04"/>
      </a:accent6>
      <a:hlink>
        <a:srgbClr val="D7000F"/>
      </a:hlink>
      <a:folHlink>
        <a:srgbClr val="3E454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f26f45-1026-4263-80bd-6dbdd820b58c">
      <Terms xmlns="http://schemas.microsoft.com/office/infopath/2007/PartnerControls"/>
    </lcf76f155ced4ddcb4097134ff3c332f>
    <TaxCatchAll xmlns="e977e6cb-be1f-4596-b7cc-4e76972887a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7A092DC0563D4CB0FA71C8AD85D9F2" ma:contentTypeVersion="18" ma:contentTypeDescription="Create a new document." ma:contentTypeScope="" ma:versionID="ee2507e6fe1b0b255b3e5867e52f949e">
  <xsd:schema xmlns:xsd="http://www.w3.org/2001/XMLSchema" xmlns:xs="http://www.w3.org/2001/XMLSchema" xmlns:p="http://schemas.microsoft.com/office/2006/metadata/properties" xmlns:ns2="e7f26f45-1026-4263-80bd-6dbdd820b58c" xmlns:ns3="e977e6cb-be1f-4596-b7cc-4e76972887ad" targetNamespace="http://schemas.microsoft.com/office/2006/metadata/properties" ma:root="true" ma:fieldsID="6b7aa10d2500ab0d548799e68f11db2c" ns2:_="" ns3:_="">
    <xsd:import namespace="e7f26f45-1026-4263-80bd-6dbdd820b58c"/>
    <xsd:import namespace="e977e6cb-be1f-4596-b7cc-4e76972887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26f45-1026-4263-80bd-6dbdd820b5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52eb4dc-0ef3-4aa8-8e03-025dbf6c86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7e6cb-be1f-4596-b7cc-4e76972887a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78594e4-5043-401c-8d5f-a74d2756cfa7}" ma:internalName="TaxCatchAll" ma:showField="CatchAllData" ma:web="e977e6cb-be1f-4596-b7cc-4e76972887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c52eb4dc-0ef3-4aa8-8e03-025dbf6c8637" ContentTypeId="0x0101" PreviousValue="false"/>
</file>

<file path=customXml/itemProps1.xml><?xml version="1.0" encoding="utf-8"?>
<ds:datastoreItem xmlns:ds="http://schemas.openxmlformats.org/officeDocument/2006/customXml" ds:itemID="{B7B82489-C4CC-493E-B011-AB67282EBE3F}">
  <ds:schemaRefs>
    <ds:schemaRef ds:uri="e977e6cb-be1f-4596-b7cc-4e76972887ad"/>
    <ds:schemaRef ds:uri="http://purl.org/dc/elements/1.1/"/>
    <ds:schemaRef ds:uri="http://schemas.microsoft.com/office/2006/metadata/properties"/>
    <ds:schemaRef ds:uri="e7f26f45-1026-4263-80bd-6dbdd820b58c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5CD885F-5E3D-4C6E-B161-091EDE94FB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4F299F-BF87-4CA3-B665-CAC1A1693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26f45-1026-4263-80bd-6dbdd820b58c"/>
    <ds:schemaRef ds:uri="e977e6cb-be1f-4596-b7cc-4e76972887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8C0713F-CF19-4EDA-AC1E-28C8754A45C9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CAISSE DEPARGNE Template PowerPoint v5</Template>
  <TotalTime>2053</TotalTime>
  <Words>454</Words>
  <Application>Microsoft Office PowerPoint</Application>
  <PresentationFormat>Grand écran</PresentationFormat>
  <Paragraphs>49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Wingdings 2</vt:lpstr>
      <vt:lpstr>Caisse d'Epargne</vt:lpstr>
      <vt:lpstr>NOUVEAUTES CREDIT IMMOBILIER</vt:lpstr>
      <vt:lpstr>Financer : 2 OFFRES PRIMO-ACCEDANT</vt:lpstr>
      <vt:lpstr>FINANCER : CREDIT IMMO A IMPACT</vt:lpstr>
      <vt:lpstr>FINANCER : CREDIT IMMO A IMPACT</vt:lpstr>
      <vt:lpstr>Présentation PowerPoint</vt:lpstr>
    </vt:vector>
  </TitlesOfParts>
  <Company>BPCEIT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 sur plusieurs lignes [Arial bold 47 pt]</dc:title>
  <dc:creator>alexandre.guilbert@hdf.caisse-epargne.fr</dc:creator>
  <cp:lastModifiedBy>Dourron Laurence</cp:lastModifiedBy>
  <cp:revision>28</cp:revision>
  <dcterms:created xsi:type="dcterms:W3CDTF">2021-07-28T12:57:33Z</dcterms:created>
  <dcterms:modified xsi:type="dcterms:W3CDTF">2025-02-14T10:43:15Z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8a19f0c-bea1-442e-a475-ed109d9ec508_Enabled">
    <vt:lpwstr>True</vt:lpwstr>
  </property>
  <property fmtid="{D5CDD505-2E9C-101B-9397-08002B2CF9AE}" pid="3" name="MSIP_Label_48a19f0c-bea1-442e-a475-ed109d9ec508_SiteId">
    <vt:lpwstr>d5bb6d35-8a82-4329-b49a-5030bd6497ab</vt:lpwstr>
  </property>
  <property fmtid="{D5CDD505-2E9C-101B-9397-08002B2CF9AE}" pid="4" name="MSIP_Label_48a19f0c-bea1-442e-a475-ed109d9ec508_Owner">
    <vt:lpwstr>Simone.AGAREZ@bpce.fr</vt:lpwstr>
  </property>
  <property fmtid="{D5CDD505-2E9C-101B-9397-08002B2CF9AE}" pid="5" name="MSIP_Label_48a19f0c-bea1-442e-a475-ed109d9ec508_SetDate">
    <vt:lpwstr>2021-07-28T12:58:55.6325935Z</vt:lpwstr>
  </property>
  <property fmtid="{D5CDD505-2E9C-101B-9397-08002B2CF9AE}" pid="6" name="MSIP_Label_48a19f0c-bea1-442e-a475-ed109d9ec508_Name">
    <vt:lpwstr>C2 - Interne BPCE</vt:lpwstr>
  </property>
  <property fmtid="{D5CDD505-2E9C-101B-9397-08002B2CF9AE}" pid="7" name="MSIP_Label_48a19f0c-bea1-442e-a475-ed109d9ec508_Application">
    <vt:lpwstr>Microsoft Azure Information Protection</vt:lpwstr>
  </property>
  <property fmtid="{D5CDD505-2E9C-101B-9397-08002B2CF9AE}" pid="8" name="MSIP_Label_48a19f0c-bea1-442e-a475-ed109d9ec508_Extended_MSFT_Method">
    <vt:lpwstr>Automatic</vt:lpwstr>
  </property>
  <property fmtid="{D5CDD505-2E9C-101B-9397-08002B2CF9AE}" pid="9" name="Sensitivity">
    <vt:lpwstr>C2 - Interne BPCE</vt:lpwstr>
  </property>
  <property fmtid="{D5CDD505-2E9C-101B-9397-08002B2CF9AE}" pid="10" name="ContentTypeId">
    <vt:lpwstr>0x010100BC7A092DC0563D4CB0FA71C8AD85D9F2</vt:lpwstr>
  </property>
  <property fmtid="{D5CDD505-2E9C-101B-9397-08002B2CF9AE}" pid="11" name="MediaServiceImageTags">
    <vt:lpwstr/>
  </property>
</Properties>
</file>