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9" r:id="rId1"/>
  </p:sldMasterIdLst>
  <p:notesMasterIdLst>
    <p:notesMasterId r:id="rId16"/>
  </p:notesMasterIdLst>
  <p:sldIdLst>
    <p:sldId id="333" r:id="rId2"/>
    <p:sldId id="287" r:id="rId3"/>
    <p:sldId id="3826" r:id="rId4"/>
    <p:sldId id="3848" r:id="rId5"/>
    <p:sldId id="3849" r:id="rId6"/>
    <p:sldId id="3850" r:id="rId7"/>
    <p:sldId id="3851" r:id="rId8"/>
    <p:sldId id="3846" r:id="rId9"/>
    <p:sldId id="3847" r:id="rId10"/>
    <p:sldId id="3852" r:id="rId11"/>
    <p:sldId id="3853" r:id="rId12"/>
    <p:sldId id="3844" r:id="rId13"/>
    <p:sldId id="326" r:id="rId14"/>
    <p:sldId id="322" r:id="rId15"/>
  </p:sldIdLst>
  <p:sldSz cx="9144000" cy="5143500" type="screen16x9"/>
  <p:notesSz cx="6797675" cy="9926638"/>
  <p:defaultTextStyle>
    <a:lvl1pPr marL="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12C"/>
    <a:srgbClr val="00A68D"/>
    <a:srgbClr val="FDC300"/>
    <a:srgbClr val="005CA9"/>
    <a:srgbClr val="CD1719"/>
    <a:srgbClr val="F5A600"/>
    <a:srgbClr val="F2B7F5"/>
    <a:srgbClr val="0079BF"/>
    <a:srgbClr val="008782"/>
    <a:srgbClr val="A68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6" autoAdjust="0"/>
  </p:normalViewPr>
  <p:slideViewPr>
    <p:cSldViewPr>
      <p:cViewPr varScale="1">
        <p:scale>
          <a:sx n="113" d="100"/>
          <a:sy n="113" d="100"/>
        </p:scale>
        <p:origin x="614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  <a:extLst/>
          </a:lstStyle>
          <a:p>
            <a:fld id="{A8ADFD5B-A66C-449C-B6E8-FB716D07777D}" type="datetimeFigureOut">
              <a:pPr/>
              <a:t>04/03/2025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  <a:extLst/>
          </a:lstStyle>
          <a:p>
            <a:fld id="{CA5D3BF3-D352-46FC-8343-31F56E6730EA}" type="slidenum"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914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672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RDV PIEP = Premier rdv avec un nouveau prospect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52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RDV PIEP = Premier rdv avec un nouveau prospect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680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181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752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56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85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RDV PIEP = Premier rdv avec un nouveau prospect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95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RDV PIEP = Premier rdv avec un nouveau prospect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292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RDV PIEP = Premier rdv avec un nouveau prospect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624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RDV PIEP = Premier rdv avec un nouveau prospect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003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RDV PIEP = Premier rdv avec un nouveau prospect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806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RDV PIEP = Premier rdv avec un nouveau prospect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871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RDV PIEP = Premier rdv avec un nouveau prospect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83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7E157E-8DCB-4F70-A0AF-5EB586A91DD4}" type="datetime1">
              <a:rPr kumimoji="0" lang="fr-FR" smtClean="0">
                <a:solidFill>
                  <a:srgbClr val="FFFFFF"/>
                </a:solidFill>
              </a:rPr>
              <a:pPr algn="ctr"/>
              <a:t>04/03/2025</a:t>
            </a:fld>
            <a:endParaRPr kumimoji="0" lang="fr-FR" sz="200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fr-FR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kumimoji="0" lang="fr-FR" smtClean="0">
                <a:solidFill>
                  <a:schemeClr val="tx2"/>
                </a:solidFill>
              </a:rPr>
              <a:pPr/>
              <a:t>‹N°›</a:t>
            </a:fld>
            <a:endParaRPr kumimoji="0" lang="fr-F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fr-FR" smtClean="0"/>
              <a:pPr/>
              <a:t>04/03/2025</a:t>
            </a:fld>
            <a:endParaRPr kumimoji="0" lang="fr-FR" sz="140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fr-FR" sz="1400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fr-FR" sz="1400" b="1" smtClean="0">
                <a:solidFill>
                  <a:srgbClr val="FFFFFF"/>
                </a:solidFill>
              </a:rPr>
              <a:pPr algn="ctr"/>
              <a:t>‹N°›</a:t>
            </a:fld>
            <a:endParaRPr kumimoji="0" lang="fr-FR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fr-FR" smtClean="0"/>
              <a:pPr/>
              <a:t>04/03/2025</a:t>
            </a:fld>
            <a:endParaRPr kumimoji="0" lang="fr-FR" sz="140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fr-FR" sz="1400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fr-FR" sz="1400" b="1" smtClean="0">
                <a:solidFill>
                  <a:srgbClr val="FFFFFF"/>
                </a:solidFill>
              </a:rPr>
              <a:pPr algn="ctr"/>
              <a:t>‹N°›</a:t>
            </a:fld>
            <a:endParaRPr kumimoji="0" lang="fr-FR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4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fr-FR" smtClean="0"/>
              <a:pPr/>
              <a:t>04/03/2025</a:t>
            </a:fld>
            <a:endParaRPr kumimoji="0" lang="fr-FR" sz="140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fr-FR" sz="1400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fr-FR" sz="1400" b="1" smtClean="0">
                <a:solidFill>
                  <a:srgbClr val="FFFFFF"/>
                </a:solidFill>
              </a:rPr>
              <a:pPr algn="ctr"/>
              <a:t>‹N°›</a:t>
            </a:fld>
            <a:endParaRPr kumimoji="0" lang="fr-FR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9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fr-FR" smtClean="0"/>
              <a:pPr/>
              <a:t>04/03/2025</a:t>
            </a:fld>
            <a:endParaRPr kumimoji="0" lang="fr-FR" sz="140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fr-FR" sz="1400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fr-FR" sz="1400" b="1" smtClean="0">
                <a:solidFill>
                  <a:srgbClr val="FFFFFF"/>
                </a:solidFill>
              </a:rPr>
              <a:pPr algn="ctr"/>
              <a:t>‹N°›</a:t>
            </a:fld>
            <a:endParaRPr kumimoji="0" lang="fr-FR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7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fr-FR" smtClean="0"/>
              <a:pPr/>
              <a:t>04/03/2025</a:t>
            </a:fld>
            <a:endParaRPr kumimoji="0"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fr-FR" sz="1400" b="1" smtClean="0">
                <a:solidFill>
                  <a:srgbClr val="FFFFFF"/>
                </a:solidFill>
              </a:rPr>
              <a:pPr algn="ctr"/>
              <a:t>‹N°›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39567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fr-FR" smtClean="0"/>
              <a:pPr/>
              <a:t>04/03/2025</a:t>
            </a:fld>
            <a:endParaRPr kumimoji="0"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fr-FR" sz="1400" b="1" smtClean="0">
                <a:solidFill>
                  <a:srgbClr val="FFFFFF"/>
                </a:solidFill>
              </a:rPr>
              <a:pPr algn="ctr"/>
              <a:t>‹N°›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34128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fr-FR" smtClean="0"/>
              <a:pPr/>
              <a:t>04/03/2025</a:t>
            </a:fld>
            <a:endParaRPr kumimoji="0"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fr-FR" smtClean="0">
                <a:solidFill>
                  <a:srgbClr val="FFFFFF"/>
                </a:solidFill>
              </a:rPr>
              <a:pPr/>
              <a:t>‹N°›</a:t>
            </a:fld>
            <a:endParaRPr kumimoji="0"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fr-FR" smtClean="0"/>
              <a:pPr/>
              <a:t>04/03/2025</a:t>
            </a:fld>
            <a:endParaRPr kumimoji="0"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fr-FR" smtClean="0">
                <a:solidFill>
                  <a:schemeClr val="tx2"/>
                </a:solidFill>
              </a:rPr>
              <a:pPr/>
              <a:t>‹N°›</a:t>
            </a:fld>
            <a:endParaRPr kumimoji="0" lang="fr-F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6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fr-FR" smtClean="0"/>
              <a:pPr/>
              <a:t>04/03/2025</a:t>
            </a:fld>
            <a:endParaRPr kumimoji="0"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fr-FR" smtClean="0">
                <a:solidFill>
                  <a:srgbClr val="FFFFFF"/>
                </a:solidFill>
              </a:rPr>
              <a:pPr/>
              <a:t>‹N°›</a:t>
            </a:fld>
            <a:endParaRPr kumimoji="0"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1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fr-FR" smtClean="0"/>
              <a:pPr/>
              <a:t>04/03/2025</a:t>
            </a:fld>
            <a:endParaRPr kumimoji="0"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fr-FR" sz="2800" b="1" smtClean="0">
                <a:solidFill>
                  <a:srgbClr val="FFFFFF"/>
                </a:solidFill>
              </a:rPr>
              <a:pPr algn="ctr"/>
              <a:t>‹N°›</a:t>
            </a:fld>
            <a:endParaRPr kumimoji="0" lang="fr-FR" sz="2800"/>
          </a:p>
        </p:txBody>
      </p:sp>
    </p:spTree>
    <p:extLst>
      <p:ext uri="{BB962C8B-B14F-4D97-AF65-F5344CB8AC3E}">
        <p14:creationId xmlns:p14="http://schemas.microsoft.com/office/powerpoint/2010/main" val="4786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06EA6-EFEA-4C30-9264-4F9291A5780D}" type="datetime1">
              <a:rPr lang="fr-FR" smtClean="0"/>
              <a:pPr/>
              <a:t>04/03/2025</a:t>
            </a:fld>
            <a:endParaRPr kumimoji="0" lang="fr-FR" sz="140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kumimoji="0" lang="fr-FR" sz="1400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kumimoji="0" lang="fr-FR" sz="1400" b="1" smtClean="0">
                <a:solidFill>
                  <a:srgbClr val="FFFFFF"/>
                </a:solidFill>
              </a:rPr>
              <a:pPr algn="ctr"/>
              <a:t>‹N°›</a:t>
            </a:fld>
            <a:endParaRPr kumimoji="0" lang="fr-FR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5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orizon.lightning.force.com/lightning/r/Dashboard/01Z3X000001f9laUAA/view?queryScope=userFolder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KIT%20Newsletter%20Prescrip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Extraction%20Interlocuteur%20de%20Prescripteurs%20par%20agence.xlt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horizon.lightning.force.com/lightning/r/Report/00OSb000003ScAHMA0/view" TargetMode="External"/><Relationship Id="rId4" Type="http://schemas.openxmlformats.org/officeDocument/2006/relationships/hyperlink" Target="Extraction%20Interlocuteur%20de%20Prescripteurs%20par%20agence.xlt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5034866"/>
            <a:ext cx="9144000" cy="108000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7404C0-C650-7545-F6D3-B7D74508F0F2}"/>
              </a:ext>
            </a:extLst>
          </p:cNvPr>
          <p:cNvSpPr/>
          <p:nvPr/>
        </p:nvSpPr>
        <p:spPr>
          <a:xfrm>
            <a:off x="4644007" y="1490657"/>
            <a:ext cx="34563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000" dirty="0">
                <a:solidFill>
                  <a:schemeClr val="bg1"/>
                </a:solidFill>
                <a:latin typeface="Aharoni" panose="02010803020104030203" pitchFamily="2" charset="-79"/>
                <a:ea typeface="Lato" panose="020F0502020204030203" pitchFamily="34" charset="0"/>
                <a:cs typeface="Aharoni" panose="02010803020104030203" pitchFamily="2" charset="-79"/>
              </a:rPr>
              <a:t>Process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000" dirty="0">
                <a:solidFill>
                  <a:srgbClr val="FDC300"/>
                </a:solidFill>
                <a:latin typeface="Aharoni" panose="02010803020104030203" pitchFamily="2" charset="-79"/>
                <a:ea typeface="Lato" panose="020F0502020204030203" pitchFamily="34" charset="0"/>
                <a:cs typeface="Aharoni" panose="02010803020104030203" pitchFamily="2" charset="-79"/>
              </a:rPr>
              <a:t>Diffusion</a:t>
            </a:r>
            <a:r>
              <a:rPr lang="fr-FR" altLang="fr-FR" sz="4000" dirty="0">
                <a:solidFill>
                  <a:schemeClr val="bg1"/>
                </a:solidFill>
                <a:latin typeface="Aharoni" panose="02010803020104030203" pitchFamily="2" charset="-79"/>
                <a:ea typeface="Lato" panose="020F0502020204030203" pitchFamily="34" charset="0"/>
                <a:cs typeface="Aharoni" panose="02010803020104030203" pitchFamily="2" charset="-79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000" dirty="0">
                <a:solidFill>
                  <a:schemeClr val="bg1"/>
                </a:solidFill>
                <a:latin typeface="Aharoni" panose="02010803020104030203" pitchFamily="2" charset="-79"/>
                <a:ea typeface="Lato" panose="020F0502020204030203" pitchFamily="34" charset="0"/>
                <a:cs typeface="Aharoni" panose="02010803020104030203" pitchFamily="2" charset="-79"/>
              </a:rPr>
              <a:t>Newsletter</a:t>
            </a:r>
          </a:p>
        </p:txBody>
      </p:sp>
      <p:pic>
        <p:nvPicPr>
          <p:cNvPr id="1030" name="Picture 6" descr="Download Shake Partnership Hand HQ Image Free HQ PNG Image | FreePNGImg">
            <a:extLst>
              <a:ext uri="{FF2B5EF4-FFF2-40B4-BE49-F238E27FC236}">
                <a16:creationId xmlns:a16="http://schemas.microsoft.com/office/drawing/2014/main" id="{B66775CA-4A20-94CF-F6D4-EBE289BB9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8657"/>
            <a:ext cx="1856866" cy="119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BC8DCC8-34F8-C514-A47B-B821CC214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03272">
            <a:off x="539552" y="1261510"/>
            <a:ext cx="3269612" cy="21665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07F761-1C75-522A-98B4-E54582DE1DEC}"/>
              </a:ext>
            </a:extLst>
          </p:cNvPr>
          <p:cNvSpPr/>
          <p:nvPr/>
        </p:nvSpPr>
        <p:spPr>
          <a:xfrm>
            <a:off x="1835696" y="954618"/>
            <a:ext cx="154483" cy="576064"/>
          </a:xfrm>
          <a:prstGeom prst="rect">
            <a:avLst/>
          </a:prstGeom>
          <a:solidFill>
            <a:srgbClr val="FD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45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86000" y="5035500"/>
            <a:ext cx="2286000" cy="108000"/>
          </a:xfrm>
          <a:prstGeom prst="rect">
            <a:avLst/>
          </a:prstGeom>
          <a:solidFill>
            <a:srgbClr val="00A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5035500"/>
            <a:ext cx="2286000" cy="108000"/>
          </a:xfrm>
          <a:prstGeom prst="rect">
            <a:avLst/>
          </a:prstGeom>
          <a:solidFill>
            <a:srgbClr val="F5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0882F4-8879-44F8-9121-7EED6F4AFD2D}"/>
              </a:ext>
            </a:extLst>
          </p:cNvPr>
          <p:cNvSpPr/>
          <p:nvPr/>
        </p:nvSpPr>
        <p:spPr>
          <a:xfrm>
            <a:off x="0" y="5035500"/>
            <a:ext cx="2286000" cy="108000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7773ABF-7EF9-41E4-AF9B-354CB277ED9D}"/>
              </a:ext>
            </a:extLst>
          </p:cNvPr>
          <p:cNvSpPr txBox="1"/>
          <p:nvPr/>
        </p:nvSpPr>
        <p:spPr>
          <a:xfrm>
            <a:off x="0" y="4773890"/>
            <a:ext cx="689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Lato Black" pitchFamily="34" charset="0"/>
                <a:ea typeface="Lato Black" pitchFamily="34" charset="0"/>
                <a:cs typeface="Lato Black" pitchFamily="34" charset="0"/>
              </a:rPr>
              <a:t>CSF.FR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8DC2F4-FBAD-481B-BFE4-5CB3B55CDFAA}"/>
              </a:ext>
            </a:extLst>
          </p:cNvPr>
          <p:cNvSpPr/>
          <p:nvPr/>
        </p:nvSpPr>
        <p:spPr>
          <a:xfrm>
            <a:off x="6858000" y="5035500"/>
            <a:ext cx="2286000" cy="108000"/>
          </a:xfrm>
          <a:prstGeom prst="rect">
            <a:avLst/>
          </a:prstGeom>
          <a:solidFill>
            <a:srgbClr val="E84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09F0DA-3F82-F83A-E932-375A9943AD2D}"/>
              </a:ext>
            </a:extLst>
          </p:cNvPr>
          <p:cNvSpPr/>
          <p:nvPr/>
        </p:nvSpPr>
        <p:spPr>
          <a:xfrm>
            <a:off x="1168586" y="283349"/>
            <a:ext cx="5563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2800" dirty="0">
                <a:solidFill>
                  <a:srgbClr val="005CA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Suivez vos actions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04758A-9D9D-E3FC-DF93-F8CB10B00F3C}"/>
              </a:ext>
            </a:extLst>
          </p:cNvPr>
          <p:cNvSpPr/>
          <p:nvPr/>
        </p:nvSpPr>
        <p:spPr>
          <a:xfrm>
            <a:off x="981711" y="116845"/>
            <a:ext cx="163256" cy="895769"/>
          </a:xfrm>
          <a:prstGeom prst="rect">
            <a:avLst/>
          </a:prstGeom>
          <a:solidFill>
            <a:srgbClr val="FD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F145FDF-6B26-1BFD-987C-D275EFBF0B10}"/>
              </a:ext>
            </a:extLst>
          </p:cNvPr>
          <p:cNvSpPr txBox="1"/>
          <p:nvPr/>
        </p:nvSpPr>
        <p:spPr>
          <a:xfrm>
            <a:off x="0" y="1094451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5CA9"/>
                </a:solidFill>
              </a:rPr>
              <a:t>Si vos emails ont bien été envoyés via HORIZON (option 2: slide 9) alors ils pourront être suivi :  </a:t>
            </a:r>
          </a:p>
          <a:p>
            <a:pPr algn="ctr"/>
            <a:r>
              <a:rPr lang="fr-FR" sz="2800" b="1" u="sng" dirty="0">
                <a:solidFill>
                  <a:srgbClr val="00A68D"/>
                </a:solidFill>
                <a:hlinkClick r:id="rId3"/>
              </a:rPr>
              <a:t>Tableau de bord Cliquez-ici </a:t>
            </a:r>
            <a:endParaRPr lang="fr-FR" sz="2800" b="1" u="sng" dirty="0">
              <a:solidFill>
                <a:srgbClr val="00A68D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2E56DBE-1CFC-9273-3E20-1B360D23C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2035982"/>
            <a:ext cx="6008869" cy="2861519"/>
          </a:xfrm>
          <a:prstGeom prst="rect">
            <a:avLst/>
          </a:prstGeom>
        </p:spPr>
      </p:pic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7C5DBAAF-BBB9-2AF2-7B13-D40952A5A4A9}"/>
              </a:ext>
            </a:extLst>
          </p:cNvPr>
          <p:cNvSpPr/>
          <p:nvPr/>
        </p:nvSpPr>
        <p:spPr>
          <a:xfrm>
            <a:off x="1123586" y="2213084"/>
            <a:ext cx="504056" cy="864096"/>
          </a:xfrm>
          <a:prstGeom prst="downArrow">
            <a:avLst/>
          </a:prstGeom>
          <a:solidFill>
            <a:srgbClr val="E8412C"/>
          </a:solidFill>
          <a:ln>
            <a:solidFill>
              <a:srgbClr val="E841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D5CA7C8-C225-4754-094B-F9D597442EF0}"/>
              </a:ext>
            </a:extLst>
          </p:cNvPr>
          <p:cNvSpPr txBox="1"/>
          <p:nvPr/>
        </p:nvSpPr>
        <p:spPr>
          <a:xfrm>
            <a:off x="69907" y="2124048"/>
            <a:ext cx="1088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8412C"/>
                </a:solidFill>
              </a:rPr>
              <a:t>Scrollez vers le bas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3F3D76-9E67-245B-0662-7FBE1783186A}"/>
              </a:ext>
            </a:extLst>
          </p:cNvPr>
          <p:cNvSpPr/>
          <p:nvPr/>
        </p:nvSpPr>
        <p:spPr>
          <a:xfrm>
            <a:off x="1331640" y="3395594"/>
            <a:ext cx="7416824" cy="1464557"/>
          </a:xfrm>
          <a:prstGeom prst="rect">
            <a:avLst/>
          </a:prstGeom>
          <a:noFill/>
          <a:ln>
            <a:solidFill>
              <a:srgbClr val="E841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37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86000" y="5035500"/>
            <a:ext cx="2286000" cy="108000"/>
          </a:xfrm>
          <a:prstGeom prst="rect">
            <a:avLst/>
          </a:prstGeom>
          <a:solidFill>
            <a:srgbClr val="00A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5035500"/>
            <a:ext cx="2286000" cy="108000"/>
          </a:xfrm>
          <a:prstGeom prst="rect">
            <a:avLst/>
          </a:prstGeom>
          <a:solidFill>
            <a:srgbClr val="F5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0882F4-8879-44F8-9121-7EED6F4AFD2D}"/>
              </a:ext>
            </a:extLst>
          </p:cNvPr>
          <p:cNvSpPr/>
          <p:nvPr/>
        </p:nvSpPr>
        <p:spPr>
          <a:xfrm>
            <a:off x="0" y="5035500"/>
            <a:ext cx="2286000" cy="108000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7773ABF-7EF9-41E4-AF9B-354CB277ED9D}"/>
              </a:ext>
            </a:extLst>
          </p:cNvPr>
          <p:cNvSpPr txBox="1"/>
          <p:nvPr/>
        </p:nvSpPr>
        <p:spPr>
          <a:xfrm>
            <a:off x="0" y="4773890"/>
            <a:ext cx="689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Lato Black" pitchFamily="34" charset="0"/>
                <a:ea typeface="Lato Black" pitchFamily="34" charset="0"/>
                <a:cs typeface="Lato Black" pitchFamily="34" charset="0"/>
              </a:rPr>
              <a:t>CSF.FR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8DC2F4-FBAD-481B-BFE4-5CB3B55CDFAA}"/>
              </a:ext>
            </a:extLst>
          </p:cNvPr>
          <p:cNvSpPr/>
          <p:nvPr/>
        </p:nvSpPr>
        <p:spPr>
          <a:xfrm>
            <a:off x="6858000" y="5035500"/>
            <a:ext cx="2286000" cy="108000"/>
          </a:xfrm>
          <a:prstGeom prst="rect">
            <a:avLst/>
          </a:prstGeom>
          <a:solidFill>
            <a:srgbClr val="E84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F145FDF-6B26-1BFD-987C-D275EFBF0B10}"/>
              </a:ext>
            </a:extLst>
          </p:cNvPr>
          <p:cNvSpPr txBox="1"/>
          <p:nvPr/>
        </p:nvSpPr>
        <p:spPr>
          <a:xfrm>
            <a:off x="373372" y="1642263"/>
            <a:ext cx="84969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5CA9"/>
                </a:solidFill>
              </a:rPr>
              <a:t>Intérêt de suivre 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5CA9"/>
                </a:solidFill>
              </a:rPr>
              <a:t>Archiver les envois : Votre mémoire n’est pas infaillible et vos échanges avec les prescripteurs ne seront que plus pertinents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5CA9"/>
                </a:solidFill>
              </a:rPr>
              <a:t>Suivre une éventuelle évolution de contact ou de relation suite à l’utilisation de cet outil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5CA9"/>
                </a:solidFill>
              </a:rPr>
              <a:t>Être certain de n’oublier aucun de vos prescripteurs (partenaires ou non) !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5CA9"/>
                </a:solidFill>
              </a:rPr>
              <a:t>Suivre plusieurs collaborateurs sur l’envoie des NEWSLETTER (D.A ou conseillers) car 2 regards valent mieux qu’un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4787C3-1560-8FA9-2FD8-31DCCE7876DD}"/>
              </a:ext>
            </a:extLst>
          </p:cNvPr>
          <p:cNvSpPr/>
          <p:nvPr/>
        </p:nvSpPr>
        <p:spPr>
          <a:xfrm>
            <a:off x="1168586" y="283349"/>
            <a:ext cx="5563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2800" dirty="0">
                <a:solidFill>
                  <a:srgbClr val="005CA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Suivez vos actions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49C42F-8167-A3BD-E4B2-22F0FF4F62ED}"/>
              </a:ext>
            </a:extLst>
          </p:cNvPr>
          <p:cNvSpPr/>
          <p:nvPr/>
        </p:nvSpPr>
        <p:spPr>
          <a:xfrm>
            <a:off x="981711" y="116845"/>
            <a:ext cx="163256" cy="895769"/>
          </a:xfrm>
          <a:prstGeom prst="rect">
            <a:avLst/>
          </a:prstGeom>
          <a:solidFill>
            <a:srgbClr val="FD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56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86000" y="5035500"/>
            <a:ext cx="2286000" cy="108000"/>
          </a:xfrm>
          <a:prstGeom prst="rect">
            <a:avLst/>
          </a:prstGeom>
          <a:solidFill>
            <a:srgbClr val="00A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7" name="Rectangle 16"/>
          <p:cNvSpPr/>
          <p:nvPr/>
        </p:nvSpPr>
        <p:spPr>
          <a:xfrm>
            <a:off x="4572000" y="5035500"/>
            <a:ext cx="2286000" cy="108000"/>
          </a:xfrm>
          <a:prstGeom prst="rect">
            <a:avLst/>
          </a:prstGeom>
          <a:solidFill>
            <a:srgbClr val="F5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0882F4-8879-44F8-9121-7EED6F4AFD2D}"/>
              </a:ext>
            </a:extLst>
          </p:cNvPr>
          <p:cNvSpPr/>
          <p:nvPr/>
        </p:nvSpPr>
        <p:spPr>
          <a:xfrm>
            <a:off x="0" y="5035500"/>
            <a:ext cx="2286000" cy="108000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648E69-C7CB-4F06-BC34-2F06604CDAAA}"/>
              </a:ext>
            </a:extLst>
          </p:cNvPr>
          <p:cNvSpPr/>
          <p:nvPr/>
        </p:nvSpPr>
        <p:spPr>
          <a:xfrm>
            <a:off x="6487104" y="4803999"/>
            <a:ext cx="26214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b="1" i="1" baseline="30000" dirty="0">
                <a:solidFill>
                  <a:srgbClr val="005CA9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Ensemble, donnons de l’avenir à vos projets ! </a:t>
            </a:r>
            <a:endParaRPr lang="fr-FR" sz="1200" b="1" i="1" dirty="0">
              <a:solidFill>
                <a:srgbClr val="005CA9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8B961A7-A7A6-4F12-97FE-A92D3307C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5" y="3946167"/>
            <a:ext cx="606952" cy="100130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CF1C302-443A-41E7-8CCC-E1EA79177D21}"/>
              </a:ext>
            </a:extLst>
          </p:cNvPr>
          <p:cNvSpPr/>
          <p:nvPr/>
        </p:nvSpPr>
        <p:spPr>
          <a:xfrm>
            <a:off x="6858000" y="5035500"/>
            <a:ext cx="2286000" cy="108000"/>
          </a:xfrm>
          <a:prstGeom prst="rect">
            <a:avLst/>
          </a:prstGeom>
          <a:solidFill>
            <a:srgbClr val="E84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5296B4-E97A-422F-9952-9009AC7BE105}"/>
              </a:ext>
            </a:extLst>
          </p:cNvPr>
          <p:cNvSpPr/>
          <p:nvPr/>
        </p:nvSpPr>
        <p:spPr>
          <a:xfrm>
            <a:off x="1223339" y="203140"/>
            <a:ext cx="3852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79BF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Calendrier des NEWS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CFA823-D8F0-44C5-B36D-4EEEDAD08A87}"/>
              </a:ext>
            </a:extLst>
          </p:cNvPr>
          <p:cNvSpPr/>
          <p:nvPr/>
        </p:nvSpPr>
        <p:spPr>
          <a:xfrm>
            <a:off x="1143000" y="251115"/>
            <a:ext cx="80339" cy="1960595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pic>
        <p:nvPicPr>
          <p:cNvPr id="6" name="Image 5" descr="Une image contenant Graphique, Police, jaune, logo&#10;&#10;Description générée automatiquement">
            <a:extLst>
              <a:ext uri="{FF2B5EF4-FFF2-40B4-BE49-F238E27FC236}">
                <a16:creationId xmlns:a16="http://schemas.microsoft.com/office/drawing/2014/main" id="{94492D72-36F3-AC78-FCA2-3AE65EAEB4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1" y="365355"/>
            <a:ext cx="791009" cy="791009"/>
          </a:xfrm>
          <a:prstGeom prst="rect">
            <a:avLst/>
          </a:prstGeom>
        </p:spPr>
      </p:pic>
      <p:sp>
        <p:nvSpPr>
          <p:cNvPr id="7" name="AutoShape 2" descr="Créer une newsletter éditoriale de référence en 2024">
            <a:extLst>
              <a:ext uri="{FF2B5EF4-FFF2-40B4-BE49-F238E27FC236}">
                <a16:creationId xmlns:a16="http://schemas.microsoft.com/office/drawing/2014/main" id="{F874E0A7-B319-C602-1932-26E3C0EFCD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974D73F-D5CA-9841-778A-8277689EF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940" y="634541"/>
            <a:ext cx="2804012" cy="15705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3DBD06-6025-8715-6A1D-F3294AE08FC4}"/>
              </a:ext>
            </a:extLst>
          </p:cNvPr>
          <p:cNvSpPr/>
          <p:nvPr/>
        </p:nvSpPr>
        <p:spPr>
          <a:xfrm>
            <a:off x="3635896" y="2530511"/>
            <a:ext cx="1440160" cy="576064"/>
          </a:xfrm>
          <a:prstGeom prst="rect">
            <a:avLst/>
          </a:prstGeom>
          <a:solidFill>
            <a:srgbClr val="00A68D"/>
          </a:solidFill>
          <a:ln>
            <a:solidFill>
              <a:srgbClr val="00A6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 mars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9F79C3-D9F3-A173-6534-CA2F57BD623F}"/>
              </a:ext>
            </a:extLst>
          </p:cNvPr>
          <p:cNvSpPr/>
          <p:nvPr/>
        </p:nvSpPr>
        <p:spPr>
          <a:xfrm>
            <a:off x="6300192" y="2530511"/>
            <a:ext cx="144016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 mai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FB2257-353F-4DB8-DA59-BBA7265EE709}"/>
              </a:ext>
            </a:extLst>
          </p:cNvPr>
          <p:cNvSpPr/>
          <p:nvPr/>
        </p:nvSpPr>
        <p:spPr>
          <a:xfrm>
            <a:off x="1418312" y="3615439"/>
            <a:ext cx="144016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8 juillet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640746-127C-F711-528B-0A60E65074B6}"/>
              </a:ext>
            </a:extLst>
          </p:cNvPr>
          <p:cNvSpPr/>
          <p:nvPr/>
        </p:nvSpPr>
        <p:spPr>
          <a:xfrm>
            <a:off x="3635896" y="3615439"/>
            <a:ext cx="144016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 septembre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76D074-FEA5-99D9-447F-E563C4E1AD58}"/>
              </a:ext>
            </a:extLst>
          </p:cNvPr>
          <p:cNvSpPr/>
          <p:nvPr/>
        </p:nvSpPr>
        <p:spPr>
          <a:xfrm>
            <a:off x="6300192" y="3658135"/>
            <a:ext cx="144016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 novembre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478223-61E5-9F48-A1D7-0606AB057F80}"/>
              </a:ext>
            </a:extLst>
          </p:cNvPr>
          <p:cNvSpPr/>
          <p:nvPr/>
        </p:nvSpPr>
        <p:spPr>
          <a:xfrm>
            <a:off x="1403648" y="2531343"/>
            <a:ext cx="1440160" cy="576064"/>
          </a:xfrm>
          <a:prstGeom prst="rect">
            <a:avLst/>
          </a:prstGeom>
          <a:solidFill>
            <a:srgbClr val="00A68D"/>
          </a:solidFill>
          <a:ln>
            <a:solidFill>
              <a:srgbClr val="00A6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 janvier</a:t>
            </a:r>
          </a:p>
        </p:txBody>
      </p:sp>
      <p:sp>
        <p:nvSpPr>
          <p:cNvPr id="18" name="AutoShape 4" descr="Images de Valide Png – Téléchargement gratuit sur Freepik">
            <a:extLst>
              <a:ext uri="{FF2B5EF4-FFF2-40B4-BE49-F238E27FC236}">
                <a16:creationId xmlns:a16="http://schemas.microsoft.com/office/drawing/2014/main" id="{ED946757-82C5-0416-DF32-9F8A3D47C9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88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5034866"/>
            <a:ext cx="9144000" cy="108000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0FB896-3A65-4763-8BA1-87B6239F7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7" y="4011910"/>
            <a:ext cx="727290" cy="9380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7404C0-C650-7545-F6D3-B7D74508F0F2}"/>
              </a:ext>
            </a:extLst>
          </p:cNvPr>
          <p:cNvSpPr/>
          <p:nvPr/>
        </p:nvSpPr>
        <p:spPr>
          <a:xfrm>
            <a:off x="1115616" y="1664965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>
                <a:solidFill>
                  <a:schemeClr val="bg1"/>
                </a:solidFill>
                <a:latin typeface="Aharoni" panose="02010803020104030203" pitchFamily="2" charset="-79"/>
                <a:ea typeface="Lato" panose="020F0502020204030203" pitchFamily="34" charset="0"/>
                <a:cs typeface="Aharoni" panose="02010803020104030203" pitchFamily="2" charset="-79"/>
              </a:rPr>
              <a:t>N’hésitez pas à nous partager vos retours, avis et suggestions </a:t>
            </a:r>
            <a:r>
              <a:rPr lang="fr-FR" altLang="fr-FR" sz="2800" b="1" u="sng" dirty="0">
                <a:solidFill>
                  <a:srgbClr val="FDC300"/>
                </a:solidFill>
                <a:latin typeface="Aharoni" panose="02010803020104030203" pitchFamily="2" charset="-79"/>
                <a:ea typeface="Lato" panose="020F0502020204030203" pitchFamily="34" charset="0"/>
                <a:cs typeface="Aharoni" panose="02010803020104030203" pitchFamily="2" charset="-79"/>
              </a:rPr>
              <a:t>prescripteurs@csf.fr</a:t>
            </a:r>
            <a:endParaRPr lang="fr-FR" altLang="fr-FR" sz="1600" b="1" u="sng" dirty="0">
              <a:solidFill>
                <a:srgbClr val="FDC300"/>
              </a:solidFill>
              <a:latin typeface="Aharoni" panose="02010803020104030203" pitchFamily="2" charset="-79"/>
              <a:ea typeface="Lato" panose="020F0502020204030203" pitchFamily="34" charset="0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07F761-1C75-522A-98B4-E54582DE1DEC}"/>
              </a:ext>
            </a:extLst>
          </p:cNvPr>
          <p:cNvSpPr/>
          <p:nvPr/>
        </p:nvSpPr>
        <p:spPr>
          <a:xfrm>
            <a:off x="961132" y="1779058"/>
            <a:ext cx="154483" cy="576064"/>
          </a:xfrm>
          <a:prstGeom prst="rect">
            <a:avLst/>
          </a:prstGeom>
          <a:solidFill>
            <a:srgbClr val="FD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45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86000" y="5035500"/>
            <a:ext cx="2286000" cy="108000"/>
          </a:xfrm>
          <a:prstGeom prst="rect">
            <a:avLst/>
          </a:prstGeom>
          <a:solidFill>
            <a:srgbClr val="00A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7" name="Rectangle 16"/>
          <p:cNvSpPr/>
          <p:nvPr/>
        </p:nvSpPr>
        <p:spPr>
          <a:xfrm>
            <a:off x="4572000" y="5035500"/>
            <a:ext cx="2286000" cy="108000"/>
          </a:xfrm>
          <a:prstGeom prst="rect">
            <a:avLst/>
          </a:prstGeom>
          <a:solidFill>
            <a:srgbClr val="F5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0882F4-8879-44F8-9121-7EED6F4AFD2D}"/>
              </a:ext>
            </a:extLst>
          </p:cNvPr>
          <p:cNvSpPr/>
          <p:nvPr/>
        </p:nvSpPr>
        <p:spPr>
          <a:xfrm>
            <a:off x="0" y="5035500"/>
            <a:ext cx="2286000" cy="108000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648E69-C7CB-4F06-BC34-2F06604CDAAA}"/>
              </a:ext>
            </a:extLst>
          </p:cNvPr>
          <p:cNvSpPr/>
          <p:nvPr/>
        </p:nvSpPr>
        <p:spPr>
          <a:xfrm>
            <a:off x="6858000" y="4796625"/>
            <a:ext cx="2376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i="1" baseline="30000" dirty="0">
                <a:solidFill>
                  <a:srgbClr val="005CA9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Ensemble, donnons de l’avenir à vos projets ! </a:t>
            </a:r>
            <a:endParaRPr lang="fr-FR" sz="1200" b="1" i="1" dirty="0">
              <a:solidFill>
                <a:srgbClr val="005CA9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E94D0D-BEDB-42B5-840B-DA4AC79045F1}"/>
              </a:ext>
            </a:extLst>
          </p:cNvPr>
          <p:cNvSpPr/>
          <p:nvPr/>
        </p:nvSpPr>
        <p:spPr>
          <a:xfrm>
            <a:off x="2862064" y="465029"/>
            <a:ext cx="57423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4400" dirty="0">
                <a:solidFill>
                  <a:srgbClr val="005CA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Merci pour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400" dirty="0">
                <a:solidFill>
                  <a:srgbClr val="005CA9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Votre attention 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23B4E7-9DF4-4C05-9CA6-F9CA1897F5DA}"/>
              </a:ext>
            </a:extLst>
          </p:cNvPr>
          <p:cNvSpPr/>
          <p:nvPr/>
        </p:nvSpPr>
        <p:spPr>
          <a:xfrm>
            <a:off x="2574032" y="681053"/>
            <a:ext cx="144000" cy="1080120"/>
          </a:xfrm>
          <a:prstGeom prst="rect">
            <a:avLst/>
          </a:prstGeom>
          <a:solidFill>
            <a:srgbClr val="FD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52A12C3-4E63-40DB-A9E7-7C9C37B63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3946166"/>
            <a:ext cx="606952" cy="1001305"/>
          </a:xfrm>
          <a:prstGeom prst="rect">
            <a:avLst/>
          </a:prstGeom>
        </p:spPr>
      </p:pic>
      <p:pic>
        <p:nvPicPr>
          <p:cNvPr id="7" name="Image 6" descr="Une image contenant personne, groupe, posant, gens&#10;&#10;Description générée automatiquement">
            <a:extLst>
              <a:ext uri="{FF2B5EF4-FFF2-40B4-BE49-F238E27FC236}">
                <a16:creationId xmlns:a16="http://schemas.microsoft.com/office/drawing/2014/main" id="{A93A3218-377A-4A9A-BEE2-E5B25D9B0F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65" y="1911579"/>
            <a:ext cx="4665100" cy="294372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66067D4-65B8-4B07-B332-B5E26A28846E}"/>
              </a:ext>
            </a:extLst>
          </p:cNvPr>
          <p:cNvSpPr txBox="1"/>
          <p:nvPr/>
        </p:nvSpPr>
        <p:spPr>
          <a:xfrm>
            <a:off x="683568" y="4755896"/>
            <a:ext cx="689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FDC300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CSF.FR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AE1785-EA99-4A3F-AA35-461247D68E4F}"/>
              </a:ext>
            </a:extLst>
          </p:cNvPr>
          <p:cNvSpPr/>
          <p:nvPr/>
        </p:nvSpPr>
        <p:spPr>
          <a:xfrm>
            <a:off x="6858000" y="5035500"/>
            <a:ext cx="2286000" cy="108000"/>
          </a:xfrm>
          <a:prstGeom prst="rect">
            <a:avLst/>
          </a:prstGeom>
          <a:solidFill>
            <a:srgbClr val="E84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452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75656" y="1567812"/>
            <a:ext cx="511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itchFamily="34" charset="0"/>
                <a:ea typeface="Lato Black" pitchFamily="34" charset="0"/>
                <a:cs typeface="Lato Black" pitchFamily="34" charset="0"/>
              </a:rPr>
              <a:t>1- </a:t>
            </a:r>
            <a:r>
              <a:rPr lang="fr-FR" sz="2000" dirty="0">
                <a:solidFill>
                  <a:srgbClr val="FDC300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Listez</a:t>
            </a:r>
            <a:r>
              <a:rPr lang="fr-FR" sz="2000" dirty="0">
                <a:solidFill>
                  <a:prstClr val="white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 les partenaires concernés</a:t>
            </a:r>
            <a:endParaRPr lang="fr-FR" sz="2000" b="1" dirty="0">
              <a:solidFill>
                <a:srgbClr val="FDC300"/>
              </a:solidFill>
              <a:latin typeface="Lato Heavy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itchFamily="34" charset="0"/>
              <a:ea typeface="Lato Black" pitchFamily="34" charset="0"/>
              <a:cs typeface="Lato Black" pitchFamily="34" charset="0"/>
            </a:endParaRPr>
          </a:p>
          <a:p>
            <a:pPr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itchFamily="34" charset="0"/>
                <a:ea typeface="Lato Black" pitchFamily="34" charset="0"/>
                <a:cs typeface="Lato Black" pitchFamily="34" charset="0"/>
              </a:rPr>
              <a:t>2-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Lato Black" pitchFamily="34" charset="0"/>
                <a:ea typeface="Lato Black" pitchFamily="34" charset="0"/>
                <a:cs typeface="Lato Black" pitchFamily="34" charset="0"/>
              </a:rPr>
              <a:t>Personnalisez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itchFamily="34" charset="0"/>
                <a:ea typeface="Lato Black" pitchFamily="34" charset="0"/>
                <a:cs typeface="Lato Black" pitchFamily="34" charset="0"/>
              </a:rPr>
              <a:t> votre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dirty="0">
              <a:solidFill>
                <a:prstClr val="white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  <a:p>
            <a:pPr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itchFamily="34" charset="0"/>
                <a:ea typeface="Lato Black" pitchFamily="34" charset="0"/>
                <a:cs typeface="Lato Black" pitchFamily="34" charset="0"/>
              </a:rPr>
              <a:t>3-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Lato Black" pitchFamily="34" charset="0"/>
                <a:ea typeface="Lato Black" pitchFamily="34" charset="0"/>
                <a:cs typeface="Lato Black" pitchFamily="34" charset="0"/>
              </a:rPr>
              <a:t>Envoyez </a:t>
            </a:r>
            <a:r>
              <a:rPr lang="fr-FR" sz="2000" dirty="0">
                <a:solidFill>
                  <a:prstClr val="white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l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itchFamily="34" charset="0"/>
                <a:ea typeface="Lato Black" pitchFamily="34" charset="0"/>
                <a:cs typeface="Lato Black" pitchFamily="34" charset="0"/>
              </a:rPr>
              <a:t>’e-mail</a:t>
            </a:r>
            <a:endParaRPr lang="fr-FR" sz="2000" b="1" dirty="0">
              <a:solidFill>
                <a:srgbClr val="FDC300"/>
              </a:solidFill>
              <a:latin typeface="Lato Heavy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dirty="0">
              <a:solidFill>
                <a:prstClr val="white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itchFamily="34" charset="0"/>
                <a:ea typeface="Lato Black" pitchFamily="34" charset="0"/>
                <a:cs typeface="Lato Black" pitchFamily="34" charset="0"/>
              </a:rPr>
              <a:t>4-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Lato Black" pitchFamily="34" charset="0"/>
                <a:ea typeface="Lato Black" pitchFamily="34" charset="0"/>
                <a:cs typeface="Lato Black" pitchFamily="34" charset="0"/>
              </a:rPr>
              <a:t>Suivez 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itchFamily="34" charset="0"/>
                <a:ea typeface="Lato Black" pitchFamily="34" charset="0"/>
                <a:cs typeface="Lato Black" pitchFamily="34" charset="0"/>
              </a:rPr>
              <a:t>vos actions ! </a:t>
            </a:r>
            <a:endParaRPr lang="fr-FR" sz="2000" b="1" dirty="0">
              <a:solidFill>
                <a:srgbClr val="FDC300"/>
              </a:solidFill>
              <a:latin typeface="Lato Heavy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034866"/>
            <a:ext cx="9144000" cy="108000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0FB896-3A65-4763-8BA1-87B6239F7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7" y="4011910"/>
            <a:ext cx="727290" cy="9380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7404C0-C650-7545-F6D3-B7D74508F0F2}"/>
              </a:ext>
            </a:extLst>
          </p:cNvPr>
          <p:cNvSpPr/>
          <p:nvPr/>
        </p:nvSpPr>
        <p:spPr>
          <a:xfrm>
            <a:off x="1304174" y="242072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4400" dirty="0">
                <a:solidFill>
                  <a:prstClr val="white"/>
                </a:solidFill>
                <a:latin typeface="Lato Heavy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kumimoji="0" lang="fr-FR" alt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Heavy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étapes</a:t>
            </a:r>
            <a:endParaRPr kumimoji="0" lang="fr-FR" alt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07F761-1C75-522A-98B4-E54582DE1DEC}"/>
              </a:ext>
            </a:extLst>
          </p:cNvPr>
          <p:cNvSpPr/>
          <p:nvPr/>
        </p:nvSpPr>
        <p:spPr>
          <a:xfrm>
            <a:off x="1149690" y="356165"/>
            <a:ext cx="154483" cy="576064"/>
          </a:xfrm>
          <a:prstGeom prst="rect">
            <a:avLst/>
          </a:prstGeom>
          <a:solidFill>
            <a:srgbClr val="FD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35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86000" y="5035500"/>
            <a:ext cx="2286000" cy="108000"/>
          </a:xfrm>
          <a:prstGeom prst="rect">
            <a:avLst/>
          </a:prstGeom>
          <a:solidFill>
            <a:srgbClr val="00A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5035500"/>
            <a:ext cx="2286000" cy="108000"/>
          </a:xfrm>
          <a:prstGeom prst="rect">
            <a:avLst/>
          </a:prstGeom>
          <a:solidFill>
            <a:srgbClr val="F5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0882F4-8879-44F8-9121-7EED6F4AFD2D}"/>
              </a:ext>
            </a:extLst>
          </p:cNvPr>
          <p:cNvSpPr/>
          <p:nvPr/>
        </p:nvSpPr>
        <p:spPr>
          <a:xfrm>
            <a:off x="0" y="5035500"/>
            <a:ext cx="2286000" cy="108000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7773ABF-7EF9-41E4-AF9B-354CB277ED9D}"/>
              </a:ext>
            </a:extLst>
          </p:cNvPr>
          <p:cNvSpPr txBox="1"/>
          <p:nvPr/>
        </p:nvSpPr>
        <p:spPr>
          <a:xfrm>
            <a:off x="0" y="4773890"/>
            <a:ext cx="689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Lato Black" pitchFamily="34" charset="0"/>
                <a:ea typeface="Lato Black" pitchFamily="34" charset="0"/>
                <a:cs typeface="Lato Black" pitchFamily="34" charset="0"/>
              </a:rPr>
              <a:t>CSF.FR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8DC2F4-FBAD-481B-BFE4-5CB3B55CDFAA}"/>
              </a:ext>
            </a:extLst>
          </p:cNvPr>
          <p:cNvSpPr/>
          <p:nvPr/>
        </p:nvSpPr>
        <p:spPr>
          <a:xfrm>
            <a:off x="6858000" y="5035500"/>
            <a:ext cx="2286000" cy="108000"/>
          </a:xfrm>
          <a:prstGeom prst="rect">
            <a:avLst/>
          </a:prstGeom>
          <a:solidFill>
            <a:srgbClr val="E84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09F0DA-3F82-F83A-E932-375A9943AD2D}"/>
              </a:ext>
            </a:extLst>
          </p:cNvPr>
          <p:cNvSpPr/>
          <p:nvPr/>
        </p:nvSpPr>
        <p:spPr>
          <a:xfrm>
            <a:off x="1168586" y="283349"/>
            <a:ext cx="5563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1- Listez les partenaires concernés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04758A-9D9D-E3FC-DF93-F8CB10B00F3C}"/>
              </a:ext>
            </a:extLst>
          </p:cNvPr>
          <p:cNvSpPr/>
          <p:nvPr/>
        </p:nvSpPr>
        <p:spPr>
          <a:xfrm>
            <a:off x="981711" y="116845"/>
            <a:ext cx="163256" cy="895769"/>
          </a:xfrm>
          <a:prstGeom prst="rect">
            <a:avLst/>
          </a:prstGeom>
          <a:solidFill>
            <a:srgbClr val="FD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F145FDF-6B26-1BFD-987C-D275EFBF0B10}"/>
              </a:ext>
            </a:extLst>
          </p:cNvPr>
          <p:cNvSpPr txBox="1"/>
          <p:nvPr/>
        </p:nvSpPr>
        <p:spPr>
          <a:xfrm>
            <a:off x="107504" y="1094451"/>
            <a:ext cx="8496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5CA9"/>
                </a:solidFill>
              </a:rPr>
              <a:t>A qui envoyer la Newsletter ?</a:t>
            </a:r>
          </a:p>
          <a:p>
            <a:r>
              <a:rPr lang="fr-FR" sz="1600" dirty="0">
                <a:solidFill>
                  <a:srgbClr val="005CA9"/>
                </a:solidFill>
              </a:rPr>
              <a:t>Tout acteur immobilier, partenaire ou non, avec qui vous souhaitez créer du lien et ajouter une plus-value à votre accompagnement. La Newsletter peut-être aussi bien une aide à l’animation qu’une aide au développement alors n’hésitez pas à en faire double usage !</a:t>
            </a:r>
          </a:p>
          <a:p>
            <a:pPr algn="ctr"/>
            <a:r>
              <a:rPr lang="fr-FR" sz="2400" b="1" u="sng" dirty="0">
                <a:solidFill>
                  <a:srgbClr val="E8412C"/>
                </a:solidFill>
                <a:hlinkClick r:id="rId3" action="ppaction://hlinkfile"/>
              </a:rPr>
              <a:t>Téléchargez la Newsletter -&gt; Cliquez ici</a:t>
            </a:r>
            <a:endParaRPr lang="fr-FR" sz="2400" dirty="0">
              <a:solidFill>
                <a:srgbClr val="005CA9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C5E9CC5-4B9B-1AF1-4944-E9AF189EF729}"/>
              </a:ext>
            </a:extLst>
          </p:cNvPr>
          <p:cNvSpPr txBox="1"/>
          <p:nvPr/>
        </p:nvSpPr>
        <p:spPr>
          <a:xfrm>
            <a:off x="153572" y="2900880"/>
            <a:ext cx="895493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5CA9"/>
                </a:solidFill>
              </a:rPr>
              <a:t>Retrouvez votre liste d’e-mail</a:t>
            </a:r>
          </a:p>
          <a:p>
            <a:r>
              <a:rPr lang="fr-FR" sz="1600" dirty="0">
                <a:solidFill>
                  <a:srgbClr val="005CA9"/>
                </a:solidFill>
              </a:rPr>
              <a:t>Nous avons réalisé une extraction qui référence l’ensemble des interlocuteurs de prescription rattachés à un compte prescripteur et/ou mixte. </a:t>
            </a:r>
            <a:r>
              <a:rPr lang="fr-FR" sz="1600" b="1" dirty="0">
                <a:solidFill>
                  <a:srgbClr val="005CA9"/>
                </a:solidFill>
              </a:rPr>
              <a:t>Il vous suffira pour l’utiliser de filtrer sur votre agence.</a:t>
            </a:r>
            <a:r>
              <a:rPr lang="fr-FR" sz="1600" dirty="0">
                <a:solidFill>
                  <a:srgbClr val="005CA9"/>
                </a:solidFill>
              </a:rPr>
              <a:t> Si vous voyez des interlocuteurs manquants cela signifie que le compte n’est peut-être pas rattaché à votre agence.</a:t>
            </a:r>
          </a:p>
          <a:p>
            <a:endParaRPr lang="fr-FR" sz="1600" dirty="0">
              <a:solidFill>
                <a:srgbClr val="005CA9"/>
              </a:solidFill>
            </a:endParaRPr>
          </a:p>
          <a:p>
            <a:pPr algn="ctr"/>
            <a:r>
              <a:rPr lang="fr-FR" sz="2400" b="1" u="sng" dirty="0">
                <a:solidFill>
                  <a:srgbClr val="E8412C"/>
                </a:solidFill>
                <a:hlinkClick r:id="rId4" action="ppaction://hlinkfile"/>
              </a:rPr>
              <a:t>Téléchargez la liste des prescripteurs -&gt; Cliquez ici</a:t>
            </a:r>
            <a:endParaRPr lang="fr-FR" sz="2400" b="1" u="sng" dirty="0">
              <a:solidFill>
                <a:srgbClr val="E841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3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86000" y="5035500"/>
            <a:ext cx="2286000" cy="108000"/>
          </a:xfrm>
          <a:prstGeom prst="rect">
            <a:avLst/>
          </a:prstGeom>
          <a:solidFill>
            <a:srgbClr val="00A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5035500"/>
            <a:ext cx="2286000" cy="108000"/>
          </a:xfrm>
          <a:prstGeom prst="rect">
            <a:avLst/>
          </a:prstGeom>
          <a:solidFill>
            <a:srgbClr val="F5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0882F4-8879-44F8-9121-7EED6F4AFD2D}"/>
              </a:ext>
            </a:extLst>
          </p:cNvPr>
          <p:cNvSpPr/>
          <p:nvPr/>
        </p:nvSpPr>
        <p:spPr>
          <a:xfrm>
            <a:off x="0" y="5035500"/>
            <a:ext cx="2286000" cy="108000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7773ABF-7EF9-41E4-AF9B-354CB277ED9D}"/>
              </a:ext>
            </a:extLst>
          </p:cNvPr>
          <p:cNvSpPr txBox="1"/>
          <p:nvPr/>
        </p:nvSpPr>
        <p:spPr>
          <a:xfrm>
            <a:off x="0" y="4773890"/>
            <a:ext cx="689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Lato Black" pitchFamily="34" charset="0"/>
                <a:ea typeface="Lato Black" pitchFamily="34" charset="0"/>
                <a:cs typeface="Lato Black" pitchFamily="34" charset="0"/>
              </a:rPr>
              <a:t>CSF.FR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8DC2F4-FBAD-481B-BFE4-5CB3B55CDFAA}"/>
              </a:ext>
            </a:extLst>
          </p:cNvPr>
          <p:cNvSpPr/>
          <p:nvPr/>
        </p:nvSpPr>
        <p:spPr>
          <a:xfrm>
            <a:off x="6858000" y="5035500"/>
            <a:ext cx="2286000" cy="108000"/>
          </a:xfrm>
          <a:prstGeom prst="rect">
            <a:avLst/>
          </a:prstGeom>
          <a:solidFill>
            <a:srgbClr val="E84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09F0DA-3F82-F83A-E932-375A9943AD2D}"/>
              </a:ext>
            </a:extLst>
          </p:cNvPr>
          <p:cNvSpPr/>
          <p:nvPr/>
        </p:nvSpPr>
        <p:spPr>
          <a:xfrm>
            <a:off x="1168586" y="283349"/>
            <a:ext cx="5563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2800" dirty="0">
                <a:solidFill>
                  <a:srgbClr val="005CA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Personnalisez votre Newsletter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04758A-9D9D-E3FC-DF93-F8CB10B00F3C}"/>
              </a:ext>
            </a:extLst>
          </p:cNvPr>
          <p:cNvSpPr/>
          <p:nvPr/>
        </p:nvSpPr>
        <p:spPr>
          <a:xfrm>
            <a:off x="981711" y="116845"/>
            <a:ext cx="163256" cy="895769"/>
          </a:xfrm>
          <a:prstGeom prst="rect">
            <a:avLst/>
          </a:prstGeom>
          <a:solidFill>
            <a:srgbClr val="FD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A32551C-5FC7-DBA3-C394-0479BB694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3890"/>
            <a:ext cx="4345501" cy="4052765"/>
          </a:xfrm>
          <a:prstGeom prst="rect">
            <a:avLst/>
          </a:prstGeom>
        </p:spPr>
      </p:pic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23CF3E04-1E2F-73EE-6152-9A45A099A90F}"/>
              </a:ext>
            </a:extLst>
          </p:cNvPr>
          <p:cNvSpPr/>
          <p:nvPr/>
        </p:nvSpPr>
        <p:spPr>
          <a:xfrm rot="5400000">
            <a:off x="4083891" y="2603336"/>
            <a:ext cx="523220" cy="288032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9BBF479-E99E-3EC1-3CCC-95D8B3B9625B}"/>
              </a:ext>
            </a:extLst>
          </p:cNvPr>
          <p:cNvSpPr txBox="1"/>
          <p:nvPr/>
        </p:nvSpPr>
        <p:spPr>
          <a:xfrm>
            <a:off x="4608004" y="3796075"/>
            <a:ext cx="44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solidFill>
                  <a:schemeClr val="accent1"/>
                </a:solidFill>
              </a:rPr>
              <a:t>Ce texte est rédigé par le Pôle Prescription. Vous pouvez à la place écrire ou compléter avec votre propre texte. </a:t>
            </a:r>
            <a:r>
              <a:rPr lang="fr-FR" sz="1200" b="1" dirty="0">
                <a:solidFill>
                  <a:schemeClr val="accent1"/>
                </a:solidFill>
              </a:rPr>
              <a:t>Dans ce cas changez l’intitulé : « Le mot du Directeur d’agence locale 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18BE0CC-68D5-856C-E51B-7C47BFEE23D1}"/>
              </a:ext>
            </a:extLst>
          </p:cNvPr>
          <p:cNvSpPr txBox="1"/>
          <p:nvPr/>
        </p:nvSpPr>
        <p:spPr>
          <a:xfrm>
            <a:off x="4565134" y="2211710"/>
            <a:ext cx="4499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chemeClr val="accent1"/>
                </a:solidFill>
              </a:rPr>
              <a:t>Les taux sont extraits de l’observatoire de Crédit Logement. </a:t>
            </a:r>
            <a:r>
              <a:rPr lang="fr-FR" sz="1200" dirty="0">
                <a:solidFill>
                  <a:schemeClr val="accent1"/>
                </a:solidFill>
              </a:rPr>
              <a:t>Ce sont des tendances de marché mais toujours avec un mois d’écart. </a:t>
            </a:r>
            <a:r>
              <a:rPr lang="fr-FR" sz="1200" b="1" dirty="0">
                <a:solidFill>
                  <a:srgbClr val="E8412C"/>
                </a:solidFill>
              </a:rPr>
              <a:t>Nous avons bien à l’esprit qu’ils sont plus élevés que le marché mais nous devons nous baser sur des chiffres officiels en attendant de trouver une solution autre. </a:t>
            </a:r>
            <a:r>
              <a:rPr lang="fr-FR" sz="1200" dirty="0">
                <a:solidFill>
                  <a:schemeClr val="accent1"/>
                </a:solidFill>
              </a:rPr>
              <a:t>Libre à vous de les modifier à condition de pouvoir prouver la cohérence de vos taux à travers des dossiers concrets. Dans ce cas, changez le titre  : « les taux locaux ». </a:t>
            </a:r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FE1122C7-B3F7-A719-38FE-F3F1BC4929F2}"/>
              </a:ext>
            </a:extLst>
          </p:cNvPr>
          <p:cNvSpPr/>
          <p:nvPr/>
        </p:nvSpPr>
        <p:spPr>
          <a:xfrm rot="5400000">
            <a:off x="4127242" y="3904898"/>
            <a:ext cx="523220" cy="288032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4317060-47A8-74C7-10D4-41A7D8E60FAD}"/>
              </a:ext>
            </a:extLst>
          </p:cNvPr>
          <p:cNvSpPr txBox="1"/>
          <p:nvPr/>
        </p:nvSpPr>
        <p:spPr>
          <a:xfrm>
            <a:off x="4644008" y="1076497"/>
            <a:ext cx="42553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i="1" dirty="0">
                <a:solidFill>
                  <a:srgbClr val="00A68D"/>
                </a:solidFill>
              </a:rPr>
              <a:t>« Pour toute modification, pensez à bien respecter la police et à ne rien mettre qui pourrait impliquer de nouvelles mentions légales »</a:t>
            </a:r>
          </a:p>
        </p:txBody>
      </p:sp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4623D00C-C6FB-A619-CED6-A9306288D00F}"/>
              </a:ext>
            </a:extLst>
          </p:cNvPr>
          <p:cNvSpPr/>
          <p:nvPr/>
        </p:nvSpPr>
        <p:spPr>
          <a:xfrm rot="5400000">
            <a:off x="6968774" y="139333"/>
            <a:ext cx="247011" cy="288032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FBBDDC0-B157-51B3-26A9-F390611C49E1}"/>
              </a:ext>
            </a:extLst>
          </p:cNvPr>
          <p:cNvSpPr txBox="1"/>
          <p:nvPr/>
        </p:nvSpPr>
        <p:spPr>
          <a:xfrm>
            <a:off x="7236296" y="11231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3"/>
                </a:solidFill>
              </a:rPr>
              <a:t>Personnalisable</a:t>
            </a:r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314BE15C-81FB-2EF1-ED64-D6A5C7140227}"/>
              </a:ext>
            </a:extLst>
          </p:cNvPr>
          <p:cNvSpPr/>
          <p:nvPr/>
        </p:nvSpPr>
        <p:spPr>
          <a:xfrm rot="5400000">
            <a:off x="6968774" y="493419"/>
            <a:ext cx="247011" cy="288032"/>
          </a:xfrm>
          <a:prstGeom prst="triangle">
            <a:avLst/>
          </a:prstGeom>
          <a:solidFill>
            <a:srgbClr val="E8412C"/>
          </a:solidFill>
          <a:ln>
            <a:solidFill>
              <a:srgbClr val="E841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0D209E1-4740-FB43-2B8A-03296593AFC5}"/>
              </a:ext>
            </a:extLst>
          </p:cNvPr>
          <p:cNvSpPr txBox="1"/>
          <p:nvPr/>
        </p:nvSpPr>
        <p:spPr>
          <a:xfrm>
            <a:off x="7236296" y="47217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E8412C"/>
                </a:solidFill>
              </a:rPr>
              <a:t>Fixe</a:t>
            </a:r>
          </a:p>
        </p:txBody>
      </p:sp>
    </p:spTree>
    <p:extLst>
      <p:ext uri="{BB962C8B-B14F-4D97-AF65-F5344CB8AC3E}">
        <p14:creationId xmlns:p14="http://schemas.microsoft.com/office/powerpoint/2010/main" val="262984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86000" y="5035500"/>
            <a:ext cx="2286000" cy="108000"/>
          </a:xfrm>
          <a:prstGeom prst="rect">
            <a:avLst/>
          </a:prstGeom>
          <a:solidFill>
            <a:srgbClr val="00A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5035500"/>
            <a:ext cx="2286000" cy="108000"/>
          </a:xfrm>
          <a:prstGeom prst="rect">
            <a:avLst/>
          </a:prstGeom>
          <a:solidFill>
            <a:srgbClr val="F5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0882F4-8879-44F8-9121-7EED6F4AFD2D}"/>
              </a:ext>
            </a:extLst>
          </p:cNvPr>
          <p:cNvSpPr/>
          <p:nvPr/>
        </p:nvSpPr>
        <p:spPr>
          <a:xfrm>
            <a:off x="0" y="5035500"/>
            <a:ext cx="2286000" cy="108000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7773ABF-7EF9-41E4-AF9B-354CB277ED9D}"/>
              </a:ext>
            </a:extLst>
          </p:cNvPr>
          <p:cNvSpPr txBox="1"/>
          <p:nvPr/>
        </p:nvSpPr>
        <p:spPr>
          <a:xfrm>
            <a:off x="0" y="4773890"/>
            <a:ext cx="689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Lato Black" pitchFamily="34" charset="0"/>
                <a:ea typeface="Lato Black" pitchFamily="34" charset="0"/>
                <a:cs typeface="Lato Black" pitchFamily="34" charset="0"/>
              </a:rPr>
              <a:t>CSF.FR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8DC2F4-FBAD-481B-BFE4-5CB3B55CDFAA}"/>
              </a:ext>
            </a:extLst>
          </p:cNvPr>
          <p:cNvSpPr/>
          <p:nvPr/>
        </p:nvSpPr>
        <p:spPr>
          <a:xfrm>
            <a:off x="6858000" y="5035500"/>
            <a:ext cx="2286000" cy="108000"/>
          </a:xfrm>
          <a:prstGeom prst="rect">
            <a:avLst/>
          </a:prstGeom>
          <a:solidFill>
            <a:srgbClr val="E84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09F0DA-3F82-F83A-E932-375A9943AD2D}"/>
              </a:ext>
            </a:extLst>
          </p:cNvPr>
          <p:cNvSpPr/>
          <p:nvPr/>
        </p:nvSpPr>
        <p:spPr>
          <a:xfrm>
            <a:off x="1168586" y="283349"/>
            <a:ext cx="5563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2800" dirty="0">
                <a:solidFill>
                  <a:srgbClr val="005CA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Personnalisez votre Newsletter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04758A-9D9D-E3FC-DF93-F8CB10B00F3C}"/>
              </a:ext>
            </a:extLst>
          </p:cNvPr>
          <p:cNvSpPr/>
          <p:nvPr/>
        </p:nvSpPr>
        <p:spPr>
          <a:xfrm>
            <a:off x="981711" y="116845"/>
            <a:ext cx="163256" cy="895769"/>
          </a:xfrm>
          <a:prstGeom prst="rect">
            <a:avLst/>
          </a:prstGeom>
          <a:solidFill>
            <a:srgbClr val="FD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B46CCCD-110A-9BF8-B5D5-43DB6D0B9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17" y="990805"/>
            <a:ext cx="4166239" cy="4035850"/>
          </a:xfrm>
          <a:prstGeom prst="rect">
            <a:avLst/>
          </a:prstGeom>
        </p:spPr>
      </p:pic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50C4C18E-6975-86CE-3C43-B440B9C3FFBB}"/>
              </a:ext>
            </a:extLst>
          </p:cNvPr>
          <p:cNvSpPr/>
          <p:nvPr/>
        </p:nvSpPr>
        <p:spPr>
          <a:xfrm rot="5400000">
            <a:off x="3832819" y="1434401"/>
            <a:ext cx="523220" cy="288032"/>
          </a:xfrm>
          <a:prstGeom prst="triangle">
            <a:avLst/>
          </a:prstGeom>
          <a:solidFill>
            <a:srgbClr val="E8412C"/>
          </a:solidFill>
          <a:ln>
            <a:solidFill>
              <a:srgbClr val="E841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A56EBC7-C9B4-901A-21D5-815BDC33777F}"/>
              </a:ext>
            </a:extLst>
          </p:cNvPr>
          <p:cNvSpPr txBox="1"/>
          <p:nvPr/>
        </p:nvSpPr>
        <p:spPr>
          <a:xfrm>
            <a:off x="4414730" y="1275606"/>
            <a:ext cx="4304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accent1"/>
                </a:solidFill>
              </a:rPr>
              <a:t>Les tendances du marché sont fixes et non modifiables. Chaque source est renseignée.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F01CC7F-3768-84C4-83D2-C9CA3BB82702}"/>
              </a:ext>
            </a:extLst>
          </p:cNvPr>
          <p:cNvSpPr txBox="1"/>
          <p:nvPr/>
        </p:nvSpPr>
        <p:spPr>
          <a:xfrm>
            <a:off x="4407666" y="2571750"/>
            <a:ext cx="4575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solidFill>
                  <a:schemeClr val="accent1"/>
                </a:solidFill>
              </a:rPr>
              <a:t>Nous choisirons à chaque publication l’offre qui collera le mieux avec vos différents partenaires. </a:t>
            </a:r>
            <a:r>
              <a:rPr lang="fr-FR" sz="1600" b="1" dirty="0">
                <a:solidFill>
                  <a:schemeClr val="accent1"/>
                </a:solidFill>
              </a:rPr>
              <a:t>Pour rappel, n’oubliez pas qu’une offre bonifiée par le CSF dont bénéficie un acquéreur provenant d’un partenaire </a:t>
            </a:r>
            <a:r>
              <a:rPr lang="fr-FR" sz="1600" b="1" dirty="0" err="1">
                <a:solidFill>
                  <a:schemeClr val="accent1"/>
                </a:solidFill>
              </a:rPr>
              <a:t>immo</a:t>
            </a:r>
            <a:r>
              <a:rPr lang="fr-FR" sz="1600" b="1" dirty="0">
                <a:solidFill>
                  <a:schemeClr val="accent1"/>
                </a:solidFill>
              </a:rPr>
              <a:t> rémunéré bloquera de fait la rémunération du partenaire.</a:t>
            </a:r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3C465071-C30F-6BE2-57E8-FF89D6E89C9B}"/>
              </a:ext>
            </a:extLst>
          </p:cNvPr>
          <p:cNvSpPr/>
          <p:nvPr/>
        </p:nvSpPr>
        <p:spPr>
          <a:xfrm rot="5400000">
            <a:off x="3865088" y="3629211"/>
            <a:ext cx="523220" cy="288032"/>
          </a:xfrm>
          <a:prstGeom prst="triangle">
            <a:avLst/>
          </a:prstGeom>
          <a:solidFill>
            <a:srgbClr val="E8412C"/>
          </a:solidFill>
          <a:ln>
            <a:solidFill>
              <a:srgbClr val="E841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riangle isocèle 14">
            <a:extLst>
              <a:ext uri="{FF2B5EF4-FFF2-40B4-BE49-F238E27FC236}">
                <a16:creationId xmlns:a16="http://schemas.microsoft.com/office/drawing/2014/main" id="{C81BF633-43C2-E3F5-C7C8-8A4456CCF122}"/>
              </a:ext>
            </a:extLst>
          </p:cNvPr>
          <p:cNvSpPr/>
          <p:nvPr/>
        </p:nvSpPr>
        <p:spPr>
          <a:xfrm rot="5400000">
            <a:off x="3865088" y="4507851"/>
            <a:ext cx="523220" cy="288032"/>
          </a:xfrm>
          <a:prstGeom prst="triangle">
            <a:avLst/>
          </a:prstGeom>
          <a:solidFill>
            <a:srgbClr val="E8412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8412C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471ED0F-F429-430A-3DFB-9FE527EAD6B6}"/>
              </a:ext>
            </a:extLst>
          </p:cNvPr>
          <p:cNvSpPr txBox="1"/>
          <p:nvPr/>
        </p:nvSpPr>
        <p:spPr>
          <a:xfrm>
            <a:off x="4444440" y="4405929"/>
            <a:ext cx="4575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1"/>
                </a:solidFill>
              </a:rPr>
              <a:t>Présentations de nos atouts, ce qui nous distingue. Ne pas modifier.   </a:t>
            </a:r>
          </a:p>
        </p:txBody>
      </p:sp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1A5F805E-26C8-F333-BDE8-34161F36C81C}"/>
              </a:ext>
            </a:extLst>
          </p:cNvPr>
          <p:cNvSpPr/>
          <p:nvPr/>
        </p:nvSpPr>
        <p:spPr>
          <a:xfrm rot="5400000">
            <a:off x="6968774" y="139333"/>
            <a:ext cx="247011" cy="288032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1B502A-B393-C23C-FA06-F251F84D5247}"/>
              </a:ext>
            </a:extLst>
          </p:cNvPr>
          <p:cNvSpPr txBox="1"/>
          <p:nvPr/>
        </p:nvSpPr>
        <p:spPr>
          <a:xfrm>
            <a:off x="7236296" y="11231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3"/>
                </a:solidFill>
              </a:rPr>
              <a:t>Personnalisable</a:t>
            </a:r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7EA16683-BC1A-4A16-D071-970EE02E8011}"/>
              </a:ext>
            </a:extLst>
          </p:cNvPr>
          <p:cNvSpPr/>
          <p:nvPr/>
        </p:nvSpPr>
        <p:spPr>
          <a:xfrm rot="5400000">
            <a:off x="6968774" y="493419"/>
            <a:ext cx="247011" cy="288032"/>
          </a:xfrm>
          <a:prstGeom prst="triangle">
            <a:avLst/>
          </a:prstGeom>
          <a:solidFill>
            <a:srgbClr val="E8412C"/>
          </a:solidFill>
          <a:ln>
            <a:solidFill>
              <a:srgbClr val="E841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F66C269-F97E-116D-5B91-BA25F04F9E0C}"/>
              </a:ext>
            </a:extLst>
          </p:cNvPr>
          <p:cNvSpPr txBox="1"/>
          <p:nvPr/>
        </p:nvSpPr>
        <p:spPr>
          <a:xfrm>
            <a:off x="7236296" y="47217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E8412C"/>
                </a:solidFill>
              </a:rPr>
              <a:t>Fixe</a:t>
            </a:r>
          </a:p>
        </p:txBody>
      </p:sp>
    </p:spTree>
    <p:extLst>
      <p:ext uri="{BB962C8B-B14F-4D97-AF65-F5344CB8AC3E}">
        <p14:creationId xmlns:p14="http://schemas.microsoft.com/office/powerpoint/2010/main" val="19979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86000" y="5035500"/>
            <a:ext cx="2286000" cy="108000"/>
          </a:xfrm>
          <a:prstGeom prst="rect">
            <a:avLst/>
          </a:prstGeom>
          <a:solidFill>
            <a:srgbClr val="00A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5035500"/>
            <a:ext cx="2286000" cy="108000"/>
          </a:xfrm>
          <a:prstGeom prst="rect">
            <a:avLst/>
          </a:prstGeom>
          <a:solidFill>
            <a:srgbClr val="F5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0882F4-8879-44F8-9121-7EED6F4AFD2D}"/>
              </a:ext>
            </a:extLst>
          </p:cNvPr>
          <p:cNvSpPr/>
          <p:nvPr/>
        </p:nvSpPr>
        <p:spPr>
          <a:xfrm>
            <a:off x="0" y="5035500"/>
            <a:ext cx="2286000" cy="108000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7773ABF-7EF9-41E4-AF9B-354CB277ED9D}"/>
              </a:ext>
            </a:extLst>
          </p:cNvPr>
          <p:cNvSpPr txBox="1"/>
          <p:nvPr/>
        </p:nvSpPr>
        <p:spPr>
          <a:xfrm>
            <a:off x="0" y="4773890"/>
            <a:ext cx="689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Lato Black" pitchFamily="34" charset="0"/>
                <a:ea typeface="Lato Black" pitchFamily="34" charset="0"/>
                <a:cs typeface="Lato Black" pitchFamily="34" charset="0"/>
              </a:rPr>
              <a:t>CSF.FR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8DC2F4-FBAD-481B-BFE4-5CB3B55CDFAA}"/>
              </a:ext>
            </a:extLst>
          </p:cNvPr>
          <p:cNvSpPr/>
          <p:nvPr/>
        </p:nvSpPr>
        <p:spPr>
          <a:xfrm>
            <a:off x="6858000" y="5035500"/>
            <a:ext cx="2286000" cy="108000"/>
          </a:xfrm>
          <a:prstGeom prst="rect">
            <a:avLst/>
          </a:prstGeom>
          <a:solidFill>
            <a:srgbClr val="E84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09F0DA-3F82-F83A-E932-375A9943AD2D}"/>
              </a:ext>
            </a:extLst>
          </p:cNvPr>
          <p:cNvSpPr/>
          <p:nvPr/>
        </p:nvSpPr>
        <p:spPr>
          <a:xfrm>
            <a:off x="1168586" y="283349"/>
            <a:ext cx="5563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2800" dirty="0">
                <a:solidFill>
                  <a:srgbClr val="005CA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Personnalisez votre Newsletter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04758A-9D9D-E3FC-DF93-F8CB10B00F3C}"/>
              </a:ext>
            </a:extLst>
          </p:cNvPr>
          <p:cNvSpPr/>
          <p:nvPr/>
        </p:nvSpPr>
        <p:spPr>
          <a:xfrm>
            <a:off x="981711" y="116845"/>
            <a:ext cx="163256" cy="895769"/>
          </a:xfrm>
          <a:prstGeom prst="rect">
            <a:avLst/>
          </a:prstGeom>
          <a:solidFill>
            <a:srgbClr val="FD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54DE6B6-FF92-A906-07C0-A12467BA5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0258"/>
            <a:ext cx="3707904" cy="3967804"/>
          </a:xfrm>
          <a:prstGeom prst="rect">
            <a:avLst/>
          </a:prstGeom>
        </p:spPr>
      </p:pic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53AEB8F0-C808-6453-5B1F-09F6B2352802}"/>
              </a:ext>
            </a:extLst>
          </p:cNvPr>
          <p:cNvSpPr/>
          <p:nvPr/>
        </p:nvSpPr>
        <p:spPr>
          <a:xfrm rot="5400000">
            <a:off x="3544787" y="1465208"/>
            <a:ext cx="523220" cy="288032"/>
          </a:xfrm>
          <a:prstGeom prst="triangle">
            <a:avLst/>
          </a:prstGeom>
          <a:solidFill>
            <a:srgbClr val="E8412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8412C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667C3BA-7EBA-AACF-F1F0-66FC2EDB1CAC}"/>
              </a:ext>
            </a:extLst>
          </p:cNvPr>
          <p:cNvSpPr txBox="1"/>
          <p:nvPr/>
        </p:nvSpPr>
        <p:spPr>
          <a:xfrm>
            <a:off x="4226256" y="1140526"/>
            <a:ext cx="46085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accent1"/>
                </a:solidFill>
              </a:rPr>
              <a:t>Vos acquéreurs peuvent prendre rdv sur CSF.FR : </a:t>
            </a:r>
            <a:r>
              <a:rPr lang="fr-FR" sz="1600" b="1" dirty="0">
                <a:solidFill>
                  <a:schemeClr val="accent1"/>
                </a:solidFill>
              </a:rPr>
              <a:t>Ce lien est tagué et permettra de connaître les retombées de vos diffusions</a:t>
            </a:r>
            <a:r>
              <a:rPr lang="fr-FR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F15162F-A515-B357-DB7E-5808A536F8E4}"/>
              </a:ext>
            </a:extLst>
          </p:cNvPr>
          <p:cNvSpPr txBox="1"/>
          <p:nvPr/>
        </p:nvSpPr>
        <p:spPr>
          <a:xfrm>
            <a:off x="4240672" y="2164682"/>
            <a:ext cx="4572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solidFill>
                  <a:schemeClr val="accent1"/>
                </a:solidFill>
              </a:rPr>
              <a:t>Une équipe au service de vos acquéreurs : </a:t>
            </a:r>
            <a:r>
              <a:rPr lang="fr-FR" sz="1600" b="1" dirty="0">
                <a:solidFill>
                  <a:schemeClr val="accent1"/>
                </a:solidFill>
              </a:rPr>
              <a:t>cette partie est personnalisable avec votre organisation locale et à votre main. Une fois la première rédigée vous pourrez aisément copier/coller sur la prochaine Newsletter</a:t>
            </a:r>
            <a:r>
              <a:rPr lang="fr-FR" b="1" dirty="0"/>
              <a:t>. </a:t>
            </a:r>
          </a:p>
        </p:txBody>
      </p: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id="{DFB77D95-559D-88F8-3452-AF96A1C312DB}"/>
              </a:ext>
            </a:extLst>
          </p:cNvPr>
          <p:cNvSpPr/>
          <p:nvPr/>
        </p:nvSpPr>
        <p:spPr>
          <a:xfrm rot="5400000">
            <a:off x="3556800" y="2515408"/>
            <a:ext cx="523220" cy="288032"/>
          </a:xfrm>
          <a:prstGeom prst="triangle">
            <a:avLst/>
          </a:prstGeom>
          <a:solidFill>
            <a:srgbClr val="00A68D"/>
          </a:solidFill>
          <a:ln>
            <a:solidFill>
              <a:srgbClr val="00A6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B413A0D0-5FA5-AC6B-F681-141EED861D5C}"/>
              </a:ext>
            </a:extLst>
          </p:cNvPr>
          <p:cNvSpPr/>
          <p:nvPr/>
        </p:nvSpPr>
        <p:spPr>
          <a:xfrm rot="5400000">
            <a:off x="3593962" y="3841284"/>
            <a:ext cx="523220" cy="288032"/>
          </a:xfrm>
          <a:prstGeom prst="triangle">
            <a:avLst/>
          </a:prstGeom>
          <a:solidFill>
            <a:srgbClr val="E8412C"/>
          </a:solidFill>
          <a:ln>
            <a:solidFill>
              <a:srgbClr val="E841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4B67DC3-8F6B-68B7-A9CE-06F19045936D}"/>
              </a:ext>
            </a:extLst>
          </p:cNvPr>
          <p:cNvSpPr txBox="1"/>
          <p:nvPr/>
        </p:nvSpPr>
        <p:spPr>
          <a:xfrm>
            <a:off x="4226256" y="3800634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b="1" u="sng" dirty="0">
                <a:solidFill>
                  <a:srgbClr val="E8412C"/>
                </a:solidFill>
              </a:rPr>
              <a:t>Mentions légales à ne pas modifier</a:t>
            </a:r>
          </a:p>
        </p:txBody>
      </p:sp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3063A43A-1812-E716-36AB-3E553BFE623A}"/>
              </a:ext>
            </a:extLst>
          </p:cNvPr>
          <p:cNvSpPr/>
          <p:nvPr/>
        </p:nvSpPr>
        <p:spPr>
          <a:xfrm rot="5400000">
            <a:off x="6968774" y="139333"/>
            <a:ext cx="247011" cy="288032"/>
          </a:xfrm>
          <a:prstGeom prst="triangle">
            <a:avLst/>
          </a:prstGeom>
          <a:solidFill>
            <a:srgbClr val="00A68D"/>
          </a:solidFill>
          <a:ln>
            <a:solidFill>
              <a:srgbClr val="00A6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AF41910-DFD9-DC89-3A60-BFF287313843}"/>
              </a:ext>
            </a:extLst>
          </p:cNvPr>
          <p:cNvSpPr txBox="1"/>
          <p:nvPr/>
        </p:nvSpPr>
        <p:spPr>
          <a:xfrm>
            <a:off x="7236296" y="11231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A68D"/>
                </a:solidFill>
              </a:rPr>
              <a:t>Personnalisable</a:t>
            </a:r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9A096A32-594B-FCF9-CD8E-279EB9FBED75}"/>
              </a:ext>
            </a:extLst>
          </p:cNvPr>
          <p:cNvSpPr/>
          <p:nvPr/>
        </p:nvSpPr>
        <p:spPr>
          <a:xfrm rot="5400000">
            <a:off x="6968774" y="493419"/>
            <a:ext cx="247011" cy="288032"/>
          </a:xfrm>
          <a:prstGeom prst="triangle">
            <a:avLst/>
          </a:prstGeom>
          <a:solidFill>
            <a:srgbClr val="E8412C"/>
          </a:solidFill>
          <a:ln>
            <a:solidFill>
              <a:srgbClr val="E841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0D76DF3-3EE8-CE3B-6F03-37842C54A8D6}"/>
              </a:ext>
            </a:extLst>
          </p:cNvPr>
          <p:cNvSpPr txBox="1"/>
          <p:nvPr/>
        </p:nvSpPr>
        <p:spPr>
          <a:xfrm>
            <a:off x="7236296" y="47217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E8412C"/>
                </a:solidFill>
              </a:rPr>
              <a:t>Fixe</a:t>
            </a:r>
          </a:p>
        </p:txBody>
      </p:sp>
    </p:spTree>
    <p:extLst>
      <p:ext uri="{BB962C8B-B14F-4D97-AF65-F5344CB8AC3E}">
        <p14:creationId xmlns:p14="http://schemas.microsoft.com/office/powerpoint/2010/main" val="419329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86000" y="5035500"/>
            <a:ext cx="2286000" cy="108000"/>
          </a:xfrm>
          <a:prstGeom prst="rect">
            <a:avLst/>
          </a:prstGeom>
          <a:solidFill>
            <a:srgbClr val="00A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5035500"/>
            <a:ext cx="2286000" cy="108000"/>
          </a:xfrm>
          <a:prstGeom prst="rect">
            <a:avLst/>
          </a:prstGeom>
          <a:solidFill>
            <a:srgbClr val="F5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0882F4-8879-44F8-9121-7EED6F4AFD2D}"/>
              </a:ext>
            </a:extLst>
          </p:cNvPr>
          <p:cNvSpPr/>
          <p:nvPr/>
        </p:nvSpPr>
        <p:spPr>
          <a:xfrm>
            <a:off x="0" y="5035500"/>
            <a:ext cx="2286000" cy="108000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8DC2F4-FBAD-481B-BFE4-5CB3B55CDFAA}"/>
              </a:ext>
            </a:extLst>
          </p:cNvPr>
          <p:cNvSpPr/>
          <p:nvPr/>
        </p:nvSpPr>
        <p:spPr>
          <a:xfrm>
            <a:off x="6858000" y="5035500"/>
            <a:ext cx="2286000" cy="108000"/>
          </a:xfrm>
          <a:prstGeom prst="rect">
            <a:avLst/>
          </a:prstGeom>
          <a:solidFill>
            <a:srgbClr val="E84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09F0DA-3F82-F83A-E932-375A9943AD2D}"/>
              </a:ext>
            </a:extLst>
          </p:cNvPr>
          <p:cNvSpPr/>
          <p:nvPr/>
        </p:nvSpPr>
        <p:spPr>
          <a:xfrm>
            <a:off x="1294346" y="562324"/>
            <a:ext cx="5563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3- Envoyez votre e-mail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04758A-9D9D-E3FC-DF93-F8CB10B00F3C}"/>
              </a:ext>
            </a:extLst>
          </p:cNvPr>
          <p:cNvSpPr/>
          <p:nvPr/>
        </p:nvSpPr>
        <p:spPr>
          <a:xfrm>
            <a:off x="1107471" y="395820"/>
            <a:ext cx="163256" cy="895769"/>
          </a:xfrm>
          <a:prstGeom prst="rect">
            <a:avLst/>
          </a:prstGeom>
          <a:solidFill>
            <a:srgbClr val="FD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1CAE613-1EF7-AB41-7D79-A209CAA9C5EB}"/>
              </a:ext>
            </a:extLst>
          </p:cNvPr>
          <p:cNvSpPr txBox="1"/>
          <p:nvPr/>
        </p:nvSpPr>
        <p:spPr>
          <a:xfrm>
            <a:off x="683568" y="1490861"/>
            <a:ext cx="3672408" cy="3139321"/>
          </a:xfrm>
          <a:prstGeom prst="rect">
            <a:avLst/>
          </a:prstGeom>
          <a:noFill/>
          <a:ln>
            <a:solidFill>
              <a:srgbClr val="005CA9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005CA9"/>
                </a:solidFill>
              </a:rPr>
              <a:t>OPTION 1 : </a:t>
            </a:r>
            <a:r>
              <a:rPr lang="fr-FR" dirty="0">
                <a:solidFill>
                  <a:srgbClr val="005CA9"/>
                </a:solidFill>
              </a:rPr>
              <a:t>Envoyez via OUTLOOK</a:t>
            </a:r>
          </a:p>
          <a:p>
            <a:r>
              <a:rPr lang="fr-FR" dirty="0">
                <a:solidFill>
                  <a:srgbClr val="005CA9"/>
                </a:solidFill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800" b="1" dirty="0">
                <a:solidFill>
                  <a:srgbClr val="00A6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Avantage -&gt; </a:t>
            </a:r>
            <a:r>
              <a:rPr lang="fr-FR" altLang="fr-FR" sz="1800" dirty="0">
                <a:solidFill>
                  <a:srgbClr val="005CA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Solution très rapide car vous reprenez votre liste complète en un clique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A68D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Inconvénient -&gt; 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Invisible dans le suivi de vos actions avec le partenaire car l’e-mail sera référencé dans un tableau de bord.</a:t>
            </a:r>
          </a:p>
          <a:p>
            <a:r>
              <a:rPr lang="fr-FR" b="1" u="sng" dirty="0">
                <a:solidFill>
                  <a:srgbClr val="E8412C"/>
                </a:solidFill>
              </a:rPr>
              <a:t>Détails Slide 8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4CCE4A-3214-47D2-5DD3-AC08B7033BAC}"/>
              </a:ext>
            </a:extLst>
          </p:cNvPr>
          <p:cNvSpPr txBox="1"/>
          <p:nvPr/>
        </p:nvSpPr>
        <p:spPr>
          <a:xfrm>
            <a:off x="4557864" y="1470531"/>
            <a:ext cx="3744416" cy="3139321"/>
          </a:xfrm>
          <a:prstGeom prst="rect">
            <a:avLst/>
          </a:prstGeom>
          <a:noFill/>
          <a:ln>
            <a:solidFill>
              <a:srgbClr val="005CA9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b="1" u="sng" dirty="0">
                <a:solidFill>
                  <a:srgbClr val="005CA9"/>
                </a:solidFill>
              </a:rPr>
              <a:t>OPTION 2 : </a:t>
            </a:r>
            <a:r>
              <a:rPr lang="fr-FR" altLang="fr-FR" dirty="0">
                <a:solidFill>
                  <a:srgbClr val="005CA9"/>
                </a:solidFill>
              </a:rPr>
              <a:t>Envoyer via HORIZON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 sz="1800" b="1" dirty="0">
              <a:solidFill>
                <a:srgbClr val="00A68D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800" b="1" dirty="0">
                <a:solidFill>
                  <a:srgbClr val="00A6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Avantage -&gt; </a:t>
            </a:r>
            <a:r>
              <a:rPr lang="fr-FR" altLang="fr-FR" sz="1800" dirty="0">
                <a:solidFill>
                  <a:srgbClr val="005CA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Vos envois sont tracés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A68D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Inconvénient -&gt; 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Plus long car vous envoyez chaque e-mail Prescripteur par prescripteur. Plus adapté si votre liste est courte ou si vous souhaitez décaler vos envois.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srgbClr val="005CA9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fr-FR" b="1" u="sng" dirty="0">
                <a:solidFill>
                  <a:srgbClr val="E8412C"/>
                </a:solidFill>
              </a:rPr>
              <a:t>Détails Slide 9</a:t>
            </a:r>
          </a:p>
        </p:txBody>
      </p:sp>
    </p:spTree>
    <p:extLst>
      <p:ext uri="{BB962C8B-B14F-4D97-AF65-F5344CB8AC3E}">
        <p14:creationId xmlns:p14="http://schemas.microsoft.com/office/powerpoint/2010/main" val="14384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86000" y="5035500"/>
            <a:ext cx="2286000" cy="108000"/>
          </a:xfrm>
          <a:prstGeom prst="rect">
            <a:avLst/>
          </a:prstGeom>
          <a:solidFill>
            <a:srgbClr val="00A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5035500"/>
            <a:ext cx="2286000" cy="108000"/>
          </a:xfrm>
          <a:prstGeom prst="rect">
            <a:avLst/>
          </a:prstGeom>
          <a:solidFill>
            <a:srgbClr val="F5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0882F4-8879-44F8-9121-7EED6F4AFD2D}"/>
              </a:ext>
            </a:extLst>
          </p:cNvPr>
          <p:cNvSpPr/>
          <p:nvPr/>
        </p:nvSpPr>
        <p:spPr>
          <a:xfrm>
            <a:off x="0" y="5035500"/>
            <a:ext cx="2286000" cy="108000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8DC2F4-FBAD-481B-BFE4-5CB3B55CDFAA}"/>
              </a:ext>
            </a:extLst>
          </p:cNvPr>
          <p:cNvSpPr/>
          <p:nvPr/>
        </p:nvSpPr>
        <p:spPr>
          <a:xfrm>
            <a:off x="6858000" y="5035500"/>
            <a:ext cx="2286000" cy="108000"/>
          </a:xfrm>
          <a:prstGeom prst="rect">
            <a:avLst/>
          </a:prstGeom>
          <a:solidFill>
            <a:srgbClr val="E84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09F0DA-3F82-F83A-E932-375A9943AD2D}"/>
              </a:ext>
            </a:extLst>
          </p:cNvPr>
          <p:cNvSpPr/>
          <p:nvPr/>
        </p:nvSpPr>
        <p:spPr>
          <a:xfrm>
            <a:off x="1143000" y="92510"/>
            <a:ext cx="5563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sng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Option 1 : </a:t>
            </a: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Envoyer via </a:t>
            </a:r>
            <a:r>
              <a:rPr kumimoji="0" lang="fr-FR" alt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outlook</a:t>
            </a:r>
            <a:endParaRPr kumimoji="0" lang="fr-FR" altLang="fr-FR" sz="2800" b="0" i="0" u="none" strike="noStrike" kern="1200" cap="none" spc="0" normalizeH="0" baseline="0" noProof="0" dirty="0">
              <a:ln>
                <a:noFill/>
              </a:ln>
              <a:solidFill>
                <a:srgbClr val="005CA9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04758A-9D9D-E3FC-DF93-F8CB10B00F3C}"/>
              </a:ext>
            </a:extLst>
          </p:cNvPr>
          <p:cNvSpPr/>
          <p:nvPr/>
        </p:nvSpPr>
        <p:spPr>
          <a:xfrm>
            <a:off x="981711" y="116845"/>
            <a:ext cx="163256" cy="895769"/>
          </a:xfrm>
          <a:prstGeom prst="rect">
            <a:avLst/>
          </a:prstGeom>
          <a:solidFill>
            <a:srgbClr val="FD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3591F0F-3166-0E24-139E-DFACD5D39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417" y="1185155"/>
            <a:ext cx="7153009" cy="362042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A5D5362-DC14-C976-B16A-489FC630486C}"/>
              </a:ext>
            </a:extLst>
          </p:cNvPr>
          <p:cNvSpPr txBox="1"/>
          <p:nvPr/>
        </p:nvSpPr>
        <p:spPr>
          <a:xfrm>
            <a:off x="170059" y="2888109"/>
            <a:ext cx="2584796" cy="2031325"/>
          </a:xfrm>
          <a:prstGeom prst="rect">
            <a:avLst/>
          </a:prstGeom>
          <a:noFill/>
          <a:ln>
            <a:solidFill>
              <a:srgbClr val="005CA9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5CA9"/>
                </a:solidFill>
              </a:rPr>
              <a:t>Copier/coller en copie cachée « Cci » toutes les adresses emails de vos prescripteurs en une seule fois et envoyez-vous l’email à vous-même.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656F6A-BA63-A2F6-75E3-56475FE1A7DE}"/>
              </a:ext>
            </a:extLst>
          </p:cNvPr>
          <p:cNvSpPr/>
          <p:nvPr/>
        </p:nvSpPr>
        <p:spPr>
          <a:xfrm>
            <a:off x="2433116" y="1995686"/>
            <a:ext cx="6563766" cy="792088"/>
          </a:xfrm>
          <a:prstGeom prst="rect">
            <a:avLst/>
          </a:prstGeom>
          <a:noFill/>
          <a:ln>
            <a:solidFill>
              <a:srgbClr val="E841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040B344-A0E0-A00A-46A6-9611A88D3701}"/>
              </a:ext>
            </a:extLst>
          </p:cNvPr>
          <p:cNvSpPr txBox="1"/>
          <p:nvPr/>
        </p:nvSpPr>
        <p:spPr>
          <a:xfrm>
            <a:off x="1169256" y="531399"/>
            <a:ext cx="7723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800" b="1" dirty="0">
                <a:solidFill>
                  <a:srgbClr val="00A6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Avantage -&gt; </a:t>
            </a:r>
            <a:r>
              <a:rPr lang="fr-FR" altLang="fr-FR" sz="1800" dirty="0">
                <a:solidFill>
                  <a:srgbClr val="005CA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Solution très rapide (5min)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A68D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Inconvénient -&gt; 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Invisible dans le suivi de vos actions avec le partenaire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FCFC74C-BEFA-CDA8-8C01-FD314098F657}"/>
              </a:ext>
            </a:extLst>
          </p:cNvPr>
          <p:cNvSpPr/>
          <p:nvPr/>
        </p:nvSpPr>
        <p:spPr>
          <a:xfrm>
            <a:off x="7380312" y="3219822"/>
            <a:ext cx="1616570" cy="432048"/>
          </a:xfrm>
          <a:prstGeom prst="roundRect">
            <a:avLst/>
          </a:prstGeom>
          <a:solidFill>
            <a:srgbClr val="00A68D"/>
          </a:solidFill>
          <a:ln>
            <a:solidFill>
              <a:srgbClr val="00A6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u="sng" dirty="0">
                <a:hlinkClick r:id="rId4" action="ppaction://hlinkfile"/>
              </a:rPr>
              <a:t>Extraction ICI</a:t>
            </a:r>
            <a:endParaRPr lang="fr-FR" sz="1200" b="1" u="sng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95A75C0-FA8F-0D6A-8AA2-20A82895AA7A}"/>
              </a:ext>
            </a:extLst>
          </p:cNvPr>
          <p:cNvSpPr/>
          <p:nvPr/>
        </p:nvSpPr>
        <p:spPr>
          <a:xfrm>
            <a:off x="7380312" y="3747762"/>
            <a:ext cx="1616570" cy="432048"/>
          </a:xfrm>
          <a:prstGeom prst="roundRect">
            <a:avLst/>
          </a:prstGeom>
          <a:solidFill>
            <a:srgbClr val="00A68D"/>
          </a:solidFill>
          <a:ln>
            <a:solidFill>
              <a:srgbClr val="00A6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u="sng" dirty="0">
                <a:hlinkClick r:id="rId5"/>
              </a:rPr>
              <a:t>Lien vers Rapport HORIZON</a:t>
            </a:r>
            <a:endParaRPr lang="fr-FR" sz="1200" b="1" u="sng" dirty="0"/>
          </a:p>
        </p:txBody>
      </p:sp>
    </p:spTree>
    <p:extLst>
      <p:ext uri="{BB962C8B-B14F-4D97-AF65-F5344CB8AC3E}">
        <p14:creationId xmlns:p14="http://schemas.microsoft.com/office/powerpoint/2010/main" val="272611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86000" y="5035500"/>
            <a:ext cx="2286000" cy="108000"/>
          </a:xfrm>
          <a:prstGeom prst="rect">
            <a:avLst/>
          </a:prstGeom>
          <a:solidFill>
            <a:srgbClr val="00A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5035500"/>
            <a:ext cx="2286000" cy="108000"/>
          </a:xfrm>
          <a:prstGeom prst="rect">
            <a:avLst/>
          </a:prstGeom>
          <a:solidFill>
            <a:srgbClr val="F5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0882F4-8879-44F8-9121-7EED6F4AFD2D}"/>
              </a:ext>
            </a:extLst>
          </p:cNvPr>
          <p:cNvSpPr/>
          <p:nvPr/>
        </p:nvSpPr>
        <p:spPr>
          <a:xfrm>
            <a:off x="0" y="5035500"/>
            <a:ext cx="2286000" cy="108000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8DC2F4-FBAD-481B-BFE4-5CB3B55CDFAA}"/>
              </a:ext>
            </a:extLst>
          </p:cNvPr>
          <p:cNvSpPr/>
          <p:nvPr/>
        </p:nvSpPr>
        <p:spPr>
          <a:xfrm>
            <a:off x="6858000" y="5035500"/>
            <a:ext cx="2286000" cy="108000"/>
          </a:xfrm>
          <a:prstGeom prst="rect">
            <a:avLst/>
          </a:prstGeom>
          <a:solidFill>
            <a:srgbClr val="E84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09F0DA-3F82-F83A-E932-375A9943AD2D}"/>
              </a:ext>
            </a:extLst>
          </p:cNvPr>
          <p:cNvSpPr/>
          <p:nvPr/>
        </p:nvSpPr>
        <p:spPr>
          <a:xfrm>
            <a:off x="1228402" y="42361"/>
            <a:ext cx="68597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sng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Option </a:t>
            </a:r>
            <a:r>
              <a:rPr lang="fr-FR" altLang="fr-FR" sz="2400" b="1" u="sng" dirty="0">
                <a:solidFill>
                  <a:srgbClr val="005CA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kumimoji="0" lang="fr-FR" altLang="fr-FR" sz="2400" b="1" i="0" u="sng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: </a:t>
            </a: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Envoyer via HORIZON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600" b="1" dirty="0">
                <a:solidFill>
                  <a:srgbClr val="00A6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Avantage -&gt; </a:t>
            </a:r>
            <a:r>
              <a:rPr lang="fr-FR" altLang="fr-FR" sz="1600" dirty="0">
                <a:solidFill>
                  <a:srgbClr val="005CA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Vos envois sont tracés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A68D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Inconvénient -&gt; </a:t>
            </a: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Plus long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04758A-9D9D-E3FC-DF93-F8CB10B00F3C}"/>
              </a:ext>
            </a:extLst>
          </p:cNvPr>
          <p:cNvSpPr/>
          <p:nvPr/>
        </p:nvSpPr>
        <p:spPr>
          <a:xfrm>
            <a:off x="981711" y="116845"/>
            <a:ext cx="163256" cy="895769"/>
          </a:xfrm>
          <a:prstGeom prst="rect">
            <a:avLst/>
          </a:prstGeom>
          <a:solidFill>
            <a:srgbClr val="FD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3504D7F-DCE8-53A3-27CB-13FE9364F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03" y="1126501"/>
            <a:ext cx="8971397" cy="37336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656F6A-BA63-A2F6-75E3-56475FE1A7DE}"/>
              </a:ext>
            </a:extLst>
          </p:cNvPr>
          <p:cNvSpPr/>
          <p:nvPr/>
        </p:nvSpPr>
        <p:spPr>
          <a:xfrm>
            <a:off x="6300192" y="1966675"/>
            <a:ext cx="2808312" cy="3068825"/>
          </a:xfrm>
          <a:prstGeom prst="rect">
            <a:avLst/>
          </a:prstGeom>
          <a:noFill/>
          <a:ln w="57150">
            <a:solidFill>
              <a:srgbClr val="00A6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F073FE-6035-3FFD-176B-67CDBFAC9CD9}"/>
              </a:ext>
            </a:extLst>
          </p:cNvPr>
          <p:cNvSpPr/>
          <p:nvPr/>
        </p:nvSpPr>
        <p:spPr>
          <a:xfrm>
            <a:off x="172603" y="1166024"/>
            <a:ext cx="1951125" cy="668584"/>
          </a:xfrm>
          <a:prstGeom prst="rect">
            <a:avLst/>
          </a:prstGeom>
          <a:noFill/>
          <a:ln w="57150">
            <a:solidFill>
              <a:srgbClr val="00A6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A5D5362-DC14-C976-B16A-489FC630486C}"/>
              </a:ext>
            </a:extLst>
          </p:cNvPr>
          <p:cNvSpPr txBox="1"/>
          <p:nvPr/>
        </p:nvSpPr>
        <p:spPr>
          <a:xfrm>
            <a:off x="2073504" y="2931790"/>
            <a:ext cx="3290583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A68D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00A68D"/>
                </a:solidFill>
              </a:rPr>
              <a:t>Copier/coller en copie cachée « Cci » toutes les adresses emails de vos partenaires en une seule fois et envoyez-vous l’email à vous-même.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FCDA466-B40D-190C-DAB9-03A60AE554FC}"/>
              </a:ext>
            </a:extLst>
          </p:cNvPr>
          <p:cNvSpPr txBox="1"/>
          <p:nvPr/>
        </p:nvSpPr>
        <p:spPr>
          <a:xfrm>
            <a:off x="6354497" y="4051465"/>
            <a:ext cx="1385856" cy="938719"/>
          </a:xfrm>
          <a:prstGeom prst="rect">
            <a:avLst/>
          </a:prstGeom>
          <a:noFill/>
          <a:ln>
            <a:solidFill>
              <a:srgbClr val="E8412C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E8412C"/>
                </a:solidFill>
              </a:rPr>
              <a:t>Ne vous inquiétez pas le rendu ne sera pas dégradé lors de la réception de votre email</a:t>
            </a:r>
          </a:p>
        </p:txBody>
      </p:sp>
    </p:spTree>
    <p:extLst>
      <p:ext uri="{BB962C8B-B14F-4D97-AF65-F5344CB8AC3E}">
        <p14:creationId xmlns:p14="http://schemas.microsoft.com/office/powerpoint/2010/main" val="229509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956</Words>
  <Application>Microsoft Office PowerPoint</Application>
  <PresentationFormat>Affichage à l'écran (16:9)</PresentationFormat>
  <Paragraphs>124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Aharoni</vt:lpstr>
      <vt:lpstr>Arial</vt:lpstr>
      <vt:lpstr>Calibri</vt:lpstr>
      <vt:lpstr>Lato</vt:lpstr>
      <vt:lpstr>Lato Black</vt:lpstr>
      <vt:lpstr>Lato Heavy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2022-12-05T09:42:37Z</dcterms:created>
  <dcterms:modified xsi:type="dcterms:W3CDTF">2025-03-04T08:56:44Z</dcterms:modified>
</cp:coreProperties>
</file>