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292" r:id="rId3"/>
    <p:sldId id="287" r:id="rId4"/>
    <p:sldId id="294" r:id="rId5"/>
    <p:sldId id="296" r:id="rId6"/>
    <p:sldId id="295" r:id="rId7"/>
    <p:sldId id="297" r:id="rId8"/>
    <p:sldId id="298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 autoAdjust="0"/>
    <p:restoredTop sz="94275" autoAdjust="0"/>
  </p:normalViewPr>
  <p:slideViewPr>
    <p:cSldViewPr snapToGrid="0">
      <p:cViewPr varScale="1">
        <p:scale>
          <a:sx n="81" d="100"/>
          <a:sy n="81" d="100"/>
        </p:scale>
        <p:origin x="10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6E92E-405C-4C09-B101-990FF8584CD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57462-F7B6-4995-9BE4-19BCC6B19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49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7A74D8-80F4-F4A6-C5C5-3650E69D2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096AEF-7B3E-0D08-6172-BAAA39B85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EFACA6-C93A-1D44-C0F9-F3149B7C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ECA7-866E-4FF1-B08E-64A2640F29C6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7A36D5-9719-4B54-8822-5147F3BD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7A07B-6487-4F58-EFB8-66631652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0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F4813-B30D-40EA-A9C8-194F514B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D03AFF-0138-2419-1142-96B8B1568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5E8BC2-0DE8-F6AE-9517-F1D73289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9C48-C902-4666-96DB-09969987A978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37C718-E51F-AFBA-5101-7EB5A362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37657F-1598-35A0-980F-13FAB56E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1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CE03FD-577B-C029-64CC-038EB2DAF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2DAB4A-A0DF-77A1-F8AC-A17D1C162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E2DB7A-C6F7-FDE7-47FC-A692C79C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C186-7DA9-4098-9278-99744D960E6E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F6E926-5744-8356-93AC-5641D6AC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477A07-DD49-0C1E-3584-1E4E52BD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A536B-0220-BFEF-D8B5-52DDD84A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40FAC-254B-004B-5882-C9DF54A5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1C5D3C-DEBF-DB92-5A04-D19718A6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D7E4-BFD4-4C60-83EF-713DA6D876F5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DEA4D9-E22E-DA84-96A1-873DBF1D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3BEC03-9462-E01F-3D95-D5AF85C0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1B19D-B06F-0E0E-1D17-F9E2D20F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A681F3-415E-45EF-C90A-9BE693676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E85C71-4923-D025-EED6-3200CA94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3082-1A98-40EF-8668-1C90297CCE8B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26C60D-2C50-5AF3-4DE7-DB1FD2E4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47BFBA-1917-A885-AAC1-86D68A76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F8839-38BE-A25E-2A61-A4EBA966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CF333F-817D-52D1-AD5E-6DAD5B974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EC9003-2136-AA42-C23A-EC81140DF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45D004-3FA7-D515-7522-9B7AED5F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AC14-C216-4896-B55D-C9EEC3C45D53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FD952B-2614-321B-5F2B-DAB3BD0D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C1B23D-9163-95A1-886E-73FC622D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2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07D70-5D59-223E-53BC-04037D9E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308AB8-E138-6589-7803-F5BF40224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6C0794-785E-6085-2C43-348E0203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2EDD9E-7ABD-8169-6989-2AFF88337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3AB92D-6D9C-F7E8-4C96-BBB3F50DF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72EE20-984B-9041-833B-979BF519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2FF-F7DC-42BF-B333-AD694205C355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E64C8D-837F-38C5-2FA7-797B0CB6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2B78CE-6FDC-67C9-7996-8B4B2190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1F66B-BC9F-9B39-6CA8-005A2A39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4078B3-8D1B-39F1-7BD4-B45EB61C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547E-35F6-4E4D-8479-C3D47F7BBB19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74C03B-64E5-182A-B245-57BA44D5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014491-95E1-94FF-1EF7-BB03B7CC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693BE8-324B-57EF-A09E-E9D7DD30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5C87-732C-41D3-9DC8-F1DF7DDC75FC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A123AD-E2BD-B371-288D-55E24345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584ED8-5FF3-238A-7155-0111318C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92B06-E2BB-5360-0023-633A66F0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2F5BFB-898D-1C27-799A-E27BE8238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61D1E3-60A6-3D06-E4D2-C5F5E2031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2456DA-6CC5-D3F8-3B03-87CD67AF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FC60-12DD-4746-BFA2-EE05AE998B17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6C4830-70D4-3782-8F64-87CAA8F4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F47962-53EB-BD68-AE18-E305BC5D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7E5DF4-C734-F352-9852-6F321D34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990FBD-6D84-B2A2-D497-EECB80FD9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47039A-0056-EB14-D6E9-99EFC279A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25C8AF-8CD9-B231-23C6-90DAFA44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E0A7-35E4-4710-A21C-BD762DEFE986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FD47FF-C5BF-A908-612E-0C8A1F32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8BBAA6-AEDB-F489-9A18-1FC799D7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6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45297C-2023-5C1D-469B-15014BDB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48EF24-2AAC-22D3-66C5-BBBE6503D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69FEC0-4F59-F93E-4B31-391F7FA52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8E03B4-D7A0-4364-8F20-5F5CB7FB1788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BD9DA4-6ECD-3009-6396-124E95B86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533EC-3EA3-4EB0-C69A-A100CCD0A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5732D3-7E87-44AD-8678-25AAAB8F9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4AC8B23-60E5-9C0F-AC2D-29288A0F22C1}"/>
              </a:ext>
            </a:extLst>
          </p:cNvPr>
          <p:cNvSpPr txBox="1">
            <a:spLocks/>
          </p:cNvSpPr>
          <p:nvPr/>
        </p:nvSpPr>
        <p:spPr>
          <a:xfrm>
            <a:off x="245096" y="336982"/>
            <a:ext cx="11691263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ANIMATION RÉSEAU</a:t>
            </a:r>
            <a:br>
              <a:rPr lang="fr-FR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fr-FR" sz="3600" b="1" dirty="0">
                <a:solidFill>
                  <a:srgbClr val="C00000"/>
                </a:solidFill>
              </a:rPr>
              <a:t>ADHESIO</a:t>
            </a:r>
            <a:r>
              <a:rPr lang="fr-FR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2025</a:t>
            </a:r>
          </a:p>
        </p:txBody>
      </p:sp>
      <p:pic>
        <p:nvPicPr>
          <p:cNvPr id="5" name="58f1f911-02a4-43ee-9d02-d1cd5542095c@FRAP264.PROD.OUTLOOK.COM">
            <a:extLst>
              <a:ext uri="{FF2B5EF4-FFF2-40B4-BE49-F238E27FC236}">
                <a16:creationId xmlns:a16="http://schemas.microsoft.com/office/drawing/2014/main" id="{80AB5F6D-2762-8E9D-FDE0-162B846F0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5" t="8078" r="4349" b="52005"/>
          <a:stretch/>
        </p:blipFill>
        <p:spPr bwMode="auto">
          <a:xfrm>
            <a:off x="4107170" y="1738287"/>
            <a:ext cx="3967114" cy="355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46083F-E256-2763-0C85-06A97FF5425C}"/>
              </a:ext>
            </a:extLst>
          </p:cNvPr>
          <p:cNvSpPr txBox="1">
            <a:spLocks/>
          </p:cNvSpPr>
          <p:nvPr/>
        </p:nvSpPr>
        <p:spPr>
          <a:xfrm>
            <a:off x="127820" y="5469508"/>
            <a:ext cx="11936360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Du 07 avril au 30 juin 2025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2E52ED-22B3-C93F-1D5E-A6E8F811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4D8A3D-DAA6-9CE4-F101-4B29DB7BB8B9}"/>
              </a:ext>
            </a:extLst>
          </p:cNvPr>
          <p:cNvSpPr txBox="1"/>
          <p:nvPr/>
        </p:nvSpPr>
        <p:spPr>
          <a:xfrm>
            <a:off x="446327" y="390370"/>
            <a:ext cx="115257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Le lancement d’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</a:rPr>
              <a:t>Adhésio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 :</a:t>
            </a:r>
          </a:p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projet de refonte de l’adhésion-cotisation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8201F7-874B-855E-8E60-6CF4024F11DD}"/>
              </a:ext>
            </a:extLst>
          </p:cNvPr>
          <p:cNvSpPr txBox="1"/>
          <p:nvPr/>
        </p:nvSpPr>
        <p:spPr>
          <a:xfrm>
            <a:off x="521740" y="1685189"/>
            <a:ext cx="11374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accent1"/>
                </a:solidFill>
              </a:rPr>
              <a:t>Rappel des objectifs du projet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FA9C27-2D01-2E44-23EC-16781AC0603B}"/>
              </a:ext>
            </a:extLst>
          </p:cNvPr>
          <p:cNvSpPr txBox="1"/>
          <p:nvPr/>
        </p:nvSpPr>
        <p:spPr>
          <a:xfrm>
            <a:off x="521741" y="4018570"/>
            <a:ext cx="114503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Un outil spécialement développé et dédié à l’instruction et la gestion de l’adhésion renouvelable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Directement accessible depuis Horizon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Avec signature électronique pour plus de sécurité et faciliter la vente à distance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Lato" panose="020F050202020403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D8EF70E-4650-ACA2-58C9-DC6099E5A3D7}"/>
              </a:ext>
            </a:extLst>
          </p:cNvPr>
          <p:cNvSpPr txBox="1"/>
          <p:nvPr/>
        </p:nvSpPr>
        <p:spPr>
          <a:xfrm>
            <a:off x="568875" y="2075500"/>
            <a:ext cx="11450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Matérialiser davantage l’appartenance à l’association CSF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Simplifier le binôme Adhésion-Cotisation pour les Adhérents et les Conseillers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Fidéliser en limitant les impacts générateurs d’attrition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Augmenter nos revenus et diminuer nos charges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DD7E7C-F736-F0BB-641D-BB3CF5E00F78}"/>
              </a:ext>
            </a:extLst>
          </p:cNvPr>
          <p:cNvSpPr txBox="1"/>
          <p:nvPr/>
        </p:nvSpPr>
        <p:spPr>
          <a:xfrm>
            <a:off x="521741" y="3733416"/>
            <a:ext cx="1145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chemeClr val="accent1"/>
                </a:solidFill>
              </a:rPr>
              <a:t>Le nouvel outil ADHESIO</a:t>
            </a:r>
          </a:p>
        </p:txBody>
      </p:sp>
      <p:pic>
        <p:nvPicPr>
          <p:cNvPr id="2" name="58f1f911-02a4-43ee-9d02-d1cd5542095c@FRAP264.PROD.OUTLOOK.COM">
            <a:extLst>
              <a:ext uri="{FF2B5EF4-FFF2-40B4-BE49-F238E27FC236}">
                <a16:creationId xmlns:a16="http://schemas.microsoft.com/office/drawing/2014/main" id="{F2B22508-DDC4-148D-BB26-5F686CD9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5" t="8078" r="4349" b="52005"/>
          <a:stretch/>
        </p:blipFill>
        <p:spPr bwMode="auto">
          <a:xfrm>
            <a:off x="10894046" y="150095"/>
            <a:ext cx="1153704" cy="1033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71897-B1FE-6C09-5729-2D07A80D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6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4D8A3D-DAA6-9CE4-F101-4B29DB7BB8B9}"/>
              </a:ext>
            </a:extLst>
          </p:cNvPr>
          <p:cNvSpPr txBox="1"/>
          <p:nvPr/>
        </p:nvSpPr>
        <p:spPr>
          <a:xfrm>
            <a:off x="446327" y="390370"/>
            <a:ext cx="11525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Les principes de l’animation ADHESIO25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919A54-3933-942E-0ACB-1687232C308B}"/>
              </a:ext>
            </a:extLst>
          </p:cNvPr>
          <p:cNvSpPr/>
          <p:nvPr/>
        </p:nvSpPr>
        <p:spPr>
          <a:xfrm>
            <a:off x="4339597" y="2676916"/>
            <a:ext cx="3289955" cy="820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  <a:endParaRPr lang="fr-FR" b="1" dirty="0"/>
          </a:p>
          <a:p>
            <a:pPr algn="ctr"/>
            <a:r>
              <a:rPr lang="fr-FR" dirty="0"/>
              <a:t>ROUNDS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567C2-C82C-A3F7-B7B2-3E2CCD57B22C}"/>
              </a:ext>
            </a:extLst>
          </p:cNvPr>
          <p:cNvSpPr/>
          <p:nvPr/>
        </p:nvSpPr>
        <p:spPr>
          <a:xfrm>
            <a:off x="446327" y="2676916"/>
            <a:ext cx="3289955" cy="820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12</a:t>
            </a:r>
          </a:p>
          <a:p>
            <a:pPr algn="ctr"/>
            <a:r>
              <a:rPr lang="fr-FR" dirty="0"/>
              <a:t>BINOMES Agences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78E37-C6CF-B016-3892-44AEE72DDF12}"/>
              </a:ext>
            </a:extLst>
          </p:cNvPr>
          <p:cNvSpPr/>
          <p:nvPr/>
        </p:nvSpPr>
        <p:spPr>
          <a:xfrm>
            <a:off x="8232868" y="2690666"/>
            <a:ext cx="3289955" cy="820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Types de RECOMPENSES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FFB26A-A50F-154C-1EA4-2E661A6E308F}"/>
              </a:ext>
            </a:extLst>
          </p:cNvPr>
          <p:cNvSpPr txBox="1"/>
          <p:nvPr/>
        </p:nvSpPr>
        <p:spPr>
          <a:xfrm>
            <a:off x="446327" y="1075456"/>
            <a:ext cx="10989958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u="sng" dirty="0">
                <a:solidFill>
                  <a:schemeClr val="accent1"/>
                </a:solidFill>
              </a:rPr>
              <a:t>Durée de l’animation </a:t>
            </a:r>
            <a:r>
              <a:rPr lang="fr-FR" b="1" dirty="0">
                <a:solidFill>
                  <a:schemeClr val="accent1"/>
                </a:solidFill>
              </a:rPr>
              <a:t>: </a:t>
            </a:r>
            <a:r>
              <a:rPr lang="fr-FR" dirty="0">
                <a:solidFill>
                  <a:schemeClr val="accent1"/>
                </a:solidFill>
              </a:rPr>
              <a:t>du 7 avril au 30 juin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0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u="sng" dirty="0">
                <a:solidFill>
                  <a:schemeClr val="accent1"/>
                </a:solidFill>
                <a:sym typeface="Wingdings" panose="05000000000000000000" pitchFamily="2" charset="2"/>
              </a:rPr>
              <a:t>Périmètre éligibilité</a:t>
            </a: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 :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adhésions payantes uniquement au </a:t>
            </a:r>
            <a:r>
              <a:rPr lang="fr-FR">
                <a:solidFill>
                  <a:schemeClr val="accent1"/>
                </a:solidFill>
                <a:sym typeface="Wingdings" panose="05000000000000000000" pitchFamily="2" charset="2"/>
              </a:rPr>
              <a:t>statut accordé</a:t>
            </a:r>
            <a:endParaRPr lang="fr-FR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u="sng" dirty="0">
                <a:solidFill>
                  <a:schemeClr val="accent1"/>
                </a:solidFill>
                <a:sym typeface="Wingdings" panose="05000000000000000000" pitchFamily="2" charset="2"/>
              </a:rPr>
              <a:t>Objectif conseiller</a:t>
            </a:r>
            <a:r>
              <a:rPr lang="fr-FR" b="1" dirty="0">
                <a:solidFill>
                  <a:schemeClr val="accent1"/>
                </a:solidFill>
                <a:sym typeface="Wingdings" panose="05000000000000000000" pitchFamily="2" charset="2"/>
              </a:rPr>
              <a:t> :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3 adhésions / semaine / conseiller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781F8-C2D8-E1D0-95BB-DC0E34CF347D}"/>
              </a:ext>
            </a:extLst>
          </p:cNvPr>
          <p:cNvSpPr/>
          <p:nvPr/>
        </p:nvSpPr>
        <p:spPr>
          <a:xfrm>
            <a:off x="446327" y="3672665"/>
            <a:ext cx="3289955" cy="2109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L’animation ADHESIO </a:t>
            </a:r>
            <a:r>
              <a:rPr lang="fr-FR" sz="1400" dirty="0">
                <a:solidFill>
                  <a:schemeClr val="accent1"/>
                </a:solidFill>
              </a:rPr>
              <a:t>est une épreuve qui se veut</a:t>
            </a:r>
            <a:r>
              <a:rPr lang="fr-FR" sz="1400" b="1" dirty="0">
                <a:solidFill>
                  <a:schemeClr val="accent1"/>
                </a:solidFill>
              </a:rPr>
              <a:t> avant tout collective.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accent1"/>
                </a:solidFill>
              </a:rPr>
              <a:t>Nous avons déterminé </a:t>
            </a:r>
            <a:r>
              <a:rPr lang="fr-FR" sz="1400" b="1" dirty="0">
                <a:solidFill>
                  <a:schemeClr val="accent1"/>
                </a:solidFill>
              </a:rPr>
              <a:t>11 binômes </a:t>
            </a:r>
            <a:r>
              <a:rPr lang="fr-FR" sz="1400" dirty="0">
                <a:solidFill>
                  <a:schemeClr val="accent1"/>
                </a:solidFill>
              </a:rPr>
              <a:t>d’agences</a:t>
            </a:r>
            <a:r>
              <a:rPr lang="fr-FR" sz="1400" b="1" dirty="0">
                <a:solidFill>
                  <a:schemeClr val="accent1"/>
                </a:solidFill>
              </a:rPr>
              <a:t> et 1 trinôme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Ces binômes/trinôme vont s’affronter 2 à 2 </a:t>
            </a:r>
            <a:r>
              <a:rPr lang="fr-FR" sz="1400" dirty="0">
                <a:solidFill>
                  <a:schemeClr val="accent1"/>
                </a:solidFill>
              </a:rPr>
              <a:t>lors de battles mensuelles </a:t>
            </a:r>
          </a:p>
          <a:p>
            <a:endParaRPr lang="fr-FR" sz="1400" b="1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4C9814-1DF1-4741-5C71-B859C230F6E6}"/>
              </a:ext>
            </a:extLst>
          </p:cNvPr>
          <p:cNvSpPr/>
          <p:nvPr/>
        </p:nvSpPr>
        <p:spPr>
          <a:xfrm>
            <a:off x="4339596" y="3672665"/>
            <a:ext cx="3289955" cy="2109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fr-FR" sz="1400" b="1" dirty="0">
                <a:solidFill>
                  <a:schemeClr val="accent1"/>
                </a:solidFill>
              </a:rPr>
              <a:t>L’animation sera découpée en 3 périodes 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ROUND 1 : </a:t>
            </a:r>
            <a:r>
              <a:rPr lang="fr-FR" sz="1400" dirty="0">
                <a:solidFill>
                  <a:schemeClr val="accent1"/>
                </a:solidFill>
              </a:rPr>
              <a:t>du 07 avril au 04 mai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ROUND 2 : </a:t>
            </a:r>
            <a:r>
              <a:rPr lang="fr-FR" sz="1400" dirty="0">
                <a:solidFill>
                  <a:schemeClr val="accent1"/>
                </a:solidFill>
              </a:rPr>
              <a:t>du 05 mai au 1</a:t>
            </a:r>
            <a:r>
              <a:rPr lang="fr-FR" sz="1400" baseline="30000" dirty="0">
                <a:solidFill>
                  <a:schemeClr val="accent1"/>
                </a:solidFill>
              </a:rPr>
              <a:t>er</a:t>
            </a:r>
            <a:r>
              <a:rPr lang="fr-FR" sz="1400" dirty="0">
                <a:solidFill>
                  <a:schemeClr val="accent1"/>
                </a:solidFill>
              </a:rPr>
              <a:t> juin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ROUND 3 : </a:t>
            </a:r>
            <a:r>
              <a:rPr lang="fr-FR" sz="1400" dirty="0">
                <a:solidFill>
                  <a:schemeClr val="accent1"/>
                </a:solidFill>
              </a:rPr>
              <a:t>du 02 juin au 30 juin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D8735-E9A7-5102-B915-52C67F4B1A5F}"/>
              </a:ext>
            </a:extLst>
          </p:cNvPr>
          <p:cNvSpPr/>
          <p:nvPr/>
        </p:nvSpPr>
        <p:spPr>
          <a:xfrm>
            <a:off x="8232868" y="3672664"/>
            <a:ext cx="3289955" cy="2109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fr-FR" sz="1400" b="1" dirty="0">
                <a:solidFill>
                  <a:schemeClr val="accent1"/>
                </a:solidFill>
              </a:rPr>
              <a:t>Les récompenses seront 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COLLECTIVES : </a:t>
            </a:r>
            <a:r>
              <a:rPr lang="fr-FR" sz="1400" dirty="0">
                <a:solidFill>
                  <a:schemeClr val="accent1"/>
                </a:solidFill>
              </a:rPr>
              <a:t>lors de chaque round des binômes agence pourront gagner un budget d’animation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INDIVIDUELLES</a:t>
            </a:r>
            <a:r>
              <a:rPr lang="fr-FR" sz="1400" dirty="0">
                <a:solidFill>
                  <a:schemeClr val="accent1"/>
                </a:solidFill>
              </a:rPr>
              <a:t> : lors de chaque round, les 5 meilleur(e)s conseiller(e)s pourront être récompensés</a:t>
            </a:r>
          </a:p>
          <a:p>
            <a:pPr>
              <a:spcBef>
                <a:spcPts val="600"/>
              </a:spcBef>
            </a:pP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2" name="58f1f911-02a4-43ee-9d02-d1cd5542095c@FRAP264.PROD.OUTLOOK.COM">
            <a:extLst>
              <a:ext uri="{FF2B5EF4-FFF2-40B4-BE49-F238E27FC236}">
                <a16:creationId xmlns:a16="http://schemas.microsoft.com/office/drawing/2014/main" id="{76C36EF4-7187-857E-C1B1-1995DE7ABF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5" t="8078" r="4349" b="52005"/>
          <a:stretch/>
        </p:blipFill>
        <p:spPr bwMode="auto">
          <a:xfrm>
            <a:off x="10945971" y="135190"/>
            <a:ext cx="1153704" cy="10335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B4F4F5-AF00-8C10-65B9-32FD2CBC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4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4D8A3D-DAA6-9CE4-F101-4B29DB7BB8B9}"/>
              </a:ext>
            </a:extLst>
          </p:cNvPr>
          <p:cNvSpPr txBox="1"/>
          <p:nvPr/>
        </p:nvSpPr>
        <p:spPr>
          <a:xfrm>
            <a:off x="446327" y="390370"/>
            <a:ext cx="11525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Les principes de l’animation ADHESIO25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567C2-C82C-A3F7-B7B2-3E2CCD57B22C}"/>
              </a:ext>
            </a:extLst>
          </p:cNvPr>
          <p:cNvSpPr/>
          <p:nvPr/>
        </p:nvSpPr>
        <p:spPr>
          <a:xfrm>
            <a:off x="526036" y="1870208"/>
            <a:ext cx="3533497" cy="820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12</a:t>
            </a:r>
          </a:p>
          <a:p>
            <a:pPr algn="ctr"/>
            <a:r>
              <a:rPr lang="fr-FR" dirty="0"/>
              <a:t>BINOMES Agences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781F8-C2D8-E1D0-95BB-DC0E34CF347D}"/>
              </a:ext>
            </a:extLst>
          </p:cNvPr>
          <p:cNvSpPr/>
          <p:nvPr/>
        </p:nvSpPr>
        <p:spPr>
          <a:xfrm>
            <a:off x="526037" y="2988664"/>
            <a:ext cx="3533497" cy="2109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Les binômes/trinômes Agence sont figés pour l’ensemble de la période du challenge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A chaque Round, nous changeons les adversaires</a:t>
            </a:r>
          </a:p>
          <a:p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909249A-15B4-F5A4-CB43-079212B8D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29" y="1870208"/>
            <a:ext cx="7299018" cy="2993194"/>
          </a:xfrm>
          <a:prstGeom prst="rect">
            <a:avLst/>
          </a:prstGeom>
        </p:spPr>
      </p:pic>
      <p:pic>
        <p:nvPicPr>
          <p:cNvPr id="2" name="58f1f911-02a4-43ee-9d02-d1cd5542095c@FRAP264.PROD.OUTLOOK.COM">
            <a:extLst>
              <a:ext uri="{FF2B5EF4-FFF2-40B4-BE49-F238E27FC236}">
                <a16:creationId xmlns:a16="http://schemas.microsoft.com/office/drawing/2014/main" id="{DBB31812-70FC-4897-CB16-63A6D98F1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5" t="8078" r="4349" b="52005"/>
          <a:stretch/>
        </p:blipFill>
        <p:spPr bwMode="auto">
          <a:xfrm>
            <a:off x="10905410" y="135190"/>
            <a:ext cx="1153704" cy="1033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993973-D51B-746B-77FB-C3EA28FF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8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4D8A3D-DAA6-9CE4-F101-4B29DB7BB8B9}"/>
              </a:ext>
            </a:extLst>
          </p:cNvPr>
          <p:cNvSpPr txBox="1"/>
          <p:nvPr/>
        </p:nvSpPr>
        <p:spPr>
          <a:xfrm>
            <a:off x="446327" y="390370"/>
            <a:ext cx="11525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Le fonctionnement de l’animation ADHESIO25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FFB26A-A50F-154C-1EA4-2E661A6E308F}"/>
              </a:ext>
            </a:extLst>
          </p:cNvPr>
          <p:cNvSpPr txBox="1"/>
          <p:nvPr/>
        </p:nvSpPr>
        <p:spPr>
          <a:xfrm>
            <a:off x="446327" y="1154970"/>
            <a:ext cx="11525714" cy="1654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La fixation de l’objectif de chaque binôme/trinôme</a:t>
            </a:r>
          </a:p>
          <a:p>
            <a:endParaRPr lang="fr-FR" sz="1050" b="1" u="sng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En début de chaque Round, nous fixons pour chaque binôme/trinôme d’agences un objectif mensuel à atteindre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Cet objectif est établi de la manière suivante  = nombre de conseillers présents X 3 adhésions* X 4 semaines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C’est au-delà de la réalisation de cet objectif que le binôme/trinôme agences est éligible à la récompense 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i="1" u="sng" dirty="0">
                <a:solidFill>
                  <a:schemeClr val="accent1"/>
                </a:solidFill>
              </a:rPr>
              <a:t>Exemple de fixation de l’objectif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  <a:p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CC1A8B6-4069-3772-B82C-31138EC8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82" y="3579832"/>
            <a:ext cx="6295864" cy="2108859"/>
          </a:xfrm>
          <a:prstGeom prst="rect">
            <a:avLst/>
          </a:prstGeom>
        </p:spPr>
      </p:pic>
      <p:pic>
        <p:nvPicPr>
          <p:cNvPr id="4" name="58f1f911-02a4-43ee-9d02-d1cd5542095c@FRAP264.PROD.OUTLOOK.COM">
            <a:extLst>
              <a:ext uri="{FF2B5EF4-FFF2-40B4-BE49-F238E27FC236}">
                <a16:creationId xmlns:a16="http://schemas.microsoft.com/office/drawing/2014/main" id="{E8E3A696-70D7-A56E-C6F7-04BB7F671E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5" t="8078" r="4349" b="52005"/>
          <a:stretch/>
        </p:blipFill>
        <p:spPr bwMode="auto">
          <a:xfrm>
            <a:off x="10944225" y="135190"/>
            <a:ext cx="1153704" cy="10335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395DD5-5F3C-F242-80CD-288FCFE5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5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383F1E-07C2-0C11-974B-D873239125AA}"/>
              </a:ext>
            </a:extLst>
          </p:cNvPr>
          <p:cNvSpPr txBox="1"/>
          <p:nvPr/>
        </p:nvSpPr>
        <p:spPr>
          <a:xfrm>
            <a:off x="534187" y="6171684"/>
            <a:ext cx="106177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chemeClr val="accent1"/>
                </a:solidFill>
              </a:rPr>
              <a:t>* l’objectif est de 1,5 adhésions pour les conseillers avec une ancienneté &lt; à 3 mois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820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4D8A3D-DAA6-9CE4-F101-4B29DB7BB8B9}"/>
              </a:ext>
            </a:extLst>
          </p:cNvPr>
          <p:cNvSpPr txBox="1"/>
          <p:nvPr/>
        </p:nvSpPr>
        <p:spPr>
          <a:xfrm>
            <a:off x="446327" y="390370"/>
            <a:ext cx="11525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Le fonctionnement de l’animation ADHESIO25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FFB26A-A50F-154C-1EA4-2E661A6E308F}"/>
              </a:ext>
            </a:extLst>
          </p:cNvPr>
          <p:cNvSpPr txBox="1"/>
          <p:nvPr/>
        </p:nvSpPr>
        <p:spPr>
          <a:xfrm>
            <a:off x="446327" y="1075456"/>
            <a:ext cx="10989958" cy="539217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1. Observation des résultats des battles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</a:rPr>
              <a:t>Les résultats de chaque binôme seront suivis de manière hebdomadaire et figés à chaque fin de Round.</a:t>
            </a:r>
          </a:p>
          <a:p>
            <a:endParaRPr lang="fr-FR" sz="900" dirty="0">
              <a:solidFill>
                <a:schemeClr val="accent1"/>
              </a:solidFill>
            </a:endParaRPr>
          </a:p>
          <a:p>
            <a:r>
              <a:rPr lang="fr-FR" sz="1200" i="1" u="sng" dirty="0">
                <a:solidFill>
                  <a:schemeClr val="accent1"/>
                </a:solidFill>
              </a:rPr>
              <a:t>Exemple 1 :</a:t>
            </a: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200" i="1" u="sng" dirty="0">
              <a:solidFill>
                <a:schemeClr val="accent1"/>
              </a:solidFill>
            </a:endParaRPr>
          </a:p>
          <a:p>
            <a:r>
              <a:rPr lang="fr-FR" sz="1200" i="1" u="sng" dirty="0">
                <a:solidFill>
                  <a:schemeClr val="accent1"/>
                </a:solidFill>
              </a:rPr>
              <a:t>Exemple 2 :</a:t>
            </a: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2. Observation des résultats individuels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</a:rPr>
              <a:t>A chaque fin de Round, un </a:t>
            </a:r>
            <a:r>
              <a:rPr lang="fr-FR" sz="1600" b="1" dirty="0">
                <a:solidFill>
                  <a:schemeClr val="accent1"/>
                </a:solidFill>
              </a:rPr>
              <a:t>classement national conseillers </a:t>
            </a:r>
            <a:r>
              <a:rPr lang="fr-FR" sz="1600" dirty="0">
                <a:solidFill>
                  <a:schemeClr val="accent1"/>
                </a:solidFill>
              </a:rPr>
              <a:t>sera réalisé </a:t>
            </a:r>
          </a:p>
          <a:p>
            <a:endParaRPr lang="fr-FR" sz="1600" u="sng" dirty="0">
              <a:solidFill>
                <a:schemeClr val="accent1"/>
              </a:solidFill>
            </a:endParaRPr>
          </a:p>
          <a:p>
            <a:endParaRPr lang="fr-FR" sz="1600" dirty="0">
              <a:solidFill>
                <a:schemeClr val="accent1"/>
              </a:solidFill>
            </a:endParaRPr>
          </a:p>
          <a:p>
            <a:endParaRPr lang="fr-FR" sz="1600" dirty="0">
              <a:solidFill>
                <a:schemeClr val="accent1"/>
              </a:solidFill>
            </a:endParaRPr>
          </a:p>
          <a:p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A87E4A-5FD4-1B72-63C4-C46CE784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25" y="2125001"/>
            <a:ext cx="6265558" cy="13039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853DFA4-272C-081A-6B1B-7FD27F7AF727}"/>
              </a:ext>
            </a:extLst>
          </p:cNvPr>
          <p:cNvSpPr txBox="1"/>
          <p:nvPr/>
        </p:nvSpPr>
        <p:spPr>
          <a:xfrm>
            <a:off x="8062657" y="2577436"/>
            <a:ext cx="2305657" cy="64912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Le binôme vainqueur est donc le binôme 2</a:t>
            </a:r>
            <a:endParaRPr lang="fr-FR" sz="1600" dirty="0">
              <a:solidFill>
                <a:schemeClr val="accent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83CC0E-763A-9904-2794-6A19F100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25" y="3971311"/>
            <a:ext cx="6093839" cy="127444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A863C71-DBC0-C980-FED6-B2C7E6615656}"/>
              </a:ext>
            </a:extLst>
          </p:cNvPr>
          <p:cNvSpPr txBox="1"/>
          <p:nvPr/>
        </p:nvSpPr>
        <p:spPr>
          <a:xfrm>
            <a:off x="8062658" y="4123872"/>
            <a:ext cx="2305657" cy="11218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PAS de vainqueur car les 2 binômes sont sous l’objectif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643EC218-C724-4CAA-1944-E4B6CD3E7A43}"/>
              </a:ext>
            </a:extLst>
          </p:cNvPr>
          <p:cNvSpPr/>
          <p:nvPr/>
        </p:nvSpPr>
        <p:spPr>
          <a:xfrm>
            <a:off x="7428321" y="2813625"/>
            <a:ext cx="509047" cy="17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82E08B5E-54F9-4D9E-7190-EF224720B3C2}"/>
              </a:ext>
            </a:extLst>
          </p:cNvPr>
          <p:cNvSpPr/>
          <p:nvPr/>
        </p:nvSpPr>
        <p:spPr>
          <a:xfrm>
            <a:off x="7428321" y="4549892"/>
            <a:ext cx="509047" cy="17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58f1f911-02a4-43ee-9d02-d1cd5542095c@FRAP264.PROD.OUTLOOK.COM">
            <a:extLst>
              <a:ext uri="{FF2B5EF4-FFF2-40B4-BE49-F238E27FC236}">
                <a16:creationId xmlns:a16="http://schemas.microsoft.com/office/drawing/2014/main" id="{DB2EE23C-2494-59AC-CAA2-480E1F437E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5" t="8078" r="4349" b="52005"/>
          <a:stretch/>
        </p:blipFill>
        <p:spPr bwMode="auto">
          <a:xfrm>
            <a:off x="10916583" y="135190"/>
            <a:ext cx="1153704" cy="1033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15C83B-40D1-1427-0D9C-C1168B16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6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4D8A3D-DAA6-9CE4-F101-4B29DB7BB8B9}"/>
              </a:ext>
            </a:extLst>
          </p:cNvPr>
          <p:cNvSpPr txBox="1"/>
          <p:nvPr/>
        </p:nvSpPr>
        <p:spPr>
          <a:xfrm>
            <a:off x="446327" y="390370"/>
            <a:ext cx="11525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Les récompenses de l’animation ADHESIO25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7C40A-309E-06E3-116A-DF1631FE3404}"/>
              </a:ext>
            </a:extLst>
          </p:cNvPr>
          <p:cNvSpPr/>
          <p:nvPr/>
        </p:nvSpPr>
        <p:spPr>
          <a:xfrm>
            <a:off x="697583" y="3236428"/>
            <a:ext cx="2671782" cy="19375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LES RECOMPENSES INDIVIDUELLES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69A2DE-28C2-3715-51FB-3D377A2B6664}"/>
              </a:ext>
            </a:extLst>
          </p:cNvPr>
          <p:cNvSpPr/>
          <p:nvPr/>
        </p:nvSpPr>
        <p:spPr>
          <a:xfrm>
            <a:off x="697584" y="1455910"/>
            <a:ext cx="2671782" cy="15637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LES RECOMPENSES COLLECTIVES</a:t>
            </a:r>
            <a:endParaRPr lang="en-US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94EE0-508F-8DFB-1691-4BB2CD2804DF}"/>
              </a:ext>
            </a:extLst>
          </p:cNvPr>
          <p:cNvSpPr/>
          <p:nvPr/>
        </p:nvSpPr>
        <p:spPr>
          <a:xfrm>
            <a:off x="3587092" y="1455909"/>
            <a:ext cx="5235544" cy="1563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/>
                </a:solidFill>
              </a:rPr>
              <a:t>A chaque fin de Round : </a:t>
            </a:r>
            <a:r>
              <a:rPr lang="fr-FR" sz="1500" dirty="0">
                <a:solidFill>
                  <a:schemeClr val="accent1"/>
                </a:solidFill>
              </a:rPr>
              <a:t>chaque binôme vainqueur de sa battle ET au-dessus de l’objectif reçoit une récompense.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/>
                </a:solidFill>
              </a:rPr>
              <a:t>A la fin de la période d’animation (soit au 30 juin) :  </a:t>
            </a:r>
            <a:r>
              <a:rPr lang="fr-FR" sz="1500" dirty="0">
                <a:solidFill>
                  <a:schemeClr val="accent1"/>
                </a:solidFill>
              </a:rPr>
              <a:t>le binôme agences ayant réalisé le meilleur résultat national sur l’ensemble de la période du réseau est primé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215D18-1763-04BC-FF48-A61FCC9817CB}"/>
              </a:ext>
            </a:extLst>
          </p:cNvPr>
          <p:cNvSpPr txBox="1"/>
          <p:nvPr/>
        </p:nvSpPr>
        <p:spPr>
          <a:xfrm>
            <a:off x="9348726" y="1286225"/>
            <a:ext cx="2305657" cy="7880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Budget animation</a:t>
            </a:r>
          </a:p>
          <a:p>
            <a:r>
              <a:rPr lang="fr-FR" sz="1600" b="1" dirty="0">
                <a:solidFill>
                  <a:schemeClr val="accent1"/>
                </a:solidFill>
              </a:rPr>
              <a:t>250 pts </a:t>
            </a:r>
            <a:r>
              <a:rPr lang="fr-FR" sz="1600" b="1" dirty="0" err="1">
                <a:solidFill>
                  <a:schemeClr val="accent1"/>
                </a:solidFill>
              </a:rPr>
              <a:t>Promostim</a:t>
            </a:r>
            <a:r>
              <a:rPr lang="fr-FR" sz="1600" b="1" dirty="0">
                <a:solidFill>
                  <a:schemeClr val="accent1"/>
                </a:solidFill>
              </a:rPr>
              <a:t> / conseiller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4AD3CCDA-66AD-6EBE-FC8B-E23433CD6C90}"/>
              </a:ext>
            </a:extLst>
          </p:cNvPr>
          <p:cNvSpPr/>
          <p:nvPr/>
        </p:nvSpPr>
        <p:spPr>
          <a:xfrm>
            <a:off x="8839679" y="1568940"/>
            <a:ext cx="509047" cy="17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6961F2-8D8F-154B-02B1-4202CEC6D78B}"/>
              </a:ext>
            </a:extLst>
          </p:cNvPr>
          <p:cNvSpPr txBox="1"/>
          <p:nvPr/>
        </p:nvSpPr>
        <p:spPr>
          <a:xfrm>
            <a:off x="9331683" y="2239539"/>
            <a:ext cx="2517810" cy="7880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Budget animation additionnel de 2.500 pts </a:t>
            </a:r>
            <a:r>
              <a:rPr lang="fr-FR" sz="1600" b="1" dirty="0" err="1">
                <a:solidFill>
                  <a:schemeClr val="accent1"/>
                </a:solidFill>
              </a:rPr>
              <a:t>Promostim</a:t>
            </a:r>
            <a:endParaRPr lang="fr-FR" sz="1600" b="1" dirty="0">
              <a:solidFill>
                <a:schemeClr val="accent1"/>
              </a:solidFill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B7739AD3-D58E-AAAA-A775-AEEF76D11B98}"/>
              </a:ext>
            </a:extLst>
          </p:cNvPr>
          <p:cNvSpPr/>
          <p:nvPr/>
        </p:nvSpPr>
        <p:spPr>
          <a:xfrm>
            <a:off x="8822636" y="2493971"/>
            <a:ext cx="509047" cy="17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DED313-59E1-40E9-71E6-B8B008C0A60D}"/>
              </a:ext>
            </a:extLst>
          </p:cNvPr>
          <p:cNvSpPr/>
          <p:nvPr/>
        </p:nvSpPr>
        <p:spPr>
          <a:xfrm>
            <a:off x="3587092" y="3236428"/>
            <a:ext cx="5235544" cy="1937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/>
                </a:solidFill>
              </a:rPr>
              <a:t>A chaque fin de Round </a:t>
            </a:r>
            <a:r>
              <a:rPr lang="fr-FR" sz="1500" dirty="0">
                <a:solidFill>
                  <a:schemeClr val="accent1"/>
                </a:solidFill>
              </a:rPr>
              <a:t>: un classement national des conseillers est réalisé. Les 5 premiers conseillers du classement ET qui sont au-dessus de leur objectif sont primés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1"/>
                </a:solidFill>
              </a:rPr>
              <a:t>A la fin de la période d’animation (soit au 30 juin) </a:t>
            </a:r>
            <a:r>
              <a:rPr lang="fr-FR" sz="1500" dirty="0">
                <a:solidFill>
                  <a:schemeClr val="accent1"/>
                </a:solidFill>
              </a:rPr>
              <a:t>: un classement national conseiller est réalisé sur l’ensemble de la période d’animation. Le n°1 est primé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3C29F90-1995-ED9D-032B-B6A10BD3D991}"/>
              </a:ext>
            </a:extLst>
          </p:cNvPr>
          <p:cNvSpPr txBox="1"/>
          <p:nvPr/>
        </p:nvSpPr>
        <p:spPr>
          <a:xfrm>
            <a:off x="9346915" y="3435411"/>
            <a:ext cx="2305657" cy="59770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Gain de 750 pts </a:t>
            </a:r>
            <a:r>
              <a:rPr lang="fr-FR" sz="1600" b="1" dirty="0" err="1">
                <a:solidFill>
                  <a:schemeClr val="accent1"/>
                </a:solidFill>
              </a:rPr>
              <a:t>Promostim</a:t>
            </a:r>
            <a:r>
              <a:rPr lang="fr-FR" sz="1600" b="1" dirty="0">
                <a:solidFill>
                  <a:schemeClr val="accent1"/>
                </a:solidFill>
              </a:rPr>
              <a:t> / conseiller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847085D0-7BEF-5EC1-7853-4A13A8A3D7F2}"/>
              </a:ext>
            </a:extLst>
          </p:cNvPr>
          <p:cNvSpPr/>
          <p:nvPr/>
        </p:nvSpPr>
        <p:spPr>
          <a:xfrm>
            <a:off x="8837868" y="3670991"/>
            <a:ext cx="509047" cy="17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B0EAC76-0D5E-9BA4-A14C-0F38224F96D3}"/>
              </a:ext>
            </a:extLst>
          </p:cNvPr>
          <p:cNvSpPr txBox="1"/>
          <p:nvPr/>
        </p:nvSpPr>
        <p:spPr>
          <a:xfrm>
            <a:off x="9358153" y="4480224"/>
            <a:ext cx="2500767" cy="59770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Gain de 1.000 pts </a:t>
            </a:r>
            <a:r>
              <a:rPr lang="fr-FR" sz="1600" b="1" dirty="0" err="1">
                <a:solidFill>
                  <a:schemeClr val="accent1"/>
                </a:solidFill>
              </a:rPr>
              <a:t>Promostim</a:t>
            </a:r>
            <a:r>
              <a:rPr lang="fr-FR" sz="1600" b="1" dirty="0">
                <a:solidFill>
                  <a:schemeClr val="accent1"/>
                </a:solidFill>
              </a:rPr>
              <a:t> / conseiller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E4685904-2463-30DF-878E-6219E402BF26}"/>
              </a:ext>
            </a:extLst>
          </p:cNvPr>
          <p:cNvSpPr/>
          <p:nvPr/>
        </p:nvSpPr>
        <p:spPr>
          <a:xfrm>
            <a:off x="8839679" y="4668669"/>
            <a:ext cx="509047" cy="17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B8B945-5150-2F1A-376E-712CFE7A7172}"/>
              </a:ext>
            </a:extLst>
          </p:cNvPr>
          <p:cNvSpPr/>
          <p:nvPr/>
        </p:nvSpPr>
        <p:spPr>
          <a:xfrm>
            <a:off x="697583" y="5453278"/>
            <a:ext cx="2671782" cy="113910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LE BONUS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E7FD9-68FD-EC24-255C-6EA6C8774F54}"/>
              </a:ext>
            </a:extLst>
          </p:cNvPr>
          <p:cNvSpPr/>
          <p:nvPr/>
        </p:nvSpPr>
        <p:spPr>
          <a:xfrm>
            <a:off x="3621178" y="5453277"/>
            <a:ext cx="5201458" cy="1139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chemeClr val="accent1"/>
                </a:solidFill>
              </a:rPr>
              <a:t>Pour récompenser également les conseillers ayant démarré </a:t>
            </a:r>
            <a:r>
              <a:rPr lang="fr-FR" sz="1500" b="1" dirty="0">
                <a:solidFill>
                  <a:schemeClr val="accent1"/>
                </a:solidFill>
              </a:rPr>
              <a:t>depuis le 1</a:t>
            </a:r>
            <a:r>
              <a:rPr lang="fr-FR" sz="1500" b="1" baseline="30000" dirty="0">
                <a:solidFill>
                  <a:schemeClr val="accent1"/>
                </a:solidFill>
              </a:rPr>
              <a:t>er</a:t>
            </a:r>
            <a:r>
              <a:rPr lang="fr-FR" sz="1500" b="1" dirty="0">
                <a:solidFill>
                  <a:schemeClr val="accent1"/>
                </a:solidFill>
              </a:rPr>
              <a:t> janvier</a:t>
            </a:r>
            <a:r>
              <a:rPr lang="fr-FR" sz="1500" dirty="0">
                <a:solidFill>
                  <a:schemeClr val="accent1"/>
                </a:solidFill>
              </a:rPr>
              <a:t>, </a:t>
            </a:r>
            <a:r>
              <a:rPr lang="fr-FR" sz="1500" b="1" dirty="0">
                <a:solidFill>
                  <a:schemeClr val="accent1"/>
                </a:solidFill>
              </a:rPr>
              <a:t>un classement national conseillers </a:t>
            </a:r>
            <a:r>
              <a:rPr lang="fr-FR" sz="1500" dirty="0">
                <a:solidFill>
                  <a:schemeClr val="accent1"/>
                </a:solidFill>
              </a:rPr>
              <a:t>sera réalisé. Les 3 premiers du classement national recevront une récompense.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9639FE-D807-51AF-FAD8-C87D22229AA7}"/>
              </a:ext>
            </a:extLst>
          </p:cNvPr>
          <p:cNvSpPr txBox="1"/>
          <p:nvPr/>
        </p:nvSpPr>
        <p:spPr>
          <a:xfrm>
            <a:off x="9337488" y="5652728"/>
            <a:ext cx="2305657" cy="5661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Gain de 750 pts </a:t>
            </a:r>
            <a:r>
              <a:rPr lang="fr-FR" sz="1600" b="1" dirty="0" err="1">
                <a:solidFill>
                  <a:schemeClr val="accent1"/>
                </a:solidFill>
              </a:rPr>
              <a:t>Promostim</a:t>
            </a:r>
            <a:r>
              <a:rPr lang="fr-FR" sz="1600" b="1" dirty="0">
                <a:solidFill>
                  <a:schemeClr val="accent1"/>
                </a:solidFill>
              </a:rPr>
              <a:t> / conseiller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945057ED-3295-435F-7D42-65A2B2ACCA84}"/>
              </a:ext>
            </a:extLst>
          </p:cNvPr>
          <p:cNvSpPr/>
          <p:nvPr/>
        </p:nvSpPr>
        <p:spPr>
          <a:xfrm>
            <a:off x="8828441" y="5878880"/>
            <a:ext cx="509047" cy="17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3D1D0EE-1911-8269-AD6B-EE4EEA41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7</a:t>
            </a:fld>
            <a:endParaRPr lang="en-US"/>
          </a:p>
        </p:txBody>
      </p:sp>
      <p:pic>
        <p:nvPicPr>
          <p:cNvPr id="22" name="ac8798b0-7eb7-4c1c-88ba-76945a3e149d@FRAP264.PROD.OUTLOOK.COM">
            <a:extLst>
              <a:ext uri="{FF2B5EF4-FFF2-40B4-BE49-F238E27FC236}">
                <a16:creationId xmlns:a16="http://schemas.microsoft.com/office/drawing/2014/main" id="{77216187-A8E4-D50D-C2C5-77F87F88E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t="21327" r="38686" b="13962"/>
          <a:stretch/>
        </p:blipFill>
        <p:spPr bwMode="auto">
          <a:xfrm>
            <a:off x="11076882" y="150795"/>
            <a:ext cx="895159" cy="122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75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4D8A3D-DAA6-9CE4-F101-4B29DB7BB8B9}"/>
              </a:ext>
            </a:extLst>
          </p:cNvPr>
          <p:cNvSpPr txBox="1"/>
          <p:nvPr/>
        </p:nvSpPr>
        <p:spPr>
          <a:xfrm>
            <a:off x="446327" y="390370"/>
            <a:ext cx="11525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C’est parti…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567C2-C82C-A3F7-B7B2-3E2CCD57B22C}"/>
              </a:ext>
            </a:extLst>
          </p:cNvPr>
          <p:cNvSpPr/>
          <p:nvPr/>
        </p:nvSpPr>
        <p:spPr>
          <a:xfrm>
            <a:off x="201990" y="3197489"/>
            <a:ext cx="3533497" cy="8201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ROUND 1</a:t>
            </a:r>
          </a:p>
          <a:p>
            <a:pPr algn="ctr"/>
            <a:r>
              <a:rPr lang="fr-FR" sz="2400" i="1" dirty="0"/>
              <a:t>du 07 avril au 04 mai</a:t>
            </a:r>
            <a:endParaRPr lang="en-US" i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7E07E3-4555-722C-704D-4BBE4400E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881" y="1048573"/>
            <a:ext cx="6683192" cy="5329935"/>
          </a:xfrm>
          <a:prstGeom prst="rect">
            <a:avLst/>
          </a:prstGeom>
        </p:spPr>
      </p:pic>
      <p:pic>
        <p:nvPicPr>
          <p:cNvPr id="2" name="58f1f911-02a4-43ee-9d02-d1cd5542095c@FRAP264.PROD.OUTLOOK.COM">
            <a:extLst>
              <a:ext uri="{FF2B5EF4-FFF2-40B4-BE49-F238E27FC236}">
                <a16:creationId xmlns:a16="http://schemas.microsoft.com/office/drawing/2014/main" id="{F44C7A8B-8111-6364-EDB6-D8C5F05993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5" t="8078" r="4349" b="52005"/>
          <a:stretch/>
        </p:blipFill>
        <p:spPr bwMode="auto">
          <a:xfrm>
            <a:off x="10934700" y="135190"/>
            <a:ext cx="1153704" cy="1033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B08781-96FE-45F3-7AF6-8FE6532A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4D8A3D-DAA6-9CE4-F101-4B29DB7BB8B9}"/>
              </a:ext>
            </a:extLst>
          </p:cNvPr>
          <p:cNvSpPr txBox="1"/>
          <p:nvPr/>
        </p:nvSpPr>
        <p:spPr>
          <a:xfrm>
            <a:off x="103645" y="2423312"/>
            <a:ext cx="119847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accent2">
                    <a:lumMod val="75000"/>
                  </a:schemeClr>
                </a:solidFill>
              </a:rPr>
              <a:t>BONNES VENTES</a:t>
            </a:r>
          </a:p>
        </p:txBody>
      </p:sp>
      <p:pic>
        <p:nvPicPr>
          <p:cNvPr id="2" name="58f1f911-02a4-43ee-9d02-d1cd5542095c@FRAP264.PROD.OUTLOOK.COM">
            <a:extLst>
              <a:ext uri="{FF2B5EF4-FFF2-40B4-BE49-F238E27FC236}">
                <a16:creationId xmlns:a16="http://schemas.microsoft.com/office/drawing/2014/main" id="{F44C7A8B-8111-6364-EDB6-D8C5F0599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5" t="8078" r="4349" b="52005"/>
          <a:stretch/>
        </p:blipFill>
        <p:spPr bwMode="auto">
          <a:xfrm>
            <a:off x="5219969" y="3429000"/>
            <a:ext cx="1752060" cy="15696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B08781-96FE-45F3-7AF6-8FE6532A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32D3-7E87-44AD-8678-25AAAB8F90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31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16486</TotalTime>
  <Words>649</Words>
  <Application>Microsoft Office PowerPoint</Application>
  <PresentationFormat>Grand écran</PresentationFormat>
  <Paragraphs>110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Lato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Compte rendu Groupe 1 :  Challenge Cot/Adh</dc:title>
  <dc:creator>Grabe Boualem</dc:creator>
  <cp:lastModifiedBy>Fernandez Jose</cp:lastModifiedBy>
  <cp:revision>30</cp:revision>
  <dcterms:created xsi:type="dcterms:W3CDTF">2025-01-29T19:38:29Z</dcterms:created>
  <dcterms:modified xsi:type="dcterms:W3CDTF">2025-04-06T17:42:28Z</dcterms:modified>
</cp:coreProperties>
</file>