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673" r:id="rId2"/>
  </p:sldMasterIdLst>
  <p:notesMasterIdLst>
    <p:notesMasterId r:id="rId11"/>
  </p:notesMasterIdLst>
  <p:handoutMasterIdLst>
    <p:handoutMasterId r:id="rId12"/>
  </p:handoutMasterIdLst>
  <p:sldIdLst>
    <p:sldId id="304" r:id="rId3"/>
    <p:sldId id="347" r:id="rId4"/>
    <p:sldId id="348" r:id="rId5"/>
    <p:sldId id="350" r:id="rId6"/>
    <p:sldId id="351" r:id="rId7"/>
    <p:sldId id="355" r:id="rId8"/>
    <p:sldId id="356" r:id="rId9"/>
    <p:sldId id="354" r:id="rId10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05FF"/>
    <a:srgbClr val="F9A7EF"/>
    <a:srgbClr val="FFDC6D"/>
    <a:srgbClr val="D9ED8F"/>
    <a:srgbClr val="FF9999"/>
    <a:srgbClr val="FF9900"/>
    <a:srgbClr val="F3F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77" autoAdjust="0"/>
    <p:restoredTop sz="93792" autoAdjust="0"/>
  </p:normalViewPr>
  <p:slideViewPr>
    <p:cSldViewPr>
      <p:cViewPr varScale="1">
        <p:scale>
          <a:sx n="67" d="100"/>
          <a:sy n="67" d="100"/>
        </p:scale>
        <p:origin x="153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0"/>
    </p:cViewPr>
  </p:sorter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C5D8A1A-9FD7-40D8-8745-7D523F95FD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0AF07CA-0F4C-45B0-BAC0-BED03CC054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1279612-2DE7-40C0-B785-773D2DC2EA1F}" type="datetimeFigureOut">
              <a:rPr lang="fr-FR"/>
              <a:pPr>
                <a:defRPr/>
              </a:pPr>
              <a:t>29/11/2024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AB90F42-2E54-49E1-8A84-A8AE58B936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441E470-2304-4C47-8E03-12334121B5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10C1967-C36B-47B5-A56C-1E6DFB577BA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163180E-9067-4E47-B7FD-0FCFD072C9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E07BA95-A598-46A7-8083-9978C5E31E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D72B5C0-B70A-4648-B586-8888D69C04FB}" type="datetimeFigureOut">
              <a:rPr lang="fr-FR"/>
              <a:pPr>
                <a:defRPr/>
              </a:pPr>
              <a:t>29/11/2024</a:t>
            </a:fld>
            <a:endParaRPr lang="fr-FR" dirty="0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9CF59EE9-1170-4C20-AD31-526FBC8729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21" tIns="44111" rIns="88221" bIns="44111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361CF65B-F0D5-4891-9F2E-59C70E05CD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88221" tIns="44111" rIns="88221" bIns="44111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FA7BDB9-53FB-4632-BFAF-FD69D54D0A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120F47-A798-4A2D-B79D-735234AF2E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wrap="square" lIns="88221" tIns="44111" rIns="88221" bIns="4411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9408652-5322-429B-955E-6F05860CA63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>
            <a:extLst>
              <a:ext uri="{FF2B5EF4-FFF2-40B4-BE49-F238E27FC236}">
                <a16:creationId xmlns:a16="http://schemas.microsoft.com/office/drawing/2014/main" id="{CA0C69B5-B391-4FE9-899F-5EE26CE9F7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commentaires 2">
            <a:extLst>
              <a:ext uri="{FF2B5EF4-FFF2-40B4-BE49-F238E27FC236}">
                <a16:creationId xmlns:a16="http://schemas.microsoft.com/office/drawing/2014/main" id="{A6BDFA5C-CB27-426B-83A2-FCC4407226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7172" name="Espace réservé du numéro de diapositive 3">
            <a:extLst>
              <a:ext uri="{FF2B5EF4-FFF2-40B4-BE49-F238E27FC236}">
                <a16:creationId xmlns:a16="http://schemas.microsoft.com/office/drawing/2014/main" id="{345DEF54-21C8-425A-802D-223F022439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064B95-3C8D-4C25-A127-D74E21ED0159}" type="slidenum">
              <a:rPr lang="fr-FR" altLang="fr-F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>
            <a:extLst>
              <a:ext uri="{FF2B5EF4-FFF2-40B4-BE49-F238E27FC236}">
                <a16:creationId xmlns:a16="http://schemas.microsoft.com/office/drawing/2014/main" id="{A562B91B-07E8-4749-B36E-A68EA36930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ce réservé des commentaires 2">
            <a:extLst>
              <a:ext uri="{FF2B5EF4-FFF2-40B4-BE49-F238E27FC236}">
                <a16:creationId xmlns:a16="http://schemas.microsoft.com/office/drawing/2014/main" id="{67FB5949-2D7D-4FCB-B744-DD8BF9B6DC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/>
          </a:p>
        </p:txBody>
      </p:sp>
      <p:sp>
        <p:nvSpPr>
          <p:cNvPr id="11268" name="Espace réservé du numéro de diapositive 3">
            <a:extLst>
              <a:ext uri="{FF2B5EF4-FFF2-40B4-BE49-F238E27FC236}">
                <a16:creationId xmlns:a16="http://schemas.microsoft.com/office/drawing/2014/main" id="{3A861D74-D850-4608-9A28-CEF985F19C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5963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17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437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415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87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59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31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3D94E3-5BC5-4FE9-9442-C6AB9E320F10}" type="slidenum">
              <a:rPr lang="fr-FR" altLang="fr-F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11269" name="Espace réservé du pied de page 1">
            <a:extLst>
              <a:ext uri="{FF2B5EF4-FFF2-40B4-BE49-F238E27FC236}">
                <a16:creationId xmlns:a16="http://schemas.microsoft.com/office/drawing/2014/main" id="{E3A32DFA-DF54-4A2F-A4D5-C61750DA473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>
            <a:extLst>
              <a:ext uri="{FF2B5EF4-FFF2-40B4-BE49-F238E27FC236}">
                <a16:creationId xmlns:a16="http://schemas.microsoft.com/office/drawing/2014/main" id="{1C103F18-F3F7-4F87-B4EA-8B1C51B749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ce réservé des commentaires 2">
            <a:extLst>
              <a:ext uri="{FF2B5EF4-FFF2-40B4-BE49-F238E27FC236}">
                <a16:creationId xmlns:a16="http://schemas.microsoft.com/office/drawing/2014/main" id="{A854F086-200E-4040-A2EE-A6BA216870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/>
          </a:p>
        </p:txBody>
      </p:sp>
      <p:sp>
        <p:nvSpPr>
          <p:cNvPr id="15364" name="Espace réservé du numéro de diapositive 3">
            <a:extLst>
              <a:ext uri="{FF2B5EF4-FFF2-40B4-BE49-F238E27FC236}">
                <a16:creationId xmlns:a16="http://schemas.microsoft.com/office/drawing/2014/main" id="{1B10F425-8505-4220-BE2E-9BEBC9D049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5963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17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437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415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87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59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31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B2894D-0339-4290-97DD-9D02AF4790B1}" type="slidenum">
              <a:rPr lang="fr-FR" altLang="fr-F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15365" name="Espace réservé du pied de page 1">
            <a:extLst>
              <a:ext uri="{FF2B5EF4-FFF2-40B4-BE49-F238E27FC236}">
                <a16:creationId xmlns:a16="http://schemas.microsoft.com/office/drawing/2014/main" id="{F0D68331-7109-46C1-B1CE-742096F9DB8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>
            <a:extLst>
              <a:ext uri="{FF2B5EF4-FFF2-40B4-BE49-F238E27FC236}">
                <a16:creationId xmlns:a16="http://schemas.microsoft.com/office/drawing/2014/main" id="{7E8276F7-AE1B-45F7-B666-FB45C15404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Espace réservé des commentaires 2">
            <a:extLst>
              <a:ext uri="{FF2B5EF4-FFF2-40B4-BE49-F238E27FC236}">
                <a16:creationId xmlns:a16="http://schemas.microsoft.com/office/drawing/2014/main" id="{ADE68DA3-68F5-4583-A205-0226DA58F7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/>
          </a:p>
        </p:txBody>
      </p:sp>
      <p:sp>
        <p:nvSpPr>
          <p:cNvPr id="17412" name="Espace réservé du numéro de diapositive 3">
            <a:extLst>
              <a:ext uri="{FF2B5EF4-FFF2-40B4-BE49-F238E27FC236}">
                <a16:creationId xmlns:a16="http://schemas.microsoft.com/office/drawing/2014/main" id="{1852C937-E077-4FF5-8F57-FB7B289D25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5963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17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437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415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87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59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31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F0B5FA-C853-4C90-AA51-803D6BBB44EF}" type="slidenum">
              <a:rPr lang="fr-FR" altLang="fr-F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17413" name="Espace réservé du pied de page 1">
            <a:extLst>
              <a:ext uri="{FF2B5EF4-FFF2-40B4-BE49-F238E27FC236}">
                <a16:creationId xmlns:a16="http://schemas.microsoft.com/office/drawing/2014/main" id="{1EA86DE8-E57F-45E1-B557-D9F71A7C46B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>
            <a:extLst>
              <a:ext uri="{FF2B5EF4-FFF2-40B4-BE49-F238E27FC236}">
                <a16:creationId xmlns:a16="http://schemas.microsoft.com/office/drawing/2014/main" id="{57ADE6FC-7C47-44B4-B02F-27F47BE7E1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ce réservé des commentaires 2">
            <a:extLst>
              <a:ext uri="{FF2B5EF4-FFF2-40B4-BE49-F238E27FC236}">
                <a16:creationId xmlns:a16="http://schemas.microsoft.com/office/drawing/2014/main" id="{3341F5CC-4795-4875-AC2B-855C463EEB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/>
          </a:p>
        </p:txBody>
      </p:sp>
      <p:sp>
        <p:nvSpPr>
          <p:cNvPr id="19460" name="Espace réservé du numéro de diapositive 3">
            <a:extLst>
              <a:ext uri="{FF2B5EF4-FFF2-40B4-BE49-F238E27FC236}">
                <a16:creationId xmlns:a16="http://schemas.microsoft.com/office/drawing/2014/main" id="{C9E142B1-1F12-41BF-A2DB-8BCFA33BD3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5963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17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437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415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87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59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31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EFCCDD-AAF8-4C18-9F88-1C21F9AF5E8F}" type="slidenum">
              <a:rPr lang="fr-FR" altLang="fr-F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19461" name="Espace réservé du pied de page 1">
            <a:extLst>
              <a:ext uri="{FF2B5EF4-FFF2-40B4-BE49-F238E27FC236}">
                <a16:creationId xmlns:a16="http://schemas.microsoft.com/office/drawing/2014/main" id="{78C34475-5212-455C-BE34-2968202624D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>
            <a:extLst>
              <a:ext uri="{FF2B5EF4-FFF2-40B4-BE49-F238E27FC236}">
                <a16:creationId xmlns:a16="http://schemas.microsoft.com/office/drawing/2014/main" id="{A3C23E36-1263-4DF4-A272-D5717D3752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ce réservé des commentaires 2">
            <a:extLst>
              <a:ext uri="{FF2B5EF4-FFF2-40B4-BE49-F238E27FC236}">
                <a16:creationId xmlns:a16="http://schemas.microsoft.com/office/drawing/2014/main" id="{40AE5C1D-4069-4E67-9363-AFCC80D37D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 dirty="0"/>
          </a:p>
        </p:txBody>
      </p:sp>
      <p:sp>
        <p:nvSpPr>
          <p:cNvPr id="21508" name="Espace réservé du numéro de diapositive 3">
            <a:extLst>
              <a:ext uri="{FF2B5EF4-FFF2-40B4-BE49-F238E27FC236}">
                <a16:creationId xmlns:a16="http://schemas.microsoft.com/office/drawing/2014/main" id="{5CC577DE-28BF-44C5-87BC-F781C11928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5963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17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437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415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87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59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31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02EEE9-D868-4E03-8073-70118DABCA91}" type="slidenum">
              <a:rPr lang="fr-FR" altLang="fr-F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21509" name="Espace réservé du pied de page 1">
            <a:extLst>
              <a:ext uri="{FF2B5EF4-FFF2-40B4-BE49-F238E27FC236}">
                <a16:creationId xmlns:a16="http://schemas.microsoft.com/office/drawing/2014/main" id="{DA66B17F-67CC-4378-8B66-D9DB0F6769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>
            <a:extLst>
              <a:ext uri="{FF2B5EF4-FFF2-40B4-BE49-F238E27FC236}">
                <a16:creationId xmlns:a16="http://schemas.microsoft.com/office/drawing/2014/main" id="{826CDC10-E558-438B-A9E3-BF4CF08B9B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ce réservé des commentaires 2">
            <a:extLst>
              <a:ext uri="{FF2B5EF4-FFF2-40B4-BE49-F238E27FC236}">
                <a16:creationId xmlns:a16="http://schemas.microsoft.com/office/drawing/2014/main" id="{09DA99A6-933A-4595-9B17-8215B63A9C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/>
          </a:p>
        </p:txBody>
      </p:sp>
      <p:sp>
        <p:nvSpPr>
          <p:cNvPr id="23556" name="Espace réservé du numéro de diapositive 3">
            <a:extLst>
              <a:ext uri="{FF2B5EF4-FFF2-40B4-BE49-F238E27FC236}">
                <a16:creationId xmlns:a16="http://schemas.microsoft.com/office/drawing/2014/main" id="{E3E57094-3524-421A-8F95-887E0B5041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5963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17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0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437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415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87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59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31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C46AA6-BF63-46A8-B8BA-1080B796FB7E}" type="slidenum">
              <a:rPr lang="fr-FR" altLang="fr-F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23557" name="Espace réservé du pied de page 1">
            <a:extLst>
              <a:ext uri="{FF2B5EF4-FFF2-40B4-BE49-F238E27FC236}">
                <a16:creationId xmlns:a16="http://schemas.microsoft.com/office/drawing/2014/main" id="{640AD6A4-B4A0-4E46-B965-E5A537499A0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2EED47-5ACD-4ED0-861C-DEA9CD3A1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B5F7E8-39FE-49CA-B096-4B3E601D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9C1AD0-8389-416D-829F-CDEFD8F9F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410A2-42AE-4D8E-8B16-8DBF430DCC6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83719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6B7E23-B12D-4599-AD20-4FACB7973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8D67F4-0F48-4D97-B54F-653AE48FF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DF3161-AAF1-467D-89A2-8C48D030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4302A-AE87-4445-AC5E-203B131C7D8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3407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E177C8-AA9B-40F9-9577-1A4583201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18FC80-BA66-45B6-B9CA-F4ECFBD38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F3741F-6931-43EB-86A3-A31AA5C07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232C6-32FB-4BFA-9447-5A68B1705BE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9531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042917-4004-447E-AFB3-28E25BE67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D78B1-8EA4-4935-B28C-EC6819FC73FB}" type="datetimeFigureOut">
              <a:rPr lang="fr-FR"/>
              <a:pPr>
                <a:defRPr/>
              </a:pPr>
              <a:t>29/11/2024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F7BBB3-2348-4EF4-8693-3E0E20BAA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695DC1-5EB0-4596-BA1C-0E8BA0635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11CF9-D19D-4D6D-811B-512940B09FE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94696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E3ADBD-CA28-4AC5-9B06-0936A5C11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1F81-4B23-455D-AECE-8AE65A2D012E}" type="datetimeFigureOut">
              <a:rPr lang="fr-FR"/>
              <a:pPr>
                <a:defRPr/>
              </a:pPr>
              <a:t>29/11/2024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54B5B3-6BFD-49F6-A355-4C03E8680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C601ED-D460-40F9-809A-0ACEFA3C5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B530E-FFA4-4BC9-AA40-53C00A24DC8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22722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06261E-A838-486A-A8EA-BE48A22BB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F6486-3ED8-4C66-8314-16A71BCAC5A3}" type="datetimeFigureOut">
              <a:rPr lang="fr-FR"/>
              <a:pPr>
                <a:defRPr/>
              </a:pPr>
              <a:t>29/11/2024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C71CFD-7E83-49E9-9AFC-3DDE17CA2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B48E13-8558-4C12-9D9E-4A8A411BA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CDDDA-F962-4690-9800-A9FAE2E151D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9719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E30FA518-FF3C-4757-AF15-457887F1E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C2D42-97EA-407C-8086-D600444101BF}" type="datetimeFigureOut">
              <a:rPr lang="fr-FR"/>
              <a:pPr>
                <a:defRPr/>
              </a:pPr>
              <a:t>29/11/2024</a:t>
            </a:fld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2185738F-ECB6-4BC4-B7A3-32BB0AE3F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00A33EB7-C9A8-406F-8506-EDBE9E2AE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77879-4D66-4E29-9E99-DDD12B14BFE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90521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5941C90B-54F3-4963-8A14-BA825EB65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1651E-3DE2-49DA-8745-DB6807B231F7}" type="datetimeFigureOut">
              <a:rPr lang="fr-FR"/>
              <a:pPr>
                <a:defRPr/>
              </a:pPr>
              <a:t>29/11/2024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92D0ECBF-2B34-4F40-8E17-42B174AE4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296F45F-C9FC-4785-8A42-B65B7AD7D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AE1B3-EBD0-4428-9096-A9D868BEED9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3208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1D6C7810-42DF-49F7-9CE5-91BEED00D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C3A2E-2072-44F3-9C4C-02854FCE593C}" type="datetimeFigureOut">
              <a:rPr lang="fr-FR"/>
              <a:pPr>
                <a:defRPr/>
              </a:pPr>
              <a:t>29/11/2024</a:t>
            </a:fld>
            <a:endParaRPr lang="fr-FR" dirty="0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DE3EABBE-6B8E-4F19-8607-D3D9DFE8C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B5CB6073-DBA0-46BE-BDAE-5FD56951A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317AF-84DD-436E-A542-C24E337E1E6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44173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3867FBD7-2C20-43FC-9D08-F0302A8D2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B8C29-5610-4677-8EE3-2877877CB626}" type="datetimeFigureOut">
              <a:rPr lang="fr-FR"/>
              <a:pPr>
                <a:defRPr/>
              </a:pPr>
              <a:t>29/11/2024</a:t>
            </a:fld>
            <a:endParaRPr lang="fr-FR" dirty="0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CC511B14-63BC-48B7-AE67-BDE184D4C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E46EB4B7-7A76-48F7-A10D-82566DE9E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FC594-E73A-464C-95E3-D6A40B05A0B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05762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2F10480D-7181-454E-A231-443FDFDFD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6A729-69D4-4B1C-8B8C-D7E1DB71F0F6}" type="datetimeFigureOut">
              <a:rPr lang="fr-FR"/>
              <a:pPr>
                <a:defRPr/>
              </a:pPr>
              <a:t>29/11/2024</a:t>
            </a:fld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06146AA8-CCDC-46D2-BCBB-A6DFB4F04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3870CFE3-2D9E-4434-9C8E-DF1DA6F0F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9DF7F-0D8C-400A-8464-065D360AA40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582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6B93FD-5BF8-49CA-920B-F0B456169004}"/>
              </a:ext>
            </a:extLst>
          </p:cNvPr>
          <p:cNvSpPr/>
          <p:nvPr userDrawn="1"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rgbClr val="0062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fr-FR" sz="2800" dirty="0"/>
              <a:t>              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E73CFDE-3D26-4A04-97BD-E5E820DAF9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3615" y="188639"/>
            <a:ext cx="690166" cy="9766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235374F0-54EF-466A-AAFD-5172064F6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3810A65F-406B-4925-8AC9-2CF83C568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3A221CB0-86C7-4F2A-B2EA-933FED7B9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C827D5-FE3E-4E56-AA6A-8B5578141B4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62952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98A4B2EC-9379-43FA-9168-95B14D78A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D91D9-A070-41B7-A0A0-E4CED2064ADD}" type="datetimeFigureOut">
              <a:rPr lang="fr-FR"/>
              <a:pPr>
                <a:defRPr/>
              </a:pPr>
              <a:t>29/11/2024</a:t>
            </a:fld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6E7CDD12-B21A-4BAE-B89B-C4C565922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2A9BBF06-EF5B-43A0-B3B2-36639D102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7D8CC-8BCA-45CA-8FE1-490522398A8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51969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AE8C46-E36C-4735-B82A-870A67BD1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57C79-6D92-4E36-BCC4-691E5056B235}" type="datetimeFigureOut">
              <a:rPr lang="fr-FR"/>
              <a:pPr>
                <a:defRPr/>
              </a:pPr>
              <a:t>29/11/2024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F2C391-C7DD-4D1C-B6A4-25DC0E7F5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52FECB-A33B-4877-991C-10DAF5606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1BF77-A457-406A-A16B-B33A790036A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46922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C936BC-66E3-45A3-B4BC-D7694A88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B781A-1440-40AF-9E1E-C27AF5F134EC}" type="datetimeFigureOut">
              <a:rPr lang="fr-FR"/>
              <a:pPr>
                <a:defRPr/>
              </a:pPr>
              <a:t>29/11/2024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1A250B-9650-403E-BC8A-E6F1A5CF8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21091F-9D68-4C22-BA50-E7A024682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AC5BB-E09B-4692-917C-783537D8E63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12523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01849D02-80DE-4B0C-A61D-29CC78692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14498-6611-4747-8493-B5034671EA1B}" type="datetimeFigureOut">
              <a:rPr lang="fr-FR"/>
              <a:pPr>
                <a:defRPr/>
              </a:pPr>
              <a:t>29/11/2024</a:t>
            </a:fld>
            <a:endParaRPr lang="fr-FR" dirty="0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893B8F38-762C-44CE-8A05-FF4DE532A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BBAECD67-E01B-4CCB-8693-13CF37C96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61F4C-1A67-47B6-B786-03D86BF7051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39376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723C9A-99FD-4C5E-81F3-9B37EBE9A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8E7DCF-8A47-45DE-8972-DBE29DF0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5EC797-0F31-4091-8B8A-5BB33B69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D60B2-1DF9-4140-B9A1-B89CF83CC16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67183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0C579A2D-313B-4FF9-A222-8046C66B9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B530977E-B6DA-4E2F-BCEA-F1F142123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2DE54E63-1977-4F23-BACF-685E15D91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9B38E-4173-45AB-9E6A-321AD8DFA54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51456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2065DB87-A177-48B6-95DE-0A1A623E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157C45CB-6C6E-40FB-9A8C-E68B2CF0F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DC4D20D6-788A-4951-950D-2F7292333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C286C-DB64-4620-B406-EA26EBAB214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33388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26C2D661-D4E8-42A5-9DD9-B617C0F48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935E59BC-38FC-4680-ABB0-C3AD6D645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0C95E28D-28CF-423E-95E4-821FD1593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32F81-84F0-40C1-836D-0337D86AF96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1285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890DC2FD-411F-4B37-A00D-4365B6F4A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DA34B4FC-381D-4BAE-A394-E9A2FF1C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291E3A6C-7A7A-4750-BD56-57CF78B87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F1CD7-6BA4-487E-97EE-C6399A6623E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9271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2F951F4A-A593-41CF-A3E2-6A71D1262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57A6B8AE-1234-40D8-AAB6-2B6CAD667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76FD5593-6634-43F3-8F99-834C2D2D5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4624E-B368-4981-AC9A-8F6AF705CD5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57523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7B15F812-F8BA-4A4B-8801-A1F50247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8889BD91-F7A5-4212-85B7-9B237196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CF1E2136-0E10-4A35-8614-B34EE9C7D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81D31-BFB6-4CC4-B5A9-E96AC60C60F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69467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1F2E3507-ADEF-480C-A747-3C66F227751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517964CF-5C29-4D9F-B341-F788130D18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4D2CFA-339C-493E-9DBC-564BB118A7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BDC9C5-D9F6-4D48-AD4B-1F12458E6F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4926BF-AD59-48C3-88A7-6D80566BE5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9AFFD3F-14C7-4285-8239-DADD4B89149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8" r:id="rId1"/>
    <p:sldLayoutId id="2147484500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>
            <a:extLst>
              <a:ext uri="{FF2B5EF4-FFF2-40B4-BE49-F238E27FC236}">
                <a16:creationId xmlns:a16="http://schemas.microsoft.com/office/drawing/2014/main" id="{F1F2AA7C-C426-4442-BB54-789E6C55C39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2051" name="Espace réservé du texte 2">
            <a:extLst>
              <a:ext uri="{FF2B5EF4-FFF2-40B4-BE49-F238E27FC236}">
                <a16:creationId xmlns:a16="http://schemas.microsoft.com/office/drawing/2014/main" id="{2B512421-1932-4C1D-BCC9-70C216B70A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A4A0DF-8D52-4841-B43E-95AD469ECA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180B80-2035-4364-84B1-322D8563D981}" type="datetimeFigureOut">
              <a:rPr lang="fr-FR"/>
              <a:pPr>
                <a:defRPr/>
              </a:pPr>
              <a:t>29/11/2024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AFF9FB-EDA1-43E4-82D2-D5FC8D46F7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1EE19A-77EC-42AA-87EA-FED7B89F5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6165D16-A054-40D7-9E32-9566AE8958B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8" r:id="rId1"/>
    <p:sldLayoutId id="2147484489" r:id="rId2"/>
    <p:sldLayoutId id="2147484490" r:id="rId3"/>
    <p:sldLayoutId id="2147484491" r:id="rId4"/>
    <p:sldLayoutId id="2147484492" r:id="rId5"/>
    <p:sldLayoutId id="2147484493" r:id="rId6"/>
    <p:sldLayoutId id="2147484494" r:id="rId7"/>
    <p:sldLayoutId id="2147484495" r:id="rId8"/>
    <p:sldLayoutId id="2147484496" r:id="rId9"/>
    <p:sldLayoutId id="2147484497" r:id="rId10"/>
    <p:sldLayoutId id="2147484498" r:id="rId11"/>
    <p:sldLayoutId id="21474844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www.petitpals.com/fr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3">
            <a:extLst>
              <a:ext uri="{FF2B5EF4-FFF2-40B4-BE49-F238E27FC236}">
                <a16:creationId xmlns:a16="http://schemas.microsoft.com/office/drawing/2014/main" id="{B1235E9A-D711-4EBE-AF77-2EE686281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322F73-2221-4A32-BD56-FED1C423B7F4}" type="slidenum">
              <a:rPr lang="fr-FR" altLang="fr-FR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fr-FR" altLang="fr-FR" sz="1400">
              <a:latin typeface="Arial" panose="020B0604020202020204" pitchFamily="34" charset="0"/>
            </a:endParaRPr>
          </a:p>
        </p:txBody>
      </p:sp>
      <p:grpSp>
        <p:nvGrpSpPr>
          <p:cNvPr id="6147" name="Groupe 26">
            <a:extLst>
              <a:ext uri="{FF2B5EF4-FFF2-40B4-BE49-F238E27FC236}">
                <a16:creationId xmlns:a16="http://schemas.microsoft.com/office/drawing/2014/main" id="{846A6E5A-64D4-4668-8EA6-C8B7892D486E}"/>
              </a:ext>
            </a:extLst>
          </p:cNvPr>
          <p:cNvGrpSpPr>
            <a:grpSpLocks/>
          </p:cNvGrpSpPr>
          <p:nvPr/>
        </p:nvGrpSpPr>
        <p:grpSpPr bwMode="auto">
          <a:xfrm>
            <a:off x="42863" y="-114300"/>
            <a:ext cx="9167812" cy="6861175"/>
            <a:chOff x="-8092" y="0"/>
            <a:chExt cx="9168276" cy="6860418"/>
          </a:xfrm>
        </p:grpSpPr>
        <p:pic>
          <p:nvPicPr>
            <p:cNvPr id="6149" name="Image 15">
              <a:extLst>
                <a:ext uri="{FF2B5EF4-FFF2-40B4-BE49-F238E27FC236}">
                  <a16:creationId xmlns:a16="http://schemas.microsoft.com/office/drawing/2014/main" id="{C85F49B7-266F-4F6F-B9ED-231F6B5C4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092" y="723669"/>
              <a:ext cx="9144000" cy="6136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99EB3A1-C24E-4C2A-A2AE-34A1F4A26FA1}"/>
                </a:ext>
              </a:extLst>
            </p:cNvPr>
            <p:cNvSpPr/>
            <p:nvPr/>
          </p:nvSpPr>
          <p:spPr>
            <a:xfrm flipV="1">
              <a:off x="-155" y="598422"/>
              <a:ext cx="9144463" cy="1253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b="1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98032FB-C6C9-4FB9-9C39-67E9B4848C1F}"/>
                </a:ext>
              </a:extLst>
            </p:cNvPr>
            <p:cNvSpPr/>
            <p:nvPr/>
          </p:nvSpPr>
          <p:spPr>
            <a:xfrm>
              <a:off x="-155" y="476197"/>
              <a:ext cx="9144463" cy="1222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E0C2574B-3C50-49E3-A482-8090770CB46A}"/>
                </a:ext>
              </a:extLst>
            </p:cNvPr>
            <p:cNvSpPr/>
            <p:nvPr/>
          </p:nvSpPr>
          <p:spPr>
            <a:xfrm>
              <a:off x="-8092" y="0"/>
              <a:ext cx="9168276" cy="938109"/>
            </a:xfrm>
            <a:custGeom>
              <a:avLst/>
              <a:gdLst>
                <a:gd name="connsiteX0" fmla="*/ 9168276 w 9168276"/>
                <a:gd name="connsiteY0" fmla="*/ 485522 h 938676"/>
                <a:gd name="connsiteX1" fmla="*/ 8464269 w 9168276"/>
                <a:gd name="connsiteY1" fmla="*/ 485522 h 938676"/>
                <a:gd name="connsiteX2" fmla="*/ 7638881 w 9168276"/>
                <a:gd name="connsiteY2" fmla="*/ 938676 h 938676"/>
                <a:gd name="connsiteX3" fmla="*/ 7776446 w 9168276"/>
                <a:gd name="connsiteY3" fmla="*/ 493614 h 938676"/>
                <a:gd name="connsiteX4" fmla="*/ 0 w 9168276"/>
                <a:gd name="connsiteY4" fmla="*/ 493614 h 938676"/>
                <a:gd name="connsiteX5" fmla="*/ 0 w 9168276"/>
                <a:gd name="connsiteY5" fmla="*/ 0 h 938676"/>
                <a:gd name="connsiteX6" fmla="*/ 9160184 w 9168276"/>
                <a:gd name="connsiteY6" fmla="*/ 0 h 938676"/>
                <a:gd name="connsiteX7" fmla="*/ 9168276 w 9168276"/>
                <a:gd name="connsiteY7" fmla="*/ 485522 h 938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68276" h="938676">
                  <a:moveTo>
                    <a:pt x="9168276" y="485522"/>
                  </a:moveTo>
                  <a:lnTo>
                    <a:pt x="8464269" y="485522"/>
                  </a:lnTo>
                  <a:lnTo>
                    <a:pt x="7638881" y="938676"/>
                  </a:lnTo>
                  <a:lnTo>
                    <a:pt x="7776446" y="493614"/>
                  </a:lnTo>
                  <a:lnTo>
                    <a:pt x="0" y="493614"/>
                  </a:lnTo>
                  <a:lnTo>
                    <a:pt x="0" y="0"/>
                  </a:lnTo>
                  <a:lnTo>
                    <a:pt x="9160184" y="0"/>
                  </a:lnTo>
                  <a:lnTo>
                    <a:pt x="9168276" y="485522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b="1" dirty="0"/>
            </a:p>
          </p:txBody>
        </p:sp>
        <p:pic>
          <p:nvPicPr>
            <p:cNvPr id="6153" name="Image 19">
              <a:extLst>
                <a:ext uri="{FF2B5EF4-FFF2-40B4-BE49-F238E27FC236}">
                  <a16:creationId xmlns:a16="http://schemas.microsoft.com/office/drawing/2014/main" id="{27698179-1317-45E3-A15F-910B2C48E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1" y="0"/>
              <a:ext cx="792089" cy="982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4" name="ZoneTexte 20">
              <a:extLst>
                <a:ext uri="{FF2B5EF4-FFF2-40B4-BE49-F238E27FC236}">
                  <a16:creationId xmlns:a16="http://schemas.microsoft.com/office/drawing/2014/main" id="{E30EDB17-190A-471E-A3B0-9E9A4AC0EF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3608" y="44624"/>
              <a:ext cx="63367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solidFill>
                    <a:schemeClr val="bg1"/>
                  </a:solidFill>
                  <a:latin typeface="Cachet Std Book"/>
                </a:rPr>
                <a:t>Crédit Social des Fonctionnaires</a:t>
              </a:r>
            </a:p>
          </p:txBody>
        </p:sp>
        <p:pic>
          <p:nvPicPr>
            <p:cNvPr id="6155" name="Image 21">
              <a:extLst>
                <a:ext uri="{FF2B5EF4-FFF2-40B4-BE49-F238E27FC236}">
                  <a16:creationId xmlns:a16="http://schemas.microsoft.com/office/drawing/2014/main" id="{9329E974-B12E-4A74-BBF2-7AEF5F185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4624"/>
              <a:ext cx="1368152" cy="406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6" name="Espace réservé du titre 1">
              <a:extLst>
                <a:ext uri="{FF2B5EF4-FFF2-40B4-BE49-F238E27FC236}">
                  <a16:creationId xmlns:a16="http://schemas.microsoft.com/office/drawing/2014/main" id="{F7482437-CEC3-4E1B-9362-25E77DD08C3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9511" y="815069"/>
              <a:ext cx="8874303" cy="1821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4000" dirty="0">
                  <a:solidFill>
                    <a:srgbClr val="2D2D8A"/>
                  </a:solidFill>
                  <a:latin typeface="Aptos" panose="020B0004020202020204" pitchFamily="34" charset="0"/>
                </a:rPr>
                <a:t>La Fondation d’Entreprise CSF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4000" dirty="0">
                  <a:solidFill>
                    <a:srgbClr val="2D2D8A"/>
                  </a:solidFill>
                  <a:latin typeface="Aptos" panose="020B0004020202020204" pitchFamily="34" charset="0"/>
                </a:rPr>
                <a:t>soutient les policiers</a:t>
              </a:r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78128DCF-9B63-461C-BE06-AFB03030A792}"/>
                </a:ext>
              </a:extLst>
            </p:cNvPr>
            <p:cNvSpPr/>
            <p:nvPr/>
          </p:nvSpPr>
          <p:spPr>
            <a:xfrm>
              <a:off x="1495346" y="2636547"/>
              <a:ext cx="7325096" cy="433339"/>
            </a:xfrm>
            <a:custGeom>
              <a:avLst/>
              <a:gdLst>
                <a:gd name="connsiteX0" fmla="*/ 7324725 w 7324725"/>
                <a:gd name="connsiteY0" fmla="*/ 0 h 433387"/>
                <a:gd name="connsiteX1" fmla="*/ 6610350 w 7324725"/>
                <a:gd name="connsiteY1" fmla="*/ 0 h 433387"/>
                <a:gd name="connsiteX2" fmla="*/ 5795962 w 7324725"/>
                <a:gd name="connsiteY2" fmla="*/ 433387 h 433387"/>
                <a:gd name="connsiteX3" fmla="*/ 5929312 w 7324725"/>
                <a:gd name="connsiteY3" fmla="*/ 0 h 433387"/>
                <a:gd name="connsiteX4" fmla="*/ 0 w 7324725"/>
                <a:gd name="connsiteY4" fmla="*/ 0 h 433387"/>
                <a:gd name="connsiteX5" fmla="*/ 4762 w 7324725"/>
                <a:gd name="connsiteY5" fmla="*/ 14287 h 43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24725" h="433387">
                  <a:moveTo>
                    <a:pt x="7324725" y="0"/>
                  </a:moveTo>
                  <a:lnTo>
                    <a:pt x="6610350" y="0"/>
                  </a:lnTo>
                  <a:lnTo>
                    <a:pt x="5795962" y="433387"/>
                  </a:lnTo>
                  <a:lnTo>
                    <a:pt x="5929312" y="0"/>
                  </a:lnTo>
                  <a:lnTo>
                    <a:pt x="0" y="0"/>
                  </a:lnTo>
                  <a:lnTo>
                    <a:pt x="4762" y="14287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b="1" dirty="0"/>
            </a:p>
          </p:txBody>
        </p:sp>
      </p:grpSp>
      <p:pic>
        <p:nvPicPr>
          <p:cNvPr id="6148" name="Picture 4" descr="Résultat de recherche d'images pour &quot;fondation csf&quot;">
            <a:extLst>
              <a:ext uri="{FF2B5EF4-FFF2-40B4-BE49-F238E27FC236}">
                <a16:creationId xmlns:a16="http://schemas.microsoft.com/office/drawing/2014/main" id="{5AA8F235-6255-4824-9110-C89F3EEAE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3540125"/>
            <a:ext cx="259873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45E30B5-605A-0897-95D1-3D2D0E1E5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09" y="5307543"/>
            <a:ext cx="7726179" cy="1063888"/>
          </a:xfrm>
          <a:prstGeom prst="rect">
            <a:avLst/>
          </a:prstGeom>
        </p:spPr>
      </p:pic>
      <p:sp>
        <p:nvSpPr>
          <p:cNvPr id="10242" name="Titre 1">
            <a:extLst>
              <a:ext uri="{FF2B5EF4-FFF2-40B4-BE49-F238E27FC236}">
                <a16:creationId xmlns:a16="http://schemas.microsoft.com/office/drawing/2014/main" id="{E1C313D3-5DAC-4757-B5F3-CC44A2EEC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0"/>
            <a:ext cx="8001000" cy="719138"/>
          </a:xfrm>
        </p:spPr>
        <p:txBody>
          <a:bodyPr/>
          <a:lstStyle/>
          <a:p>
            <a:pPr algn="l" eaLnBrk="1" hangingPunct="1"/>
            <a:r>
              <a:rPr lang="fr-FR" altLang="fr-FR" sz="2800" dirty="0">
                <a:solidFill>
                  <a:schemeClr val="bg1"/>
                </a:solidFill>
                <a:latin typeface="Aptos" panose="020B0004020202020204" pitchFamily="34" charset="0"/>
              </a:rPr>
              <a:t>Présentation de la Fondation</a:t>
            </a:r>
          </a:p>
        </p:txBody>
      </p:sp>
      <p:sp>
        <p:nvSpPr>
          <p:cNvPr id="10243" name="ZoneTexte 18">
            <a:extLst>
              <a:ext uri="{FF2B5EF4-FFF2-40B4-BE49-F238E27FC236}">
                <a16:creationId xmlns:a16="http://schemas.microsoft.com/office/drawing/2014/main" id="{4B2D3672-81B1-44D0-9E9D-D35E6FD76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6381750"/>
            <a:ext cx="298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99DC323-DF5F-4DD7-8473-669DA5B566DF}" type="slidenum">
              <a:rPr lang="fr-FR" altLang="fr-FR" sz="1600" b="1">
                <a:solidFill>
                  <a:schemeClr val="accent2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1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0244" name="AutoShape 2" descr="Résultat de recherche d'images pour &quot;icone partenariat&quot;">
            <a:extLst>
              <a:ext uri="{FF2B5EF4-FFF2-40B4-BE49-F238E27FC236}">
                <a16:creationId xmlns:a16="http://schemas.microsoft.com/office/drawing/2014/main" id="{2286C6D3-2C93-4CF3-8292-3DE8534BA2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136525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36BF412-0B43-4CE6-9402-8756B6674B82}"/>
              </a:ext>
            </a:extLst>
          </p:cNvPr>
          <p:cNvSpPr txBox="1"/>
          <p:nvPr/>
        </p:nvSpPr>
        <p:spPr>
          <a:xfrm>
            <a:off x="431304" y="1720840"/>
            <a:ext cx="8281391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fr-FR" b="1" dirty="0">
                <a:solidFill>
                  <a:schemeClr val="accent4"/>
                </a:solidFill>
                <a:latin typeface="Aptos" panose="020B0004020202020204" pitchFamily="34" charset="0"/>
              </a:rPr>
              <a:t>La fondation d'entreprise Crédit Social des Fonctionnaires, créée en 2008, a pour objet </a:t>
            </a:r>
            <a:r>
              <a:rPr lang="fr-FR" sz="2000" b="1" dirty="0">
                <a:solidFill>
                  <a:srgbClr val="00B050"/>
                </a:solidFill>
                <a:latin typeface="Aptos" panose="020B0004020202020204" pitchFamily="34" charset="0"/>
              </a:rPr>
              <a:t>de défendre et de promouvoir le service public.</a:t>
            </a:r>
          </a:p>
          <a:p>
            <a:pPr algn="just" eaLnBrk="1" hangingPunct="1">
              <a:defRPr/>
            </a:pPr>
            <a:endParaRPr lang="fr-FR" b="1" dirty="0">
              <a:solidFill>
                <a:schemeClr val="accent4"/>
              </a:solidFill>
              <a:latin typeface="Aptos" panose="020B0004020202020204" pitchFamily="34" charset="0"/>
            </a:endParaRPr>
          </a:p>
          <a:p>
            <a:pPr algn="just" eaLnBrk="1" hangingPunct="1">
              <a:defRPr/>
            </a:pPr>
            <a:endParaRPr lang="fr-FR" b="1" dirty="0">
              <a:solidFill>
                <a:schemeClr val="accent4"/>
              </a:solidFill>
              <a:latin typeface="Aptos" panose="020B0004020202020204" pitchFamily="34" charset="0"/>
            </a:endParaRPr>
          </a:p>
          <a:p>
            <a:pPr algn="just" eaLnBrk="1" hangingPunct="1">
              <a:defRPr/>
            </a:pPr>
            <a:r>
              <a:rPr lang="fr-FR" b="1" dirty="0">
                <a:solidFill>
                  <a:schemeClr val="accent4"/>
                </a:solidFill>
                <a:latin typeface="Aptos" panose="020B0004020202020204" pitchFamily="34" charset="0"/>
              </a:rPr>
              <a:t>Les projets soutenus par la fondation peuvent être portés </a:t>
            </a:r>
            <a:r>
              <a:rPr lang="fr-FR" b="1" dirty="0">
                <a:solidFill>
                  <a:srgbClr val="00B050"/>
                </a:solidFill>
                <a:latin typeface="Aptos" panose="020B0004020202020204" pitchFamily="34" charset="0"/>
              </a:rPr>
              <a:t>par des agents/salariés ou des administrations, des établissements exerçant une mission de service public ou encore des associations.</a:t>
            </a:r>
          </a:p>
          <a:p>
            <a:pPr algn="just" eaLnBrk="1" hangingPunct="1">
              <a:defRPr/>
            </a:pPr>
            <a:endParaRPr lang="fr-FR" b="1" dirty="0">
              <a:solidFill>
                <a:schemeClr val="accent4"/>
              </a:solidFill>
              <a:latin typeface="Aptos" panose="020B0004020202020204" pitchFamily="34" charset="0"/>
            </a:endParaRPr>
          </a:p>
          <a:p>
            <a:pPr algn="just" eaLnBrk="1" hangingPunct="1">
              <a:defRPr/>
            </a:pPr>
            <a:endParaRPr lang="fr-FR" b="1" dirty="0">
              <a:solidFill>
                <a:schemeClr val="accent4"/>
              </a:solidFill>
              <a:latin typeface="Aptos" panose="020B0004020202020204" pitchFamily="34" charset="0"/>
            </a:endParaRPr>
          </a:p>
          <a:p>
            <a:pPr algn="just" eaLnBrk="1" hangingPunct="1">
              <a:defRPr/>
            </a:pPr>
            <a:r>
              <a:rPr lang="fr-FR" b="1" dirty="0">
                <a:solidFill>
                  <a:schemeClr val="accent4"/>
                </a:solidFill>
                <a:latin typeface="Aptos" panose="020B0004020202020204" pitchFamily="34" charset="0"/>
              </a:rPr>
              <a:t>La finalité des projets présentés doit toujours permettre </a:t>
            </a:r>
            <a:r>
              <a:rPr lang="fr-FR" sz="2000" b="1" u="sng" dirty="0">
                <a:solidFill>
                  <a:srgbClr val="00B050"/>
                </a:solidFill>
                <a:latin typeface="Aptos" panose="020B0004020202020204" pitchFamily="34" charset="0"/>
              </a:rPr>
              <a:t>d’améliorer le service rendu à l’usager et les conditions de travail des agents</a:t>
            </a:r>
            <a:r>
              <a:rPr lang="fr-FR" sz="2000" b="1" dirty="0">
                <a:solidFill>
                  <a:srgbClr val="00B050"/>
                </a:solidFill>
                <a:latin typeface="Aptos" panose="020B0004020202020204" pitchFamily="34" charset="0"/>
              </a:rPr>
              <a:t>.</a:t>
            </a:r>
          </a:p>
        </p:txBody>
      </p:sp>
      <p:pic>
        <p:nvPicPr>
          <p:cNvPr id="7" name="Picture 4" descr="Résultat de recherche d'images pour &quot;fondation csf&quot;">
            <a:extLst>
              <a:ext uri="{FF2B5EF4-FFF2-40B4-BE49-F238E27FC236}">
                <a16:creationId xmlns:a16="http://schemas.microsoft.com/office/drawing/2014/main" id="{E92D205B-2FAF-4A24-B8E0-8DE3C511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807" y="127554"/>
            <a:ext cx="1330610" cy="114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>
            <a:extLst>
              <a:ext uri="{FF2B5EF4-FFF2-40B4-BE49-F238E27FC236}">
                <a16:creationId xmlns:a16="http://schemas.microsoft.com/office/drawing/2014/main" id="{E2176425-B51F-4A42-8E82-4844EF353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0"/>
            <a:ext cx="8001000" cy="719138"/>
          </a:xfrm>
        </p:spPr>
        <p:txBody>
          <a:bodyPr/>
          <a:lstStyle/>
          <a:p>
            <a:pPr algn="l" eaLnBrk="1" hangingPunct="1"/>
            <a:r>
              <a:rPr lang="fr-FR" altLang="fr-FR" sz="2800" dirty="0">
                <a:solidFill>
                  <a:schemeClr val="bg1"/>
                </a:solidFill>
                <a:latin typeface="Aptos" panose="020B0004020202020204" pitchFamily="34" charset="0"/>
              </a:rPr>
              <a:t>Exemple de projets soutenus par la Fondation</a:t>
            </a:r>
          </a:p>
        </p:txBody>
      </p:sp>
      <p:sp>
        <p:nvSpPr>
          <p:cNvPr id="14339" name="ZoneTexte 18">
            <a:extLst>
              <a:ext uri="{FF2B5EF4-FFF2-40B4-BE49-F238E27FC236}">
                <a16:creationId xmlns:a16="http://schemas.microsoft.com/office/drawing/2014/main" id="{E921987F-9F4F-41F5-B251-D2E78C0BD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6381750"/>
            <a:ext cx="298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5D199DC-2F40-426D-AF92-D8155DDBE403}" type="slidenum">
              <a:rPr lang="fr-FR" altLang="fr-FR" sz="1600" b="1">
                <a:solidFill>
                  <a:schemeClr val="accent2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1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4340" name="AutoShape 2" descr="Résultat de recherche d'images pour &quot;icone partenariat&quot;">
            <a:extLst>
              <a:ext uri="{FF2B5EF4-FFF2-40B4-BE49-F238E27FC236}">
                <a16:creationId xmlns:a16="http://schemas.microsoft.com/office/drawing/2014/main" id="{625A8F35-4194-4479-8C34-569B75E7DF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136525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1FDEADE-FD49-40C9-98AD-2216CA5896C5}"/>
              </a:ext>
            </a:extLst>
          </p:cNvPr>
          <p:cNvSpPr txBox="1"/>
          <p:nvPr/>
        </p:nvSpPr>
        <p:spPr>
          <a:xfrm>
            <a:off x="1331640" y="929017"/>
            <a:ext cx="77209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fr-FR" sz="1600" b="1" dirty="0">
                <a:solidFill>
                  <a:srgbClr val="FFC000"/>
                </a:solidFill>
                <a:latin typeface="Aptos" panose="020B0004020202020204" pitchFamily="34" charset="0"/>
              </a:rPr>
              <a:t>Depuis sa création en août 2008, la Fondation d’entreprise Crédit Social des Fonctionnaires a soutenu près de 300 projets, notamment dans les secteurs de la santé, du médico-social ou encore de la défense. </a:t>
            </a:r>
          </a:p>
          <a:p>
            <a:pPr algn="just" eaLnBrk="1" hangingPunct="1">
              <a:defRPr/>
            </a:pPr>
            <a:endParaRPr lang="fr-FR" sz="1200" b="1" dirty="0">
              <a:solidFill>
                <a:srgbClr val="FFC000"/>
              </a:solidFill>
              <a:latin typeface="+mj-lt"/>
            </a:endParaRPr>
          </a:p>
          <a:p>
            <a:pPr algn="just" eaLnBrk="1" hangingPunct="1">
              <a:defRPr/>
            </a:pPr>
            <a:endParaRPr lang="fr-FR" sz="12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6DD878B-EC1A-B825-EF77-4B4EAE6F7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9" y="1949980"/>
            <a:ext cx="2101602" cy="463602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1835F89-B710-D57F-3564-62C590B2CD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345" y="1949980"/>
            <a:ext cx="1987652" cy="463602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F126113-FE9C-FB1C-6ED8-34D45AB6B7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7229" y="1942119"/>
            <a:ext cx="2006703" cy="464388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F23AFA1-6023-B8BE-F622-3F8AF510BE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4026" y="1949980"/>
            <a:ext cx="2063856" cy="4636026"/>
          </a:xfrm>
          <a:prstGeom prst="rect">
            <a:avLst/>
          </a:prstGeom>
        </p:spPr>
      </p:pic>
      <p:pic>
        <p:nvPicPr>
          <p:cNvPr id="16" name="Picture 4" descr="Résultat de recherche d'images pour &quot;fondation csf&quot;">
            <a:extLst>
              <a:ext uri="{FF2B5EF4-FFF2-40B4-BE49-F238E27FC236}">
                <a16:creationId xmlns:a16="http://schemas.microsoft.com/office/drawing/2014/main" id="{C1C6206D-78AD-A6D2-DA8B-74187BB6B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633811"/>
            <a:ext cx="870823" cy="74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>
            <a:extLst>
              <a:ext uri="{FF2B5EF4-FFF2-40B4-BE49-F238E27FC236}">
                <a16:creationId xmlns:a16="http://schemas.microsoft.com/office/drawing/2014/main" id="{95D9BE63-2666-449D-8F33-250119F85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435" y="76271"/>
            <a:ext cx="6337448" cy="719138"/>
          </a:xfrm>
        </p:spPr>
        <p:txBody>
          <a:bodyPr/>
          <a:lstStyle/>
          <a:p>
            <a:pPr algn="l" eaLnBrk="1" hangingPunct="1"/>
            <a:r>
              <a:rPr lang="fr-FR" altLang="fr-FR" sz="2800" dirty="0">
                <a:solidFill>
                  <a:schemeClr val="bg1"/>
                </a:solidFill>
                <a:latin typeface="Aptos" panose="020B0004020202020204" pitchFamily="34" charset="0"/>
                <a:cs typeface="Calibri Light" panose="020F0302020204030204" pitchFamily="34" charset="0"/>
              </a:rPr>
              <a:t>La Fondation d’entreprise CSF </a:t>
            </a:r>
            <a:br>
              <a:rPr lang="fr-FR" altLang="fr-FR" sz="2800" dirty="0">
                <a:solidFill>
                  <a:schemeClr val="bg1"/>
                </a:solidFill>
                <a:latin typeface="Aptos" panose="020B0004020202020204" pitchFamily="34" charset="0"/>
                <a:cs typeface="Calibri Light" panose="020F0302020204030204" pitchFamily="34" charset="0"/>
              </a:rPr>
            </a:br>
            <a:r>
              <a:rPr lang="fr-FR" altLang="fr-FR" sz="2800" dirty="0">
                <a:solidFill>
                  <a:schemeClr val="bg1"/>
                </a:solidFill>
                <a:latin typeface="Aptos" panose="020B0004020202020204" pitchFamily="34" charset="0"/>
                <a:cs typeface="Calibri Light" panose="020F0302020204030204" pitchFamily="34" charset="0"/>
              </a:rPr>
              <a:t>soutient les policiers</a:t>
            </a:r>
          </a:p>
        </p:txBody>
      </p:sp>
      <p:sp>
        <p:nvSpPr>
          <p:cNvPr id="16387" name="ZoneTexte 18">
            <a:extLst>
              <a:ext uri="{FF2B5EF4-FFF2-40B4-BE49-F238E27FC236}">
                <a16:creationId xmlns:a16="http://schemas.microsoft.com/office/drawing/2014/main" id="{D532A298-E83F-442F-BB70-93EDB6404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6381750"/>
            <a:ext cx="298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A788714-7BE3-48B1-AB55-0F8B042BD667}" type="slidenum">
              <a:rPr lang="fr-FR" altLang="fr-FR" sz="1600" b="1">
                <a:solidFill>
                  <a:schemeClr val="accent2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1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6388" name="AutoShape 2" descr="Résultat de recherche d'images pour &quot;icone partenariat&quot;">
            <a:extLst>
              <a:ext uri="{FF2B5EF4-FFF2-40B4-BE49-F238E27FC236}">
                <a16:creationId xmlns:a16="http://schemas.microsoft.com/office/drawing/2014/main" id="{216FA77C-680F-4734-BC3F-DB5B83849C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136525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48CB41D-D277-4B5C-8A29-DADE5351F037}"/>
              </a:ext>
            </a:extLst>
          </p:cNvPr>
          <p:cNvSpPr txBox="1"/>
          <p:nvPr/>
        </p:nvSpPr>
        <p:spPr>
          <a:xfrm>
            <a:off x="319088" y="1611413"/>
            <a:ext cx="8208143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fr-FR" sz="2000" dirty="0">
                <a:solidFill>
                  <a:schemeClr val="bg2">
                    <a:lumMod val="50000"/>
                  </a:schemeClr>
                </a:solidFill>
                <a:latin typeface="Aptos" panose="020B0004020202020204" pitchFamily="34" charset="0"/>
              </a:rPr>
              <a:t>En 2024, </a:t>
            </a:r>
            <a:r>
              <a:rPr lang="fr-FR" sz="2000" dirty="0">
                <a:solidFill>
                  <a:srgbClr val="00B050"/>
                </a:solidFill>
                <a:latin typeface="Aptos" panose="020B0004020202020204" pitchFamily="34" charset="0"/>
              </a:rPr>
              <a:t>la Fondation d’entreprise CSF a décidé spécifiquement </a:t>
            </a:r>
            <a:r>
              <a:rPr lang="fr-FR" sz="2000" b="1" dirty="0">
                <a:solidFill>
                  <a:srgbClr val="00B050"/>
                </a:solidFill>
                <a:latin typeface="Aptos" panose="020B0004020202020204" pitchFamily="34" charset="0"/>
              </a:rPr>
              <a:t>de manifester son soutien aux policiers pour leur dévouement au service de la population.</a:t>
            </a:r>
          </a:p>
          <a:p>
            <a:pPr algn="just" eaLnBrk="1" hangingPunct="1">
              <a:defRPr/>
            </a:pPr>
            <a:endParaRPr lang="fr-FR" sz="2000" dirty="0">
              <a:solidFill>
                <a:schemeClr val="bg2">
                  <a:lumMod val="50000"/>
                </a:schemeClr>
              </a:solidFill>
              <a:latin typeface="Aptos" panose="020B0004020202020204" pitchFamily="34" charset="0"/>
            </a:endParaRPr>
          </a:p>
          <a:p>
            <a:pPr algn="just" eaLnBrk="1" hangingPunct="1">
              <a:defRPr/>
            </a:pPr>
            <a:r>
              <a:rPr lang="fr-FR" sz="2000" dirty="0">
                <a:solidFill>
                  <a:schemeClr val="bg2">
                    <a:lumMod val="50000"/>
                  </a:schemeClr>
                </a:solidFill>
                <a:latin typeface="Aptos" panose="020B0004020202020204" pitchFamily="34" charset="0"/>
              </a:rPr>
              <a:t>Aussi, et en plus du financement des projets qui lui sont proposés, </a:t>
            </a:r>
            <a:r>
              <a:rPr lang="fr-FR" sz="2000" b="1" dirty="0">
                <a:solidFill>
                  <a:srgbClr val="00B050"/>
                </a:solidFill>
                <a:latin typeface="Aptos" panose="020B0004020202020204" pitchFamily="34" charset="0"/>
              </a:rPr>
              <a:t>la fondation a décidé d’offrir </a:t>
            </a:r>
            <a:r>
              <a:rPr lang="fr-FR" sz="2000" b="1" u="sng" dirty="0">
                <a:solidFill>
                  <a:srgbClr val="00B050"/>
                </a:solidFill>
                <a:latin typeface="Aptos" panose="020B0004020202020204" pitchFamily="34" charset="0"/>
              </a:rPr>
              <a:t>150 séjours à Pals (Espagne) </a:t>
            </a:r>
            <a:r>
              <a:rPr lang="fr-FR" sz="2000" b="1" dirty="0">
                <a:solidFill>
                  <a:srgbClr val="00B050"/>
                </a:solidFill>
                <a:latin typeface="Aptos" panose="020B0004020202020204" pitchFamily="34" charset="0"/>
              </a:rPr>
              <a:t>aux agents du ministère de l’Intérieur, chargés de la sécurité des biens et des personnes </a:t>
            </a:r>
            <a:r>
              <a:rPr lang="fr-FR" sz="2000" dirty="0">
                <a:solidFill>
                  <a:schemeClr val="bg2">
                    <a:lumMod val="50000"/>
                  </a:schemeClr>
                </a:solidFill>
                <a:latin typeface="Aptos" panose="020B0004020202020204" pitchFamily="34" charset="0"/>
              </a:rPr>
              <a:t>qui ont fait preuve d’un engagement fort dans leurs missions, durant ces dernières années, et notamment lors d’évènements majeurs, comme récemment, les jeux olympiques et paralympiques.</a:t>
            </a:r>
          </a:p>
          <a:p>
            <a:pPr algn="just" eaLnBrk="1" hangingPunct="1">
              <a:defRPr/>
            </a:pPr>
            <a:endParaRPr lang="fr-FR" sz="2000" dirty="0">
              <a:solidFill>
                <a:schemeClr val="bg2">
                  <a:lumMod val="50000"/>
                </a:schemeClr>
              </a:solidFill>
              <a:latin typeface="Aptos" panose="020B0004020202020204" pitchFamily="34" charset="0"/>
            </a:endParaRPr>
          </a:p>
          <a:p>
            <a:pPr algn="just" eaLnBrk="1" hangingPunct="1">
              <a:defRPr/>
            </a:pPr>
            <a:r>
              <a:rPr lang="fr-FR" sz="2000" dirty="0">
                <a:solidFill>
                  <a:schemeClr val="bg2">
                    <a:lumMod val="50000"/>
                  </a:schemeClr>
                </a:solidFill>
                <a:latin typeface="Aptos" panose="020B0004020202020204" pitchFamily="34" charset="0"/>
              </a:rPr>
              <a:t>Un dispositif équivalent, pour des </a:t>
            </a:r>
            <a:r>
              <a:rPr lang="fr-FR" sz="2000" b="1" dirty="0">
                <a:solidFill>
                  <a:schemeClr val="bg2">
                    <a:lumMod val="50000"/>
                  </a:schemeClr>
                </a:solidFill>
                <a:latin typeface="Aptos" panose="020B0004020202020204" pitchFamily="34" charset="0"/>
              </a:rPr>
              <a:t>séjours locaux</a:t>
            </a:r>
            <a:r>
              <a:rPr lang="fr-FR" sz="2000" dirty="0">
                <a:solidFill>
                  <a:schemeClr val="bg2">
                    <a:lumMod val="50000"/>
                  </a:schemeClr>
                </a:solidFill>
                <a:latin typeface="Aptos" panose="020B0004020202020204" pitchFamily="34" charset="0"/>
              </a:rPr>
              <a:t>, est mis en place </a:t>
            </a:r>
            <a:r>
              <a:rPr lang="fr-FR" sz="2000" b="1" dirty="0">
                <a:solidFill>
                  <a:schemeClr val="bg2">
                    <a:lumMod val="50000"/>
                  </a:schemeClr>
                </a:solidFill>
                <a:latin typeface="Aptos" panose="020B0004020202020204" pitchFamily="34" charset="0"/>
              </a:rPr>
              <a:t>pour </a:t>
            </a:r>
            <a:r>
              <a:rPr lang="fr-FR" sz="2000" b="1" dirty="0">
                <a:solidFill>
                  <a:srgbClr val="00B050"/>
                </a:solidFill>
                <a:latin typeface="Aptos" panose="020B0004020202020204" pitchFamily="34" charset="0"/>
              </a:rPr>
              <a:t>les policiers des départements d’Outre-Mer.</a:t>
            </a:r>
          </a:p>
        </p:txBody>
      </p:sp>
      <p:pic>
        <p:nvPicPr>
          <p:cNvPr id="3" name="Picture 4" descr="Résultat de recherche d'images pour &quot;fondation csf&quot;">
            <a:extLst>
              <a:ext uri="{FF2B5EF4-FFF2-40B4-BE49-F238E27FC236}">
                <a16:creationId xmlns:a16="http://schemas.microsoft.com/office/drawing/2014/main" id="{064BF213-16F1-AB9D-50CF-FE9B64F6A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962" y="5444022"/>
            <a:ext cx="1571725" cy="134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>
            <a:extLst>
              <a:ext uri="{FF2B5EF4-FFF2-40B4-BE49-F238E27FC236}">
                <a16:creationId xmlns:a16="http://schemas.microsoft.com/office/drawing/2014/main" id="{92BB0162-9118-492D-AEDE-4CFF45B1B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0"/>
            <a:ext cx="8001000" cy="719138"/>
          </a:xfrm>
        </p:spPr>
        <p:txBody>
          <a:bodyPr/>
          <a:lstStyle/>
          <a:p>
            <a:pPr algn="l" eaLnBrk="1" hangingPunct="1"/>
            <a:r>
              <a:rPr lang="fr-FR" altLang="fr-FR" sz="2800" b="1" dirty="0">
                <a:solidFill>
                  <a:schemeClr val="bg1"/>
                </a:solidFill>
                <a:latin typeface="Aptos" panose="020B0004020202020204" pitchFamily="34" charset="0"/>
              </a:rPr>
              <a:t>Le séjour en détail</a:t>
            </a:r>
          </a:p>
        </p:txBody>
      </p:sp>
      <p:sp>
        <p:nvSpPr>
          <p:cNvPr id="18435" name="ZoneTexte 18">
            <a:extLst>
              <a:ext uri="{FF2B5EF4-FFF2-40B4-BE49-F238E27FC236}">
                <a16:creationId xmlns:a16="http://schemas.microsoft.com/office/drawing/2014/main" id="{4C46AD88-6619-4BB9-9F10-DD995A992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6381750"/>
            <a:ext cx="298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D1E6434-5329-4F3D-AF20-B138A3F7EF32}" type="slidenum">
              <a:rPr lang="fr-FR" altLang="fr-FR" sz="1600" b="1">
                <a:solidFill>
                  <a:schemeClr val="accent2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fr-FR" altLang="fr-FR" sz="1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8436" name="AutoShape 2" descr="Résultat de recherche d'images pour &quot;icone partenariat&quot;">
            <a:extLst>
              <a:ext uri="{FF2B5EF4-FFF2-40B4-BE49-F238E27FC236}">
                <a16:creationId xmlns:a16="http://schemas.microsoft.com/office/drawing/2014/main" id="{1F15D98F-BEAC-4A2A-AD1A-CEBEC97103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136525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BC6ABC6-AA76-4BFC-8566-D1CD700B3C73}"/>
              </a:ext>
            </a:extLst>
          </p:cNvPr>
          <p:cNvSpPr txBox="1"/>
          <p:nvPr/>
        </p:nvSpPr>
        <p:spPr>
          <a:xfrm>
            <a:off x="319088" y="1727887"/>
            <a:ext cx="859224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  <a:latin typeface="Aptos" panose="020B0004020202020204" pitchFamily="34" charset="0"/>
              </a:rPr>
              <a:t>Une semaine (7 nuits) pour 4 personnes 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ptos" panose="020B0004020202020204" pitchFamily="34" charset="0"/>
              </a:rPr>
              <a:t>(sont pris en charge uniquement les frais d’hébergement).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ptos" panose="020B0004020202020204" pitchFamily="34" charset="0"/>
              </a:rPr>
              <a:t>Les séjours sont programmés en 2025 ou 2026, aux dates demandées par le bénéficiaire  (2 </a:t>
            </a:r>
            <a:r>
              <a:rPr lang="fr-FR" dirty="0" err="1">
                <a:solidFill>
                  <a:schemeClr val="bg2">
                    <a:lumMod val="50000"/>
                  </a:schemeClr>
                </a:solidFill>
                <a:latin typeface="Aptos" panose="020B0004020202020204" pitchFamily="34" charset="0"/>
              </a:rPr>
              <a:t>voeux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ptos" panose="020B0004020202020204" pitchFamily="34" charset="0"/>
              </a:rPr>
              <a:t> à exprimer) sous réserve de logements disponibles.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  <a:latin typeface="Aptos" panose="020B0004020202020204" pitchFamily="34" charset="0"/>
              </a:rPr>
              <a:t>Hébergement en résidence dans le village médiéval de Pals, sur la Costa-Brava, à 5 kilomètres de la mer, entre Perpignan et Gérone, dans des appartements dotés de tout le confort moderne, avec piscine privée.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ptos" panose="020B0004020202020204" pitchFamily="34" charset="0"/>
              </a:rPr>
              <a:t>Les demandes pour les familles de plus de 4 personnes feront l’objet d’une étude particulière.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1E67806-E2F3-442F-8830-B5E26B4CF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438" y="4149080"/>
            <a:ext cx="5710832" cy="187220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3A4B525-1217-4542-B166-DEF6D2A88C0D}"/>
              </a:ext>
            </a:extLst>
          </p:cNvPr>
          <p:cNvSpPr/>
          <p:nvPr/>
        </p:nvSpPr>
        <p:spPr>
          <a:xfrm>
            <a:off x="598732" y="6227653"/>
            <a:ext cx="7995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</a:rPr>
              <a:t>Pour découvrir la résidence à Pals, rendez-vous sur le site : </a:t>
            </a:r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  <a:hlinkClick r:id="rId4"/>
              </a:rPr>
              <a:t>www.petitpals.com/fr</a:t>
            </a:r>
            <a:endParaRPr lang="fr-FR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25C7A53-FD4B-2E2B-F93E-E14A87D596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0939" y="0"/>
            <a:ext cx="2499561" cy="1711482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28B9E27D-428F-F7B9-54E4-B8CC9D21F5EF}"/>
              </a:ext>
            </a:extLst>
          </p:cNvPr>
          <p:cNvSpPr/>
          <p:nvPr/>
        </p:nvSpPr>
        <p:spPr>
          <a:xfrm>
            <a:off x="8100392" y="1320800"/>
            <a:ext cx="216024" cy="139170"/>
          </a:xfrm>
          <a:prstGeom prst="ellipse">
            <a:avLst/>
          </a:prstGeom>
          <a:solidFill>
            <a:srgbClr val="FF33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>
            <a:extLst>
              <a:ext uri="{FF2B5EF4-FFF2-40B4-BE49-F238E27FC236}">
                <a16:creationId xmlns:a16="http://schemas.microsoft.com/office/drawing/2014/main" id="{4227FF39-614A-4405-A10D-552EA261B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0"/>
            <a:ext cx="8001000" cy="719138"/>
          </a:xfrm>
        </p:spPr>
        <p:txBody>
          <a:bodyPr/>
          <a:lstStyle/>
          <a:p>
            <a:pPr algn="l" eaLnBrk="1" hangingPunct="1"/>
            <a:r>
              <a:rPr lang="fr-FR" altLang="fr-FR" sz="2800" b="1" dirty="0">
                <a:solidFill>
                  <a:schemeClr val="bg1"/>
                </a:solidFill>
                <a:latin typeface="Aptos" panose="020B0004020202020204" pitchFamily="34" charset="0"/>
              </a:rPr>
              <a:t>Les modalités d’attribution</a:t>
            </a:r>
          </a:p>
        </p:txBody>
      </p:sp>
      <p:sp>
        <p:nvSpPr>
          <p:cNvPr id="20483" name="ZoneTexte 18">
            <a:extLst>
              <a:ext uri="{FF2B5EF4-FFF2-40B4-BE49-F238E27FC236}">
                <a16:creationId xmlns:a16="http://schemas.microsoft.com/office/drawing/2014/main" id="{70B81259-0973-4ECC-B5EC-1E62E86F8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6381750"/>
            <a:ext cx="298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81B44D-EE9B-44F9-9DC1-E7158375A6F7}" type="slidenum">
              <a:rPr lang="fr-FR" altLang="fr-FR" sz="1600" b="1">
                <a:solidFill>
                  <a:schemeClr val="accent2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fr-FR" altLang="fr-FR" sz="1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0484" name="AutoShape 2" descr="Résultat de recherche d'images pour &quot;icone partenariat&quot;">
            <a:extLst>
              <a:ext uri="{FF2B5EF4-FFF2-40B4-BE49-F238E27FC236}">
                <a16:creationId xmlns:a16="http://schemas.microsoft.com/office/drawing/2014/main" id="{3366CFEC-64A9-4769-8403-F5228E47B9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136525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E5120A-9BD7-47AC-9739-24836793D5A4}"/>
              </a:ext>
            </a:extLst>
          </p:cNvPr>
          <p:cNvSpPr/>
          <p:nvPr/>
        </p:nvSpPr>
        <p:spPr>
          <a:xfrm>
            <a:off x="601852" y="4473535"/>
            <a:ext cx="81361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Démarche : </a:t>
            </a: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L’agent bénéficiaire complète et signe la fiche d’inscription. </a:t>
            </a: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Il vous suffit ensuite de la transmettre aux chargés de développement de votre secteur en indiquant dans votre mail le critère d’attribution correspondant à la situation de l’agent. </a:t>
            </a: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Dès réception par le chargé de développement, la fiche est adressée à l’équipe de la fondation CSF et  le bénéficiaire sera recontacté pour valider les dates et organiser son séjour.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1583A51-DA28-F4CE-D499-C94F14D2E95B}"/>
              </a:ext>
            </a:extLst>
          </p:cNvPr>
          <p:cNvSpPr txBox="1"/>
          <p:nvPr/>
        </p:nvSpPr>
        <p:spPr>
          <a:xfrm>
            <a:off x="468313" y="1196752"/>
            <a:ext cx="8403214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Critères d’attribution : </a:t>
            </a:r>
          </a:p>
          <a:p>
            <a:pPr algn="just" eaLnBrk="1" hangingPunct="1">
              <a:defRPr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Pour pouvoir bénéficier d’un séjour, l’agent bénéficiaire doit répondre au moins l’un des critères sociaux définis ci-dessous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(liste non exhaustive) : </a:t>
            </a:r>
          </a:p>
          <a:p>
            <a:pPr algn="just" eaLnBrk="1" hangingPunct="1">
              <a:defRPr/>
            </a:pPr>
            <a:endParaRPr lang="fr-FR" dirty="0">
              <a:solidFill>
                <a:schemeClr val="accent1">
                  <a:lumMod val="75000"/>
                </a:schemeClr>
              </a:solidFill>
              <a:latin typeface="Aptos" panose="020B0004020202020204" pitchFamily="34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fr-FR" i="1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Agent ayant été mobilisé sur des événements ou des opérations d’envergure </a:t>
            </a:r>
            <a:r>
              <a:rPr lang="fr-FR" sz="1400" i="1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( exemple : jeux olympiques ou paralympiques, opération </a:t>
            </a:r>
            <a:r>
              <a:rPr lang="fr-FR" sz="1400" b="0" i="1" dirty="0" err="1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Wuambushu</a:t>
            </a:r>
            <a:r>
              <a:rPr lang="fr-FR" sz="1400" i="1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 (Mayotte) etc..</a:t>
            </a:r>
            <a:r>
              <a:rPr lang="fr-FR" sz="1400" b="0" i="1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.)</a:t>
            </a:r>
            <a:endParaRPr lang="fr-FR" sz="1400" i="1" dirty="0">
              <a:solidFill>
                <a:schemeClr val="accent1">
                  <a:lumMod val="75000"/>
                </a:schemeClr>
              </a:solidFill>
              <a:latin typeface="Aptos" panose="020B0004020202020204" pitchFamily="34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ptos" panose="020B0004020202020204" pitchFamily="34" charset="0"/>
              </a:rPr>
              <a:t>Agent blessé en service </a:t>
            </a:r>
            <a:endParaRPr lang="fr-FR" i="1" dirty="0">
              <a:solidFill>
                <a:schemeClr val="accent1">
                  <a:lumMod val="75000"/>
                </a:schemeClr>
              </a:solidFill>
              <a:latin typeface="Aptos" panose="020B0004020202020204" pitchFamily="34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fr-FR" i="1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Agent rencontrant des difficultés financières ou ayant/devant faire face à des problèmes d’ordre familial, médical ou à la suite d’un accident de la vie.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fr-FR" i="1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Etc…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0CF3A8-3C66-9FDA-A9AC-522493204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C827D5-FE3E-4E56-AA6A-8B5578141B47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544C142-16FE-0007-CE3A-7FCC3630A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13016"/>
            <a:ext cx="8001000" cy="719138"/>
          </a:xfrm>
        </p:spPr>
        <p:txBody>
          <a:bodyPr/>
          <a:lstStyle/>
          <a:p>
            <a:pPr algn="l" eaLnBrk="1" hangingPunct="1"/>
            <a:r>
              <a:rPr lang="fr-FR" altLang="fr-FR" sz="2800" b="1" dirty="0">
                <a:solidFill>
                  <a:schemeClr val="bg1"/>
                </a:solidFill>
                <a:latin typeface="Aptos" panose="020B0004020202020204" pitchFamily="34" charset="0"/>
              </a:rPr>
              <a:t>Fiche de renseignement à remplir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99B09E3-FC40-4D69-85CC-6C4F197AC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904875"/>
            <a:ext cx="3960440" cy="574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6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ZoneTexte 18">
            <a:extLst>
              <a:ext uri="{FF2B5EF4-FFF2-40B4-BE49-F238E27FC236}">
                <a16:creationId xmlns:a16="http://schemas.microsoft.com/office/drawing/2014/main" id="{52C7A0EB-C4B1-41D7-A266-1DDC2BE0F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6381750"/>
            <a:ext cx="298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C279826-1437-4732-865D-EDBAC561C7DC}" type="slidenum">
              <a:rPr lang="fr-FR" altLang="fr-FR" sz="1600" b="1">
                <a:solidFill>
                  <a:schemeClr val="accent2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fr-FR" altLang="fr-FR" sz="1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2532" name="AutoShape 2" descr="Résultat de recherche d'images pour &quot;icone partenariat&quot;">
            <a:extLst>
              <a:ext uri="{FF2B5EF4-FFF2-40B4-BE49-F238E27FC236}">
                <a16:creationId xmlns:a16="http://schemas.microsoft.com/office/drawing/2014/main" id="{0836D981-4EAD-41BE-B14B-2579293D79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136525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3" name="Image 2" descr="Une image contenant texte, capture d’écran, panorama, personne&#10;&#10;Description générée automatiquement">
            <a:extLst>
              <a:ext uri="{FF2B5EF4-FFF2-40B4-BE49-F238E27FC236}">
                <a16:creationId xmlns:a16="http://schemas.microsoft.com/office/drawing/2014/main" id="{18E6D055-1304-4352-A0EE-4DFB94959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98" y="3967689"/>
            <a:ext cx="8134052" cy="20335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23F088E-1EDA-3388-7BCB-01E961218521}"/>
              </a:ext>
            </a:extLst>
          </p:cNvPr>
          <p:cNvSpPr/>
          <p:nvPr/>
        </p:nvSpPr>
        <p:spPr>
          <a:xfrm>
            <a:off x="169863" y="1457325"/>
            <a:ext cx="8974137" cy="1971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c</a:t>
            </a:r>
            <a:r>
              <a:rPr lang="fr-FR" sz="2400" b="1" dirty="0"/>
              <a:t>ordonnées du Conseiller </a:t>
            </a:r>
            <a:r>
              <a:rPr lang="fr-FR" sz="2400" b="1"/>
              <a:t>Développement </a:t>
            </a:r>
            <a:endParaRPr lang="fr-FR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Élémentai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5376</TotalTime>
  <Words>574</Words>
  <Application>Microsoft Office PowerPoint</Application>
  <PresentationFormat>Affichage à l'écran (4:3)</PresentationFormat>
  <Paragraphs>55</Paragraphs>
  <Slides>8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Aptos</vt:lpstr>
      <vt:lpstr>Arial</vt:lpstr>
      <vt:lpstr>Cachet Std Book</vt:lpstr>
      <vt:lpstr>Calibri</vt:lpstr>
      <vt:lpstr>Thème Office</vt:lpstr>
      <vt:lpstr>Conception personnalisée</vt:lpstr>
      <vt:lpstr>Présentation PowerPoint</vt:lpstr>
      <vt:lpstr>Présentation de la Fondation</vt:lpstr>
      <vt:lpstr>Exemple de projets soutenus par la Fondation</vt:lpstr>
      <vt:lpstr>La Fondation d’entreprise CSF  soutient les policiers</vt:lpstr>
      <vt:lpstr>Le séjour en détail</vt:lpstr>
      <vt:lpstr>Les modalités d’attribution</vt:lpstr>
      <vt:lpstr>Fiche de renseignement à remplir </vt:lpstr>
      <vt:lpstr>Présentation PowerPoint</vt:lpstr>
    </vt:vector>
  </TitlesOfParts>
  <Company>CSF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Crédit Social des Fonctionnaires est une association loi 1901</dc:title>
  <dc:creator>leguilcher</dc:creator>
  <cp:lastModifiedBy>Delibiot Sandrine</cp:lastModifiedBy>
  <cp:revision>364</cp:revision>
  <cp:lastPrinted>2020-09-29T08:18:25Z</cp:lastPrinted>
  <dcterms:created xsi:type="dcterms:W3CDTF">2007-04-25T16:21:24Z</dcterms:created>
  <dcterms:modified xsi:type="dcterms:W3CDTF">2024-11-29T09:00:35Z</dcterms:modified>
</cp:coreProperties>
</file>