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59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497" autoAdjust="0"/>
  </p:normalViewPr>
  <p:slideViewPr>
    <p:cSldViewPr snapToGrid="0">
      <p:cViewPr varScale="1">
        <p:scale>
          <a:sx n="65" d="100"/>
          <a:sy n="65" d="100"/>
        </p:scale>
        <p:origin x="13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8118B-F05A-4E27-A062-3D6065A5183D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A6246-44AB-4139-9031-FD61B22917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46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A6246-44AB-4139-9031-FD61B22917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80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A6246-44AB-4139-9031-FD61B229175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38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35E8F-BE39-4349-94DF-94A35F232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F7ED39-7E50-424A-B4C1-FA5D8A15B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45681E-820C-48AE-B6CE-41160A72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B68-AD11-4B71-BC49-6390AA159415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701F55-6DF9-4BE5-8ED4-79F233D8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BFB41-2AA9-4169-AB4A-ACE3FAF6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25D8-9CEC-4E61-9BEA-F3B327E2F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08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BFB68-7C8B-4E06-BD07-690A3EAE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0114F7-7F5C-477A-9743-129C7077C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19A096-D7F3-4A62-80B0-55F199C4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B68-AD11-4B71-BC49-6390AA159415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D0A62C-ED68-408C-9FC3-DA693F2A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7E0ED7-B28A-457C-8940-20F02DF2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25D8-9CEC-4E61-9BEA-F3B327E2F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09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855EF3F-4FC1-46B0-8776-8E73CA13A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E8CB75-9AED-45A3-8DD4-6B9B79ABB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42B128-CD34-4DAB-B6CD-71402623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B68-AD11-4B71-BC49-6390AA159415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753167-4AD6-46E0-BB46-D5BD82E4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16A1D0-C177-4304-B7C8-27431631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25D8-9CEC-4E61-9BEA-F3B327E2F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73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43818-8290-44A3-B072-BCD27B88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CA092F-E5DC-4C65-80F4-D7A489C24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B7C19B-789F-4678-B8A0-07220B6D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B68-AD11-4B71-BC49-6390AA159415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EDD39F-380C-4257-8496-095A9D98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58025C-AFC0-41D2-8FBF-EDB6D80D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25D8-9CEC-4E61-9BEA-F3B327E2F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06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A1859-2FC4-488A-AF96-EC61327E0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548E70-B4A7-4E23-BDC3-63DED248A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9EDC1-4DC4-4DAE-8491-1845CF32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B68-AD11-4B71-BC49-6390AA159415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7456B4-36B9-4C94-94A0-C85AE436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85EBFC-1061-451D-94EE-540107A1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25D8-9CEC-4E61-9BEA-F3B327E2F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016F1-1B35-4196-AD6A-4552C98E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11CCA4-A288-4A38-8AAC-387593FEE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B06F6A-683F-452F-8446-73BF6C9F3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AF74A0-DABF-4B29-A40B-833EABCD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B68-AD11-4B71-BC49-6390AA159415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9EF18C-F3B6-47F2-B510-2EBA0B8D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52C390-2825-46E7-8C31-95B9F1DA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25D8-9CEC-4E61-9BEA-F3B327E2F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32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3D2AE-6B53-4504-93C6-9818EE87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338789-63DE-4B1C-A6E9-7B071C54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801A21-A2AC-494E-9A2B-DD764777A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D3B9FAF-3927-40FD-98AE-31D5C6FEC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A8311E-E468-44CD-AA83-98A6ED220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85F17F-4FD3-42E1-AC90-48F0AFEA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B68-AD11-4B71-BC49-6390AA159415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532415-B21C-45F6-B063-8B9C2B1E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C7ABE5-CF15-470E-8208-F5816957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25D8-9CEC-4E61-9BEA-F3B327E2F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48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074EF-FC8C-405E-BC30-15472945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EB33F5-5D2F-4311-9FC5-88ED9DCC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B68-AD11-4B71-BC49-6390AA159415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797FF0-897A-453D-9976-21BB379C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B8AD89-1636-43D5-AAE2-BE23813D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25D8-9CEC-4E61-9BEA-F3B327E2F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03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25E74A-A4CD-4AA4-8D2E-4D67B9F2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B68-AD11-4B71-BC49-6390AA159415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D4F293-F425-4D93-992C-BAC01BCC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C72AA6-BF26-4BCF-87F3-14477E9E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25D8-9CEC-4E61-9BEA-F3B327E2F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56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F5BF9-4A17-434E-8078-0A2E8693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DE54DD-E00C-4E2A-A73A-2BBCF37A1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275E7E-B63D-4A35-8185-79062EE73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61ADCF-3F3D-4DC5-AB79-BD416BD4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B68-AD11-4B71-BC49-6390AA159415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0D8A19-624F-4749-80E0-3825269D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5A4C59-5A85-4DE6-953B-A36C483D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25D8-9CEC-4E61-9BEA-F3B327E2F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66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94847-9B7F-42E4-BCAD-7082AA86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64371B-C9B0-461F-B7F8-98B1427E8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FD4FF7-F568-43E2-AC6B-FBB798D01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FAB63B-2D59-461B-8926-ECF26760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B68-AD11-4B71-BC49-6390AA159415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954E06-A1F8-4B02-B94B-ABA257F4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11A733-938F-4597-80D4-FD1AC05B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25D8-9CEC-4E61-9BEA-F3B327E2F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87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702B36-48DA-4041-AD22-D1F4D303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236335-09EE-4FFF-8979-88DB7B2EC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A40BC2-FCFB-48B3-9002-C154E5FBA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8B68-AD11-4B71-BC49-6390AA159415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F92830-FE32-487C-B31F-2DAC523AE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A9CBBD-4A5E-427E-BFDF-1A9DE3407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725D8-9CEC-4E61-9BEA-F3B327E2F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3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t.fr/semaine-pour-la-qualite-de-vie-et-des-conditions-de-travail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ditsdesfonctionnaires.com/reglement-du-jeu-bien-dans-son-logement-bien-dans-son-travail/" TargetMode="External"/><Relationship Id="rId3" Type="http://schemas.openxmlformats.org/officeDocument/2006/relationships/image" Target="../media/image4.emf"/><Relationship Id="rId7" Type="http://schemas.openxmlformats.org/officeDocument/2006/relationships/hyperlink" Target="https://www.creditsdesfonctionnaires.com/bien-dans-son-logement-bien-dans-son-travai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7.jpg"/><Relationship Id="rId4" Type="http://schemas.openxmlformats.org/officeDocument/2006/relationships/image" Target="../media/image3.emf"/><Relationship Id="rId9" Type="http://schemas.openxmlformats.org/officeDocument/2006/relationships/hyperlink" Target="http://www.petitpals.com/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rizon.lightning.force.com/lightning/r/Report/00OSb000007CZlIMAW/view?queryScope=userFold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8D80CFE-FDA9-498F-B3F5-44DDD35170C4}"/>
              </a:ext>
            </a:extLst>
          </p:cNvPr>
          <p:cNvSpPr txBox="1"/>
          <p:nvPr/>
        </p:nvSpPr>
        <p:spPr>
          <a:xfrm>
            <a:off x="6805027" y="2858124"/>
            <a:ext cx="532660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005CA8"/>
                </a:solidFill>
              </a:rPr>
              <a:t>BILAN</a:t>
            </a:r>
          </a:p>
          <a:p>
            <a:pPr algn="ctr"/>
            <a:r>
              <a:rPr lang="fr-FR" sz="4800" dirty="0">
                <a:solidFill>
                  <a:srgbClr val="005CA8"/>
                </a:solidFill>
              </a:rPr>
              <a:t>« Présence en administration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912AC1-A00E-2BD7-A20A-1C6EA962E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21" y="1099457"/>
            <a:ext cx="3328192" cy="46590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DFF6795-A50A-9E28-80B5-9B4920249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700" y="4304674"/>
            <a:ext cx="3054361" cy="14814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2C28965-E651-004E-B8EA-2D7EEC6D3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408" y="2379140"/>
            <a:ext cx="2680943" cy="10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4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C6618E-F08C-42CC-9E19-9495F5C5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214"/>
            <a:ext cx="4905652" cy="980474"/>
          </a:xfrm>
        </p:spPr>
        <p:txBody>
          <a:bodyPr/>
          <a:lstStyle/>
          <a:p>
            <a:r>
              <a:rPr lang="fr-FR" b="1" dirty="0">
                <a:solidFill>
                  <a:srgbClr val="005CA8"/>
                </a:solidFill>
              </a:rPr>
              <a:t>LE CONTEXTE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8D0F4B-BA9C-4639-A9D2-0B36B2AB3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7900"/>
            <a:ext cx="3260800" cy="800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881BE2-1D68-4DF3-A080-071EE2927905}"/>
              </a:ext>
            </a:extLst>
          </p:cNvPr>
          <p:cNvSpPr/>
          <p:nvPr/>
        </p:nvSpPr>
        <p:spPr>
          <a:xfrm>
            <a:off x="3260800" y="6057900"/>
            <a:ext cx="8931200" cy="800100"/>
          </a:xfrm>
          <a:prstGeom prst="rect">
            <a:avLst/>
          </a:prstGeom>
          <a:solidFill>
            <a:srgbClr val="005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91A44-EC39-CF76-FDAC-71EC6040F9D4}"/>
              </a:ext>
            </a:extLst>
          </p:cNvPr>
          <p:cNvSpPr/>
          <p:nvPr/>
        </p:nvSpPr>
        <p:spPr>
          <a:xfrm>
            <a:off x="552450" y="1961298"/>
            <a:ext cx="4726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3A3A3A"/>
                </a:solidFill>
                <a:latin typeface="Marianne"/>
              </a:rPr>
              <a:t>Animation nationale du 1</a:t>
            </a:r>
            <a:r>
              <a:rPr lang="fr-FR" sz="2400" b="1" baseline="30000" dirty="0">
                <a:solidFill>
                  <a:srgbClr val="3A3A3A"/>
                </a:solidFill>
                <a:latin typeface="Marianne"/>
              </a:rPr>
              <a:t>er</a:t>
            </a:r>
            <a:r>
              <a:rPr lang="fr-FR" sz="2400" b="1" dirty="0">
                <a:solidFill>
                  <a:srgbClr val="3A3A3A"/>
                </a:solidFill>
                <a:latin typeface="Marianne"/>
              </a:rPr>
              <a:t> octobre au 30 novembre 2025.</a:t>
            </a:r>
          </a:p>
          <a:p>
            <a:pPr algn="just"/>
            <a:r>
              <a:rPr lang="fr-FR" sz="1600" dirty="0">
                <a:solidFill>
                  <a:srgbClr val="3A3A3A"/>
                </a:solidFill>
                <a:latin typeface="Marianne"/>
              </a:rPr>
              <a:t>Reprise du modèle édité lors de la semaine de la QVCT avec </a:t>
            </a:r>
            <a:r>
              <a:rPr lang="fr-FR" sz="1600" dirty="0"/>
              <a:t>le </a:t>
            </a:r>
            <a:r>
              <a:rPr lang="fr-FR" sz="1600" b="1" dirty="0"/>
              <a:t>jeu concours « Quiz </a:t>
            </a:r>
            <a:r>
              <a:rPr lang="fr-FR" sz="1600" b="1" dirty="0" err="1"/>
              <a:t>immo</a:t>
            </a:r>
            <a:r>
              <a:rPr lang="fr-FR" sz="1600" b="1" dirty="0"/>
              <a:t> » </a:t>
            </a:r>
            <a:r>
              <a:rPr lang="fr-FR" sz="1600" dirty="0"/>
              <a:t>et le mantra </a:t>
            </a:r>
            <a:r>
              <a:rPr lang="fr-FR" sz="1600" b="1" dirty="0"/>
              <a:t>« Bien dans son logement, bien dans son travail ».</a:t>
            </a:r>
            <a:endParaRPr lang="fr-FR" sz="1600" dirty="0"/>
          </a:p>
        </p:txBody>
      </p:sp>
      <p:pic>
        <p:nvPicPr>
          <p:cNvPr id="12" name="Picture 2">
            <a:hlinkClick r:id="rId3"/>
            <a:extLst>
              <a:ext uri="{FF2B5EF4-FFF2-40B4-BE49-F238E27FC236}">
                <a16:creationId xmlns:a16="http://schemas.microsoft.com/office/drawing/2014/main" id="{1060417D-3399-3269-0841-D130836AE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4113" y="1447986"/>
            <a:ext cx="4332408" cy="229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3ED7FF-CCDD-3834-94A4-5ACE3DC94DF8}"/>
              </a:ext>
            </a:extLst>
          </p:cNvPr>
          <p:cNvSpPr/>
          <p:nvPr/>
        </p:nvSpPr>
        <p:spPr>
          <a:xfrm>
            <a:off x="6768039" y="3949537"/>
            <a:ext cx="4710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Une animation pour dynamiser les événements en administration partout en France et surtout </a:t>
            </a:r>
            <a:r>
              <a:rPr lang="fr-FR" sz="2400" b="1" dirty="0"/>
              <a:t>donner envie aux agents de venir à notre rencontre</a:t>
            </a:r>
            <a:r>
              <a:rPr lang="fr-FR" sz="2400" dirty="0"/>
              <a:t> !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B0DCB01-77D8-D694-D8F8-64FF74B4D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300" y="4047790"/>
            <a:ext cx="5664877" cy="170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1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68D0F4B-BA9C-4639-A9D2-0B36B2AB3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7900"/>
            <a:ext cx="3260800" cy="800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881BE2-1D68-4DF3-A080-071EE2927905}"/>
              </a:ext>
            </a:extLst>
          </p:cNvPr>
          <p:cNvSpPr/>
          <p:nvPr/>
        </p:nvSpPr>
        <p:spPr>
          <a:xfrm>
            <a:off x="3260800" y="6057900"/>
            <a:ext cx="8931200" cy="800100"/>
          </a:xfrm>
          <a:prstGeom prst="rect">
            <a:avLst/>
          </a:prstGeom>
          <a:solidFill>
            <a:srgbClr val="005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C13CDF5-1F31-4676-B35F-EABBA85AB2A5}"/>
              </a:ext>
            </a:extLst>
          </p:cNvPr>
          <p:cNvSpPr txBox="1">
            <a:spLocks/>
          </p:cNvSpPr>
          <p:nvPr/>
        </p:nvSpPr>
        <p:spPr>
          <a:xfrm>
            <a:off x="838200" y="696419"/>
            <a:ext cx="4905652" cy="980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5CA8"/>
                </a:solidFill>
              </a:rPr>
              <a:t>LES OUTILS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CDDD07A-0AB8-CC90-6E0A-3CD53AA5B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113" y="33973"/>
            <a:ext cx="2680943" cy="10239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32F22C1-0193-EBB9-C2E6-72429FEDF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97" y="1963042"/>
            <a:ext cx="1987531" cy="28091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CD6AFE-FAF1-7578-F829-2DCF80D60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8208" y="1963043"/>
            <a:ext cx="2006686" cy="280913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ACCBC7-036F-383C-8DBA-18604C37FBE7}"/>
              </a:ext>
            </a:extLst>
          </p:cNvPr>
          <p:cNvSpPr txBox="1"/>
          <p:nvPr/>
        </p:nvSpPr>
        <p:spPr>
          <a:xfrm>
            <a:off x="5389791" y="1302752"/>
            <a:ext cx="6696702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7030A0"/>
                </a:solidFill>
                <a:latin typeface="Aptos" panose="020B0004020202020204" pitchFamily="34" charset="0"/>
              </a:rPr>
              <a:t>2 affiches à votre disposition selon vos besoins</a:t>
            </a:r>
          </a:p>
          <a:p>
            <a:pPr algn="just"/>
            <a:r>
              <a:rPr lang="fr-FR" sz="1800" dirty="0">
                <a:solidFill>
                  <a:srgbClr val="3A3A3A"/>
                </a:solidFill>
                <a:latin typeface="Aptos" panose="020B0004020202020204" pitchFamily="34" charset="0"/>
              </a:rPr>
              <a:t>1-Une affiche personnalisable pour annoncer notre présence au sein d’un évènement organisé par une administration.</a:t>
            </a:r>
          </a:p>
          <a:p>
            <a:pPr algn="just"/>
            <a:r>
              <a:rPr lang="fr-FR" sz="1800" dirty="0">
                <a:solidFill>
                  <a:srgbClr val="3A3A3A"/>
                </a:solidFill>
                <a:latin typeface="Aptos" panose="020B0004020202020204" pitchFamily="34" charset="0"/>
              </a:rPr>
              <a:t>2-Une affiche pour animer la participation au quiz </a:t>
            </a:r>
          </a:p>
          <a:p>
            <a:pPr algn="just"/>
            <a:endParaRPr lang="fr-FR" i="1" dirty="0">
              <a:solidFill>
                <a:srgbClr val="3A3A3A"/>
              </a:solidFill>
              <a:latin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7030A0"/>
                </a:solidFill>
                <a:latin typeface="Aptos" panose="020B0004020202020204" pitchFamily="34" charset="0"/>
              </a:rPr>
              <a:t>Le lien du quiz</a:t>
            </a:r>
          </a:p>
          <a:p>
            <a:pPr algn="just"/>
            <a:r>
              <a:rPr lang="fr-FR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/>
              </a:rPr>
              <a:t>https://www.creditsdesfonctionnaires.com/bien-dans-son-logement-bien-dans-son-travail/</a:t>
            </a:r>
            <a:r>
              <a:rPr lang="fr-FR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FR" sz="1800" b="1" dirty="0">
              <a:solidFill>
                <a:srgbClr val="7030A0"/>
              </a:solidFill>
              <a:latin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7030A0"/>
                </a:solidFill>
                <a:latin typeface="Aptos" panose="020B0004020202020204" pitchFamily="34" charset="0"/>
              </a:rPr>
              <a:t>Les questionnaires en fiche PDF </a:t>
            </a:r>
            <a:r>
              <a:rPr lang="fr-FR" sz="1800" dirty="0">
                <a:latin typeface="Aptos" panose="020B0004020202020204" pitchFamily="34" charset="0"/>
              </a:rPr>
              <a:t>pour connaître les questions  et les réponses et ainsi mieux animer ce quiz</a:t>
            </a:r>
          </a:p>
          <a:p>
            <a:pPr algn="just"/>
            <a:endParaRPr lang="fr-FR" sz="1200" dirty="0">
              <a:latin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7030A0"/>
                </a:solidFill>
                <a:latin typeface="Aptos" panose="020B0004020202020204" pitchFamily="34" charset="0"/>
              </a:rPr>
              <a:t>Le règlement du jeu concours </a:t>
            </a:r>
          </a:p>
          <a:p>
            <a:pPr algn="just"/>
            <a:r>
              <a:rPr lang="fr-FR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/>
              </a:rPr>
              <a:t>https://www.creditsdesfonctionnaires.com/reglement-du-jeu-bien-dans-son-logement-bien-dans-son-travail/</a:t>
            </a:r>
            <a:r>
              <a:rPr lang="fr-FR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FR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1200" b="1" dirty="0">
              <a:solidFill>
                <a:srgbClr val="7030A0"/>
              </a:solidFill>
              <a:latin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7030A0"/>
                </a:solidFill>
                <a:latin typeface="Aptos" panose="020B0004020202020204" pitchFamily="34" charset="0"/>
              </a:rPr>
              <a:t>Lien du lieu du séjour à PALS </a:t>
            </a:r>
          </a:p>
          <a:p>
            <a:pPr algn="just"/>
            <a:r>
              <a:rPr lang="fr-FR" dirty="0">
                <a:hlinkClick r:id="rId9"/>
              </a:rPr>
              <a:t>Petit Pals - Présentation</a:t>
            </a:r>
            <a:endParaRPr lang="fr-FR" sz="1800" b="1" dirty="0">
              <a:solidFill>
                <a:srgbClr val="7030A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5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68D0F4B-BA9C-4639-A9D2-0B36B2AB3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7900"/>
            <a:ext cx="3260800" cy="800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881BE2-1D68-4DF3-A080-071EE2927905}"/>
              </a:ext>
            </a:extLst>
          </p:cNvPr>
          <p:cNvSpPr/>
          <p:nvPr/>
        </p:nvSpPr>
        <p:spPr>
          <a:xfrm>
            <a:off x="3260800" y="6057900"/>
            <a:ext cx="8931200" cy="800100"/>
          </a:xfrm>
          <a:prstGeom prst="rect">
            <a:avLst/>
          </a:prstGeom>
          <a:solidFill>
            <a:srgbClr val="005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3A7A676-5971-4084-9514-1C9E7685B15A}"/>
              </a:ext>
            </a:extLst>
          </p:cNvPr>
          <p:cNvSpPr txBox="1">
            <a:spLocks/>
          </p:cNvSpPr>
          <p:nvPr/>
        </p:nvSpPr>
        <p:spPr>
          <a:xfrm>
            <a:off x="212535" y="806874"/>
            <a:ext cx="5252093" cy="980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5CA8"/>
                </a:solidFill>
              </a:rPr>
              <a:t>LES ACTIONS TERRAIN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4DE5D40-042E-4DC0-A6CD-77D54ABD8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98814"/>
              </p:ext>
            </p:extLst>
          </p:nvPr>
        </p:nvGraphicFramePr>
        <p:xfrm>
          <a:off x="3245494" y="2161311"/>
          <a:ext cx="5701012" cy="3004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763">
                  <a:extLst>
                    <a:ext uri="{9D8B030D-6E8A-4147-A177-3AD203B41FA5}">
                      <a16:colId xmlns:a16="http://schemas.microsoft.com/office/drawing/2014/main" val="227257575"/>
                    </a:ext>
                  </a:extLst>
                </a:gridCol>
                <a:gridCol w="2748249">
                  <a:extLst>
                    <a:ext uri="{9D8B030D-6E8A-4147-A177-3AD203B41FA5}">
                      <a16:colId xmlns:a16="http://schemas.microsoft.com/office/drawing/2014/main" val="2228765587"/>
                    </a:ext>
                  </a:extLst>
                </a:gridCol>
              </a:tblGrid>
              <a:tr h="7656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Type d’action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d’actions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998505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Forum organisé par l’établissement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4020370"/>
                  </a:ext>
                </a:extLst>
              </a:tr>
              <a:tr h="5769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Réunions d'information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2437452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Tables d'information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3715238"/>
                  </a:ext>
                </a:extLst>
              </a:tr>
              <a:tr h="3880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26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30039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4EA549FC-2ECC-19ED-F682-740F3C29A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3" y="33973"/>
            <a:ext cx="2680943" cy="10239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658CD1A-5A27-B1FD-1924-DE0B98844D5A}"/>
              </a:ext>
            </a:extLst>
          </p:cNvPr>
          <p:cNvSpPr txBox="1"/>
          <p:nvPr/>
        </p:nvSpPr>
        <p:spPr>
          <a:xfrm>
            <a:off x="7726400" y="806874"/>
            <a:ext cx="37773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hlinkClick r:id="rId4"/>
              </a:rPr>
              <a:t>https://horizon.lightning.force.com/lightning/r/Report/00OSb000007CZlIMAW/view?queryScope=userFolders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51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68D0F4B-BA9C-4639-A9D2-0B36B2AB3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7900"/>
            <a:ext cx="3260800" cy="800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881BE2-1D68-4DF3-A080-071EE2927905}"/>
              </a:ext>
            </a:extLst>
          </p:cNvPr>
          <p:cNvSpPr/>
          <p:nvPr/>
        </p:nvSpPr>
        <p:spPr>
          <a:xfrm>
            <a:off x="3260800" y="6057900"/>
            <a:ext cx="8931200" cy="800100"/>
          </a:xfrm>
          <a:prstGeom prst="rect">
            <a:avLst/>
          </a:prstGeom>
          <a:solidFill>
            <a:srgbClr val="005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2992B77-9044-4A5F-B988-8AD06F22B599}"/>
              </a:ext>
            </a:extLst>
          </p:cNvPr>
          <p:cNvSpPr txBox="1">
            <a:spLocks/>
          </p:cNvSpPr>
          <p:nvPr/>
        </p:nvSpPr>
        <p:spPr>
          <a:xfrm>
            <a:off x="408479" y="561482"/>
            <a:ext cx="4905652" cy="980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5CA8"/>
                </a:solidFill>
              </a:rPr>
              <a:t>LE QUIZ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634AF1A-EC57-712D-52C3-A8813633F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3" y="33973"/>
            <a:ext cx="2680943" cy="10239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7BC8AC1-26DC-0D5C-6AFD-A7E1E66FC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910" y="1971141"/>
            <a:ext cx="5519036" cy="29157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C2F639-C910-6ABE-0A7D-D8886EB63053}"/>
              </a:ext>
            </a:extLst>
          </p:cNvPr>
          <p:cNvSpPr/>
          <p:nvPr/>
        </p:nvSpPr>
        <p:spPr>
          <a:xfrm>
            <a:off x="505831" y="1767300"/>
            <a:ext cx="471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3A3A3A"/>
                </a:solidFill>
                <a:latin typeface="Marianne"/>
              </a:rPr>
              <a:t>328 participants</a:t>
            </a:r>
            <a:endParaRPr lang="fr-FR" sz="2400" dirty="0"/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FD0F7BB-B71D-5383-F70D-5C29D33F7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80362"/>
              </p:ext>
            </p:extLst>
          </p:nvPr>
        </p:nvGraphicFramePr>
        <p:xfrm>
          <a:off x="993054" y="2241672"/>
          <a:ext cx="3497942" cy="25374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14150">
                  <a:extLst>
                    <a:ext uri="{9D8B030D-6E8A-4147-A177-3AD203B41FA5}">
                      <a16:colId xmlns:a16="http://schemas.microsoft.com/office/drawing/2014/main" val="2394893763"/>
                    </a:ext>
                  </a:extLst>
                </a:gridCol>
                <a:gridCol w="1783792">
                  <a:extLst>
                    <a:ext uri="{9D8B030D-6E8A-4147-A177-3AD203B41FA5}">
                      <a16:colId xmlns:a16="http://schemas.microsoft.com/office/drawing/2014/main" val="36216816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Chargés de développement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Nombre de participants au QUIZ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63024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Carole Barre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0848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</a:rPr>
                        <a:t>Fabienne Lallemand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2473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Bernard Fleche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97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</a:rPr>
                        <a:t>Fouzia Djaalal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2084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Franck Bratti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7574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Clément Gentil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272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Zone sans CD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91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Maryama Delot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85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Cassandra Felix Quintas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5994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Mélina Laz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3577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Nicolas Aubin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8175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</a:rPr>
                        <a:t>Sophie Chometon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720170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2D9B238C-F1B8-B916-DDD0-B3375F793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07882"/>
              </p:ext>
            </p:extLst>
          </p:nvPr>
        </p:nvGraphicFramePr>
        <p:xfrm>
          <a:off x="1389918" y="5008854"/>
          <a:ext cx="2942771" cy="71493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77471">
                  <a:extLst>
                    <a:ext uri="{9D8B030D-6E8A-4147-A177-3AD203B41FA5}">
                      <a16:colId xmlns:a16="http://schemas.microsoft.com/office/drawing/2014/main" val="1462443406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019594638"/>
                    </a:ext>
                  </a:extLst>
                </a:gridCol>
              </a:tblGrid>
              <a:tr h="3491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Profil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Nombre de participants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61483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Locataires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812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</a:rPr>
                        <a:t>Propriétaires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656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66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68D0F4B-BA9C-4639-A9D2-0B36B2AB3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7900"/>
            <a:ext cx="3260800" cy="800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881BE2-1D68-4DF3-A080-071EE2927905}"/>
              </a:ext>
            </a:extLst>
          </p:cNvPr>
          <p:cNvSpPr/>
          <p:nvPr/>
        </p:nvSpPr>
        <p:spPr>
          <a:xfrm>
            <a:off x="3260800" y="6057900"/>
            <a:ext cx="8931200" cy="800100"/>
          </a:xfrm>
          <a:prstGeom prst="rect">
            <a:avLst/>
          </a:prstGeom>
          <a:solidFill>
            <a:srgbClr val="005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2992B77-9044-4A5F-B988-8AD06F22B599}"/>
              </a:ext>
            </a:extLst>
          </p:cNvPr>
          <p:cNvSpPr txBox="1">
            <a:spLocks/>
          </p:cNvSpPr>
          <p:nvPr/>
        </p:nvSpPr>
        <p:spPr>
          <a:xfrm>
            <a:off x="408479" y="561482"/>
            <a:ext cx="4905652" cy="980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5CA8"/>
                </a:solidFill>
              </a:rPr>
              <a:t>LE JEU CONCOURS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E4F00C-7B58-797A-93F8-E19D94ACD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113" y="33973"/>
            <a:ext cx="2680943" cy="1023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02D915-6553-D77C-D188-DC7A329EB436}"/>
              </a:ext>
            </a:extLst>
          </p:cNvPr>
          <p:cNvSpPr/>
          <p:nvPr/>
        </p:nvSpPr>
        <p:spPr>
          <a:xfrm>
            <a:off x="505831" y="1767300"/>
            <a:ext cx="47109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3A3A3A"/>
                </a:solidFill>
                <a:latin typeface="Marianne"/>
              </a:rPr>
              <a:t>328 participants</a:t>
            </a:r>
          </a:p>
          <a:p>
            <a:pPr algn="just"/>
            <a:endParaRPr lang="fr-FR" sz="1600" b="1" dirty="0">
              <a:solidFill>
                <a:srgbClr val="3A3A3A"/>
              </a:solidFill>
              <a:latin typeface="Marianne"/>
            </a:endParaRPr>
          </a:p>
          <a:p>
            <a:pPr algn="just"/>
            <a:r>
              <a:rPr lang="fr-FR" sz="2400" b="1" i="1" dirty="0">
                <a:solidFill>
                  <a:srgbClr val="3A3A3A"/>
                </a:solidFill>
                <a:latin typeface="Marianne"/>
              </a:rPr>
              <a:t>Tirage au sort le 18 décembre par Benoit Hoine</a:t>
            </a:r>
          </a:p>
          <a:p>
            <a:pPr algn="just"/>
            <a:endParaRPr lang="fr-FR" sz="1600" b="1" i="1" dirty="0">
              <a:solidFill>
                <a:srgbClr val="3A3A3A"/>
              </a:solidFill>
              <a:latin typeface="Marianne"/>
            </a:endParaRPr>
          </a:p>
          <a:p>
            <a:pPr algn="just"/>
            <a:r>
              <a:rPr lang="fr-FR" sz="2400" dirty="0">
                <a:solidFill>
                  <a:srgbClr val="3A3A3A"/>
                </a:solidFill>
                <a:latin typeface="Marianne"/>
              </a:rPr>
              <a:t>1 gagnante </a:t>
            </a:r>
          </a:p>
          <a:p>
            <a:pPr algn="just"/>
            <a:r>
              <a:rPr lang="fr-FR" sz="2400" b="1" dirty="0">
                <a:solidFill>
                  <a:srgbClr val="0070C0"/>
                </a:solidFill>
                <a:latin typeface="Marianne"/>
              </a:rPr>
              <a:t>Mme BRANSOL Mélina</a:t>
            </a:r>
          </a:p>
          <a:p>
            <a:pPr algn="just"/>
            <a:r>
              <a:rPr lang="fr-FR" sz="2400" b="1" dirty="0">
                <a:solidFill>
                  <a:srgbClr val="0070C0"/>
                </a:solidFill>
                <a:latin typeface="Marianne"/>
              </a:rPr>
              <a:t>EPSM Georges </a:t>
            </a:r>
            <a:r>
              <a:rPr lang="fr-FR" sz="2400" b="1" dirty="0" err="1">
                <a:solidFill>
                  <a:srgbClr val="0070C0"/>
                </a:solidFill>
                <a:latin typeface="Marianne"/>
              </a:rPr>
              <a:t>Daumézon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2050" name="yiv3484964207ymail_attachmentIda55e0350-27be-4c3e-9729-e50a98f13c07">
            <a:extLst>
              <a:ext uri="{FF2B5EF4-FFF2-40B4-BE49-F238E27FC236}">
                <a16:creationId xmlns:a16="http://schemas.microsoft.com/office/drawing/2014/main" id="{D85CFE64-B668-7866-6A6E-755DD6F5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8543194" y="1369314"/>
            <a:ext cx="3553778" cy="26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yiv9497893570ymail_attachmentId6407b312-bd50-4f10-b77f-0a33c73ec7fa">
            <a:extLst>
              <a:ext uri="{FF2B5EF4-FFF2-40B4-BE49-F238E27FC236}">
                <a16:creationId xmlns:a16="http://schemas.microsoft.com/office/drawing/2014/main" id="{E36EFFD9-3B39-51A8-4ACC-DE99C0072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-7436" r="10969" b="8311"/>
          <a:stretch/>
        </p:blipFill>
        <p:spPr bwMode="auto">
          <a:xfrm rot="5400000">
            <a:off x="5209642" y="1347003"/>
            <a:ext cx="4780090" cy="420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7654A8C-D7F7-1F52-CFAD-2FFEFA9CA89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5955"/>
          <a:stretch/>
        </p:blipFill>
        <p:spPr>
          <a:xfrm>
            <a:off x="261369" y="4854554"/>
            <a:ext cx="4905652" cy="8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499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291</Words>
  <Application>Microsoft Office PowerPoint</Application>
  <PresentationFormat>Grand écran</PresentationFormat>
  <Paragraphs>76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Marianne</vt:lpstr>
      <vt:lpstr>Thème Office</vt:lpstr>
      <vt:lpstr>Présentation PowerPoint</vt:lpstr>
      <vt:lpstr>LE CONTEXTE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Paggetti Amélie</dc:creator>
  <cp:lastModifiedBy>De Sousa Marine</cp:lastModifiedBy>
  <cp:revision>27</cp:revision>
  <dcterms:created xsi:type="dcterms:W3CDTF">2025-04-08T07:27:16Z</dcterms:created>
  <dcterms:modified xsi:type="dcterms:W3CDTF">2025-12-18T10:42:32Z</dcterms:modified>
</cp:coreProperties>
</file>