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7" r:id="rId3"/>
    <p:sldId id="266" r:id="rId4"/>
    <p:sldId id="268" r:id="rId5"/>
    <p:sldId id="275" r:id="rId6"/>
    <p:sldId id="27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9D"/>
    <a:srgbClr val="FFFFFF"/>
    <a:srgbClr val="0A64B6"/>
    <a:srgbClr val="F7C003"/>
    <a:srgbClr val="39BBED"/>
    <a:srgbClr val="57C1B7"/>
    <a:srgbClr val="D90A10"/>
    <a:srgbClr val="127ABF"/>
    <a:srgbClr val="D4DFEF"/>
    <a:srgbClr val="E84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1242" autoAdjust="0"/>
  </p:normalViewPr>
  <p:slideViewPr>
    <p:cSldViewPr>
      <p:cViewPr varScale="1">
        <p:scale>
          <a:sx n="47" d="100"/>
          <a:sy n="47" d="100"/>
        </p:scale>
        <p:origin x="14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AAB7A00-AC23-4DDC-9F58-BA8036EE5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C169AB-E678-4262-941A-B07D953A5D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3D5A-F619-4AB7-8381-AE729A5ECC71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2F5125-3484-4F53-994E-A505DD36AE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1F5E2D-CDA1-493D-A51A-4086124D17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8946C-8912-4FEE-A032-2A546FDD3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7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67855-9B28-4AF0-8FCF-056EAB5E5539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C6259-1552-4BBC-9849-9C4FDD4EE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18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C6259-1552-4BBC-9849-9C4FDD4EEA7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42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Arrondir un rectangle avec un coin du même côté 5"/>
          <p:cNvSpPr/>
          <p:nvPr userDrawn="1"/>
        </p:nvSpPr>
        <p:spPr>
          <a:xfrm rot="10800000">
            <a:off x="-2" y="4593968"/>
            <a:ext cx="9144002" cy="2264031"/>
          </a:xfrm>
          <a:custGeom>
            <a:avLst/>
            <a:gdLst>
              <a:gd name="connsiteX0" fmla="*/ 456031 w 10369152"/>
              <a:gd name="connsiteY0" fmla="*/ 0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8" fmla="*/ 456031 w 10369152"/>
              <a:gd name="connsiteY8" fmla="*/ 0 h 2736129"/>
              <a:gd name="connsiteX0" fmla="*/ 0 w 10369152"/>
              <a:gd name="connsiteY0" fmla="*/ 456031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0" fmla="*/ 0 w 10369152"/>
              <a:gd name="connsiteY0" fmla="*/ 0 h 2280098"/>
              <a:gd name="connsiteX1" fmla="*/ 10369152 w 10369152"/>
              <a:gd name="connsiteY1" fmla="*/ 0 h 2280098"/>
              <a:gd name="connsiteX2" fmla="*/ 10369152 w 10369152"/>
              <a:gd name="connsiteY2" fmla="*/ 2280098 h 2280098"/>
              <a:gd name="connsiteX3" fmla="*/ 10369152 w 10369152"/>
              <a:gd name="connsiteY3" fmla="*/ 2280098 h 2280098"/>
              <a:gd name="connsiteX4" fmla="*/ 0 w 10369152"/>
              <a:gd name="connsiteY4" fmla="*/ 2280098 h 2280098"/>
              <a:gd name="connsiteX5" fmla="*/ 0 w 10369152"/>
              <a:gd name="connsiteY5" fmla="*/ 2280098 h 2280098"/>
              <a:gd name="connsiteX6" fmla="*/ 0 w 10369152"/>
              <a:gd name="connsiteY6" fmla="*/ 0 h 2280098"/>
              <a:gd name="connsiteX0" fmla="*/ 0 w 10369159"/>
              <a:gd name="connsiteY0" fmla="*/ 173863 h 2453961"/>
              <a:gd name="connsiteX1" fmla="*/ 10369152 w 10369159"/>
              <a:gd name="connsiteY1" fmla="*/ 173863 h 2453961"/>
              <a:gd name="connsiteX2" fmla="*/ 10369152 w 10369159"/>
              <a:gd name="connsiteY2" fmla="*/ 2453961 h 2453961"/>
              <a:gd name="connsiteX3" fmla="*/ 10369152 w 10369159"/>
              <a:gd name="connsiteY3" fmla="*/ 2453961 h 2453961"/>
              <a:gd name="connsiteX4" fmla="*/ 0 w 10369159"/>
              <a:gd name="connsiteY4" fmla="*/ 2453961 h 2453961"/>
              <a:gd name="connsiteX5" fmla="*/ 0 w 10369159"/>
              <a:gd name="connsiteY5" fmla="*/ 2453961 h 2453961"/>
              <a:gd name="connsiteX6" fmla="*/ 0 w 10369159"/>
              <a:gd name="connsiteY6" fmla="*/ 173863 h 2453961"/>
              <a:gd name="connsiteX0" fmla="*/ 20 w 10369178"/>
              <a:gd name="connsiteY0" fmla="*/ 9508 h 2289606"/>
              <a:gd name="connsiteX1" fmla="*/ 10369172 w 10369178"/>
              <a:gd name="connsiteY1" fmla="*/ 9508 h 2289606"/>
              <a:gd name="connsiteX2" fmla="*/ 10369172 w 10369178"/>
              <a:gd name="connsiteY2" fmla="*/ 2289606 h 2289606"/>
              <a:gd name="connsiteX3" fmla="*/ 10369172 w 10369178"/>
              <a:gd name="connsiteY3" fmla="*/ 2289606 h 2289606"/>
              <a:gd name="connsiteX4" fmla="*/ 20 w 10369178"/>
              <a:gd name="connsiteY4" fmla="*/ 2289606 h 2289606"/>
              <a:gd name="connsiteX5" fmla="*/ 20 w 10369178"/>
              <a:gd name="connsiteY5" fmla="*/ 2289606 h 2289606"/>
              <a:gd name="connsiteX6" fmla="*/ 20 w 10369178"/>
              <a:gd name="connsiteY6" fmla="*/ 9508 h 228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9178" h="2289606">
                <a:moveTo>
                  <a:pt x="20" y="9508"/>
                </a:moveTo>
                <a:cubicBezTo>
                  <a:pt x="-16768" y="10492"/>
                  <a:pt x="10378340" y="-12368"/>
                  <a:pt x="10369172" y="9508"/>
                </a:cubicBezTo>
                <a:lnTo>
                  <a:pt x="10369172" y="2289606"/>
                </a:lnTo>
                <a:lnTo>
                  <a:pt x="10369172" y="2289606"/>
                </a:lnTo>
                <a:lnTo>
                  <a:pt x="20" y="2289606"/>
                </a:lnTo>
                <a:lnTo>
                  <a:pt x="20" y="2289606"/>
                </a:lnTo>
                <a:lnTo>
                  <a:pt x="20" y="95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3318739" y="6280850"/>
            <a:ext cx="1095695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64B6"/>
                </a:solidFill>
              </a:defRPr>
            </a:lvl1pPr>
            <a:extLst/>
          </a:lstStyle>
          <a:p>
            <a:fld id="{6241412D-4658-4E14-97E3-B467174F7D3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294403" y="6280850"/>
            <a:ext cx="302433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A64B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r>
              <a:rPr lang="fr-FR" dirty="0"/>
              <a:t>Nom Prénom - Service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812360" y="6309319"/>
            <a:ext cx="432048" cy="336655"/>
          </a:xfrm>
          <a:prstGeom prst="rect">
            <a:avLst/>
          </a:prstGeom>
          <a:solidFill>
            <a:schemeClr val="bg1"/>
          </a:solidFill>
          <a:ln w="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88264" y="6351131"/>
            <a:ext cx="456144" cy="24622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000">
                <a:solidFill>
                  <a:srgbClr val="0A64B6"/>
                </a:solidFill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663" y="1122100"/>
            <a:ext cx="5989881" cy="2530351"/>
          </a:xfrm>
          <a:prstGeom prst="rect">
            <a:avLst/>
          </a:prstGeom>
        </p:spPr>
      </p:pic>
      <p:grpSp>
        <p:nvGrpSpPr>
          <p:cNvPr id="5" name="Groupe 4"/>
          <p:cNvGrpSpPr/>
          <p:nvPr userDrawn="1"/>
        </p:nvGrpSpPr>
        <p:grpSpPr>
          <a:xfrm>
            <a:off x="-2" y="4581128"/>
            <a:ext cx="9144002" cy="72000"/>
            <a:chOff x="-2" y="4581128"/>
            <a:chExt cx="7020071" cy="144016"/>
          </a:xfrm>
        </p:grpSpPr>
        <p:sp>
          <p:nvSpPr>
            <p:cNvPr id="4" name="Rectangle 3"/>
            <p:cNvSpPr/>
            <p:nvPr userDrawn="1"/>
          </p:nvSpPr>
          <p:spPr>
            <a:xfrm>
              <a:off x="-2" y="4581128"/>
              <a:ext cx="1403650" cy="144016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403648" y="4581128"/>
              <a:ext cx="1403650" cy="144016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807905" y="4581128"/>
              <a:ext cx="1403650" cy="144016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212162" y="4581128"/>
              <a:ext cx="1403650" cy="144016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616419" y="4581128"/>
              <a:ext cx="1403650" cy="144016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72912" y="5443402"/>
            <a:ext cx="5031120" cy="433870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>
              <a:effectLst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>
              <a:effectLst/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B6D116CA-1E63-4CC5-B7FF-CF2AB1E2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8FD3171-440B-401F-A532-1EDF71446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F4C2E5D-02A6-4D37-ABA4-96A8DC33D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076037E6-0492-471F-BF01-B37FFD8B0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3DF0EABF-3CD6-477F-9D17-52BC9DAB8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ED5EAE6D-252E-4A96-8D98-A1FF00346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70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07911"/>
          </a:xfrm>
        </p:spPr>
        <p:txBody>
          <a:bodyPr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03A9EC3-CFE4-4072-A80B-921D68190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2CD361C2-620F-4DA2-B123-E6D9D8979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581AA6-9205-4294-8DD2-32AB58A54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84783"/>
            <a:ext cx="4906888" cy="4032449"/>
          </a:xfrm>
        </p:spPr>
        <p:txBody>
          <a:bodyPr/>
          <a:lstStyle>
            <a:lvl1pPr>
              <a:defRPr/>
            </a:lvl1pPr>
            <a:extLst/>
          </a:lstStyle>
          <a:p>
            <a:pPr lvl="0" eaLnBrk="1" latinLnBrk="0" hangingPunct="1"/>
            <a:r>
              <a:rPr lang="fr-FR" dirty="0"/>
              <a:t>Pour montrer un document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5436096" y="1412776"/>
            <a:ext cx="3240360" cy="4392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1BEBD0E-CEF8-4206-88FA-25901B211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905BFCEE-84BF-404E-8164-ED5D002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0DBD7C2-53B5-495B-ACA6-2FFF1EE15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299E3EE3-5680-4A5F-8771-445076D7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7280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effectLst/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 cap="rnd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 cap="rnd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9DAAAE7-6162-41B0-B21A-9B606BD0C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EDA36A1-B1CA-4119-9B5C-BEFFE5D3B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82FE63D5-020C-4064-A82F-C66525AFE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10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4572000" y="1484784"/>
            <a:ext cx="0" cy="45365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1BC81A7-E8E3-4A9A-8ACE-29E064CF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1477A034-BF64-46BE-AED5-84AAE8792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697E543-708B-4D1E-8341-48BF27E8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4827240"/>
            <a:ext cx="4040188" cy="762000"/>
          </a:xfrm>
          <a:solidFill>
            <a:srgbClr val="068FD4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4797152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5688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74383"/>
            <a:ext cx="4041775" cy="35688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572000" y="1412776"/>
            <a:ext cx="0" cy="35283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2BCEA6B2-BE0E-4053-A71D-D2CCB510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5DAEED4A-A484-4855-8CF3-9040C117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B8BD5278-A464-4247-B418-7D03A8CD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071D4D1-3CA9-402E-BC78-08B85665C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DE9AEF1-27BC-48F6-955F-16F6A891D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8EAF7D7-386D-463B-847E-E60A1967D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272912" y="5355102"/>
            <a:ext cx="5121280" cy="506013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solidFill>
                  <a:srgbClr val="0A64B6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28034849-D237-428D-9796-A043BCD8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6C7EA53-9CD7-4D60-8111-79FA9EC64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11A24B72-A2DA-4CF0-864E-FFB63F844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9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1437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872824" y="6372746"/>
            <a:ext cx="288032" cy="247849"/>
          </a:xfrm>
          <a:prstGeom prst="rect">
            <a:avLst/>
          </a:prstGeom>
          <a:solidFill>
            <a:srgbClr val="E8422A"/>
          </a:solidFill>
          <a:ln w="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 14"/>
          <p:cNvGrpSpPr/>
          <p:nvPr userDrawn="1"/>
        </p:nvGrpSpPr>
        <p:grpSpPr>
          <a:xfrm flipV="1">
            <a:off x="2256864" y="6222085"/>
            <a:ext cx="5976000" cy="36000"/>
            <a:chOff x="-2" y="4581128"/>
            <a:chExt cx="7020071" cy="14401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" y="4581128"/>
              <a:ext cx="1403650" cy="144016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403648" y="4581128"/>
              <a:ext cx="1403650" cy="144016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807905" y="4581128"/>
              <a:ext cx="1403650" cy="144016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2162" y="4581128"/>
              <a:ext cx="1403650" cy="144016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616419" y="4581128"/>
              <a:ext cx="1403650" cy="144016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64" y="5836266"/>
            <a:ext cx="1840722" cy="7765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0A64B6"/>
          </a:solidFill>
          <a:effectLst/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fr-FR" sz="27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anose="05000000000000000000" pitchFamily="2" charset="2"/>
        <a:buChar char="§"/>
        <a:defRPr kumimoji="0" lang="fr-FR" sz="23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fr-FR" sz="21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fr-FR" sz="19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sz="1800" kern="1200" dirty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fr/photos/nouveaut%C3%A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premium/objectif-atteint-concept-strategie-vision-entreprise-grande-cible-fleche-atteignant-bonne-cible_40336248.htm" TargetMode="External"/><Relationship Id="rId7" Type="http://schemas.openxmlformats.org/officeDocument/2006/relationships/image" Target="../media/image10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premium/objectif-atteint-concept-strategie-vision-entreprise-grande-cible-fleche-atteignant-bonne-cible_40336248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premium/objectif-atteint-concept-strategie-vision-entreprise-grande-cible-fleche-atteignant-bonne-cible_40336248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r.freepik.com/vecteurs-premium/objectif-atteint-concept-strategie-vision-entreprise-grande-cible-fleche-atteignant-bonne-cible_40336248.htm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024152" y="6397814"/>
            <a:ext cx="1095695" cy="365760"/>
          </a:xfrm>
        </p:spPr>
        <p:txBody>
          <a:bodyPr/>
          <a:lstStyle/>
          <a:p>
            <a:fld id="{6241412D-4658-4E14-97E3-B467174F7D32}" type="datetime1">
              <a:rPr lang="fr-FR" smtClean="0"/>
              <a:t>06/01/2026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2583" y="6397814"/>
            <a:ext cx="3485509" cy="365125"/>
          </a:xfrm>
        </p:spPr>
        <p:txBody>
          <a:bodyPr/>
          <a:lstStyle/>
          <a:p>
            <a:r>
              <a:rPr lang="fr-FR" dirty="0"/>
              <a:t>Sara Ismaiel – Responsable de la conduite du changement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83DF20-CD88-18D0-2BD5-4D068411AF7D}"/>
              </a:ext>
            </a:extLst>
          </p:cNvPr>
          <p:cNvSpPr txBox="1"/>
          <p:nvPr/>
        </p:nvSpPr>
        <p:spPr>
          <a:xfrm>
            <a:off x="1475656" y="4725144"/>
            <a:ext cx="59046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A64B6"/>
                </a:solidFill>
              </a:rPr>
              <a:t>NOUVEAUTES HORIZON </a:t>
            </a:r>
          </a:p>
          <a:p>
            <a:pPr algn="ctr"/>
            <a:r>
              <a:rPr lang="fr-FR" sz="2800" i="1" dirty="0">
                <a:solidFill>
                  <a:srgbClr val="0A64B6"/>
                </a:solidFill>
              </a:rPr>
              <a:t>V 3.4.4</a:t>
            </a:r>
          </a:p>
          <a:p>
            <a:pPr algn="ctr"/>
            <a:endParaRPr lang="fr-FR" dirty="0">
              <a:solidFill>
                <a:srgbClr val="0A64B6"/>
              </a:solidFill>
            </a:endParaRPr>
          </a:p>
          <a:p>
            <a:pPr algn="ctr"/>
            <a:r>
              <a:rPr lang="fr-FR" sz="2800" dirty="0">
                <a:solidFill>
                  <a:srgbClr val="0A64B6"/>
                </a:solidFill>
              </a:rPr>
              <a:t>8 </a:t>
            </a:r>
            <a:r>
              <a:rPr lang="fr-FR" sz="2800">
                <a:solidFill>
                  <a:srgbClr val="0A64B6"/>
                </a:solidFill>
              </a:rPr>
              <a:t>janvier 2026</a:t>
            </a:r>
            <a:endParaRPr lang="fr-FR" sz="2800" dirty="0">
              <a:solidFill>
                <a:srgbClr val="0A64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0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EDC402-5EFC-3725-333A-AC490D125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81328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4A5485-9327-B277-0968-E9BCE70D1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405279"/>
            <a:ext cx="456144" cy="246221"/>
          </a:xfrm>
        </p:spPr>
        <p:txBody>
          <a:bodyPr/>
          <a:lstStyle/>
          <a:p>
            <a:fld id="{06357A57-2B31-47E8-A338-0A21E32C29F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0AB21E6-5AF0-65F5-6946-0B18B315F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6381884"/>
            <a:ext cx="3953614" cy="319815"/>
          </a:xfrm>
        </p:spPr>
        <p:txBody>
          <a:bodyPr/>
          <a:lstStyle/>
          <a:p>
            <a:pPr algn="r"/>
            <a:r>
              <a:rPr lang="fr-FR" dirty="0"/>
              <a:t>Sara Ismaiel – Responsable de la conduite du changement</a:t>
            </a:r>
          </a:p>
        </p:txBody>
      </p:sp>
      <p:pic>
        <p:nvPicPr>
          <p:cNvPr id="7" name="Image 6" descr="Une image contenant texte, graphisme, Graphique, Police&#10;&#10;Le contenu généré par l’IA peut être incorrect.">
            <a:extLst>
              <a:ext uri="{FF2B5EF4-FFF2-40B4-BE49-F238E27FC236}">
                <a16:creationId xmlns:a16="http://schemas.microsoft.com/office/drawing/2014/main" id="{694DE0B3-2369-B863-DB81-3E41BF62B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504" y="0"/>
            <a:ext cx="1865376" cy="13197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F239AA1-2E6E-17A9-44F1-0449B851BE55}"/>
              </a:ext>
            </a:extLst>
          </p:cNvPr>
          <p:cNvSpPr txBox="1"/>
          <p:nvPr/>
        </p:nvSpPr>
        <p:spPr>
          <a:xfrm>
            <a:off x="573016" y="1650498"/>
            <a:ext cx="7739240" cy="1200329"/>
          </a:xfrm>
          <a:prstGeom prst="rect">
            <a:avLst/>
          </a:prstGeom>
          <a:effec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kumimoji="0" sz="2400" b="1" i="0">
                <a:solidFill>
                  <a:srgbClr val="0A64B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algn="ctr"/>
            <a:r>
              <a:rPr lang="fr-FR" dirty="0"/>
              <a:t>Les évolutions de la V 3.4.4 pour Horizon ont pour objectifs de mieux vous accompagner sur le suivi :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3736A4A-2D36-C803-5993-8EEA1F4E629B}"/>
              </a:ext>
            </a:extLst>
          </p:cNvPr>
          <p:cNvGrpSpPr/>
          <p:nvPr/>
        </p:nvGrpSpPr>
        <p:grpSpPr>
          <a:xfrm>
            <a:off x="3563888" y="3203341"/>
            <a:ext cx="1757496" cy="962693"/>
            <a:chOff x="2195736" y="3717032"/>
            <a:chExt cx="1757496" cy="9626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FEDE9-2C93-5ED6-6B7F-594842B048C7}"/>
                </a:ext>
              </a:extLst>
            </p:cNvPr>
            <p:cNvSpPr/>
            <p:nvPr/>
          </p:nvSpPr>
          <p:spPr>
            <a:xfrm>
              <a:off x="2195736" y="3717032"/>
              <a:ext cx="1757496" cy="962693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Des silhouettes</a:t>
              </a:r>
              <a:endParaRPr lang="fr-FR" sz="1400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D8838DD-B26E-CB4F-A4F9-F2364471CCFF}"/>
                </a:ext>
              </a:extLst>
            </p:cNvPr>
            <p:cNvSpPr/>
            <p:nvPr/>
          </p:nvSpPr>
          <p:spPr>
            <a:xfrm>
              <a:off x="2858460" y="3728139"/>
              <a:ext cx="432048" cy="388597"/>
            </a:xfrm>
            <a:prstGeom prst="ellipse">
              <a:avLst/>
            </a:prstGeom>
            <a:solidFill>
              <a:srgbClr val="018DD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D15DE06-42FD-4408-7482-53E47258F47C}"/>
              </a:ext>
            </a:extLst>
          </p:cNvPr>
          <p:cNvGrpSpPr/>
          <p:nvPr/>
        </p:nvGrpSpPr>
        <p:grpSpPr>
          <a:xfrm>
            <a:off x="1331640" y="3203342"/>
            <a:ext cx="1757496" cy="962692"/>
            <a:chOff x="5004048" y="2495774"/>
            <a:chExt cx="1757496" cy="962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4F6521-2D41-3D3F-E1F9-D7C5D9352E57}"/>
                </a:ext>
              </a:extLst>
            </p:cNvPr>
            <p:cNvSpPr/>
            <p:nvPr/>
          </p:nvSpPr>
          <p:spPr>
            <a:xfrm>
              <a:off x="5004048" y="2495774"/>
              <a:ext cx="1757496" cy="962692"/>
            </a:xfrm>
            <a:prstGeom prst="rect">
              <a:avLst/>
            </a:prstGeom>
            <a:solidFill>
              <a:srgbClr val="A2D9F7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Des membres de campagne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FDF9FC3-7E65-91D5-D0E0-72B48D5CA29B}"/>
                </a:ext>
              </a:extLst>
            </p:cNvPr>
            <p:cNvSpPr/>
            <p:nvPr/>
          </p:nvSpPr>
          <p:spPr>
            <a:xfrm>
              <a:off x="5665606" y="2498476"/>
              <a:ext cx="432048" cy="388597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FE9A7C8-45A0-19C1-EA11-65A732220C00}"/>
              </a:ext>
            </a:extLst>
          </p:cNvPr>
          <p:cNvGrpSpPr/>
          <p:nvPr/>
        </p:nvGrpSpPr>
        <p:grpSpPr>
          <a:xfrm>
            <a:off x="5769421" y="3203341"/>
            <a:ext cx="2045528" cy="931333"/>
            <a:chOff x="3707904" y="2392090"/>
            <a:chExt cx="2045528" cy="9313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8011FC-8A5D-727D-97A6-78332EAC457E}"/>
                </a:ext>
              </a:extLst>
            </p:cNvPr>
            <p:cNvSpPr/>
            <p:nvPr/>
          </p:nvSpPr>
          <p:spPr>
            <a:xfrm>
              <a:off x="3707904" y="2392331"/>
              <a:ext cx="2045528" cy="931092"/>
            </a:xfrm>
            <a:prstGeom prst="rect">
              <a:avLst/>
            </a:prstGeom>
            <a:solidFill>
              <a:srgbClr val="018DD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Des établissements de rattachement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72B5CF5-5084-35CA-E746-2EF26C423918}"/>
                </a:ext>
              </a:extLst>
            </p:cNvPr>
            <p:cNvSpPr/>
            <p:nvPr/>
          </p:nvSpPr>
          <p:spPr>
            <a:xfrm>
              <a:off x="4525883" y="2392090"/>
              <a:ext cx="432048" cy="388597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39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185685FF-56D3-8D52-3E3E-675628D430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6480" y="69274"/>
            <a:ext cx="503099" cy="5030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6DFC142-BEFE-147B-3E4C-A0D2CD7E59BF}"/>
              </a:ext>
            </a:extLst>
          </p:cNvPr>
          <p:cNvSpPr txBox="1"/>
          <p:nvPr/>
        </p:nvSpPr>
        <p:spPr>
          <a:xfrm>
            <a:off x="2483768" y="-18489"/>
            <a:ext cx="651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Synchroniser le statut du membre de campagne avec le statut de la silhouette associée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9C06262-291A-173C-2ED1-B7FE8C4F16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8505"/>
          <a:stretch/>
        </p:blipFill>
        <p:spPr>
          <a:xfrm>
            <a:off x="275683" y="5289679"/>
            <a:ext cx="8592634" cy="14252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2603150-178F-87FC-5F1C-40A3902DF1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5911"/>
          <a:stretch/>
        </p:blipFill>
        <p:spPr>
          <a:xfrm>
            <a:off x="395536" y="3434995"/>
            <a:ext cx="8567619" cy="17199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2741C0-617B-07C4-B872-9E09F0D36689}"/>
              </a:ext>
            </a:extLst>
          </p:cNvPr>
          <p:cNvSpPr/>
          <p:nvPr/>
        </p:nvSpPr>
        <p:spPr>
          <a:xfrm>
            <a:off x="1107233" y="1341260"/>
            <a:ext cx="2880320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9639D"/>
                </a:solidFill>
              </a:rPr>
              <a:t>Silhouette</a:t>
            </a:r>
          </a:p>
          <a:p>
            <a:pPr algn="ctr"/>
            <a:r>
              <a:rPr lang="fr-FR" b="1" dirty="0">
                <a:solidFill>
                  <a:srgbClr val="39639D"/>
                </a:solidFill>
              </a:rPr>
              <a:t>=</a:t>
            </a:r>
          </a:p>
          <a:p>
            <a:pPr algn="ctr"/>
            <a:r>
              <a:rPr lang="fr-FR" b="1" dirty="0">
                <a:solidFill>
                  <a:srgbClr val="39639D"/>
                </a:solidFill>
                <a:highlight>
                  <a:srgbClr val="FFFF00"/>
                </a:highlight>
              </a:rPr>
              <a:t>Abandonnée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79CB5A-59F1-74A0-8655-8D366B4C4146}"/>
              </a:ext>
            </a:extLst>
          </p:cNvPr>
          <p:cNvSpPr/>
          <p:nvPr/>
        </p:nvSpPr>
        <p:spPr>
          <a:xfrm>
            <a:off x="4563616" y="1335120"/>
            <a:ext cx="2880320" cy="8640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Membre de campagne</a:t>
            </a:r>
          </a:p>
          <a:p>
            <a:pPr algn="ctr"/>
            <a:r>
              <a:rPr lang="fr-FR" b="1" dirty="0">
                <a:solidFill>
                  <a:schemeClr val="accent6"/>
                </a:solidFill>
              </a:rPr>
              <a:t>=</a:t>
            </a:r>
          </a:p>
          <a:p>
            <a:pPr algn="ctr"/>
            <a:r>
              <a:rPr lang="fr-FR" b="1" dirty="0">
                <a:solidFill>
                  <a:schemeClr val="accent6"/>
                </a:solidFill>
                <a:highlight>
                  <a:srgbClr val="FFFF00"/>
                </a:highlight>
              </a:rPr>
              <a:t>Annulé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0FE666E7-871B-8A00-AE14-7429185029D0}"/>
              </a:ext>
            </a:extLst>
          </p:cNvPr>
          <p:cNvSpPr/>
          <p:nvPr/>
        </p:nvSpPr>
        <p:spPr>
          <a:xfrm>
            <a:off x="3987552" y="1703041"/>
            <a:ext cx="576064" cy="29612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8FEF3-FA84-0646-F196-412AC5460BF9}"/>
              </a:ext>
            </a:extLst>
          </p:cNvPr>
          <p:cNvSpPr/>
          <p:nvPr/>
        </p:nvSpPr>
        <p:spPr>
          <a:xfrm>
            <a:off x="1124001" y="2337211"/>
            <a:ext cx="2871936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9639D"/>
                </a:solidFill>
              </a:rPr>
              <a:t>Silhouette</a:t>
            </a:r>
          </a:p>
          <a:p>
            <a:pPr algn="ctr"/>
            <a:r>
              <a:rPr lang="fr-FR" b="1" dirty="0">
                <a:solidFill>
                  <a:srgbClr val="39639D"/>
                </a:solidFill>
              </a:rPr>
              <a:t>=</a:t>
            </a:r>
          </a:p>
          <a:p>
            <a:pPr algn="ctr"/>
            <a:r>
              <a:rPr lang="fr-FR" b="1" dirty="0">
                <a:solidFill>
                  <a:srgbClr val="39639D"/>
                </a:solidFill>
                <a:highlight>
                  <a:srgbClr val="00FF00"/>
                </a:highlight>
              </a:rPr>
              <a:t>RDV pris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E9A5FF-0CC7-188B-94F4-2A017EB03669}"/>
              </a:ext>
            </a:extLst>
          </p:cNvPr>
          <p:cNvSpPr/>
          <p:nvPr/>
        </p:nvSpPr>
        <p:spPr>
          <a:xfrm>
            <a:off x="4572000" y="2331071"/>
            <a:ext cx="2871936" cy="8640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Membre de campagne</a:t>
            </a:r>
          </a:p>
          <a:p>
            <a:pPr algn="ctr"/>
            <a:r>
              <a:rPr lang="fr-FR" b="1" dirty="0">
                <a:solidFill>
                  <a:schemeClr val="accent6"/>
                </a:solidFill>
              </a:rPr>
              <a:t>=</a:t>
            </a:r>
          </a:p>
          <a:p>
            <a:pPr algn="ctr"/>
            <a:r>
              <a:rPr lang="fr-FR" b="1" dirty="0">
                <a:solidFill>
                  <a:schemeClr val="accent6"/>
                </a:solidFill>
                <a:highlight>
                  <a:srgbClr val="00FF00"/>
                </a:highlight>
              </a:rPr>
              <a:t>RDV pris avec conseiller</a:t>
            </a: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087BF448-E5D9-DECD-6D0C-C0858A0D79AE}"/>
              </a:ext>
            </a:extLst>
          </p:cNvPr>
          <p:cNvSpPr/>
          <p:nvPr/>
        </p:nvSpPr>
        <p:spPr>
          <a:xfrm>
            <a:off x="3995936" y="2698992"/>
            <a:ext cx="576064" cy="29612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F6451-A915-B2E1-F6E4-D4EA6700D57E}"/>
              </a:ext>
            </a:extLst>
          </p:cNvPr>
          <p:cNvSpPr/>
          <p:nvPr/>
        </p:nvSpPr>
        <p:spPr>
          <a:xfrm>
            <a:off x="5148064" y="4581128"/>
            <a:ext cx="648072" cy="2160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E96A79-3508-E6BA-4F65-6E5C12A58E26}"/>
              </a:ext>
            </a:extLst>
          </p:cNvPr>
          <p:cNvSpPr/>
          <p:nvPr/>
        </p:nvSpPr>
        <p:spPr>
          <a:xfrm>
            <a:off x="7065852" y="4581128"/>
            <a:ext cx="1106547" cy="2160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B1B462-38BD-E43D-0EE2-D66C962699DA}"/>
              </a:ext>
            </a:extLst>
          </p:cNvPr>
          <p:cNvSpPr/>
          <p:nvPr/>
        </p:nvSpPr>
        <p:spPr>
          <a:xfrm>
            <a:off x="5580113" y="6085068"/>
            <a:ext cx="648072" cy="2160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114665-7816-FECF-5F9B-D1F5414350A9}"/>
              </a:ext>
            </a:extLst>
          </p:cNvPr>
          <p:cNvSpPr/>
          <p:nvPr/>
        </p:nvSpPr>
        <p:spPr>
          <a:xfrm>
            <a:off x="7524328" y="6085068"/>
            <a:ext cx="648072" cy="2160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EF463969-466C-6312-E2C4-C8DA14A1B56B}"/>
              </a:ext>
            </a:extLst>
          </p:cNvPr>
          <p:cNvCxnSpPr>
            <a:stCxn id="25" idx="3"/>
            <a:endCxn id="27" idx="1"/>
          </p:cNvCxnSpPr>
          <p:nvPr/>
        </p:nvCxnSpPr>
        <p:spPr>
          <a:xfrm>
            <a:off x="5796136" y="4689140"/>
            <a:ext cx="126971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9B9063A-C9A7-CE7F-8DD1-8FD41D4F04FE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6228185" y="6193080"/>
            <a:ext cx="1296143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que 36" descr="Engrenages avec un remplissage uni">
            <a:extLst>
              <a:ext uri="{FF2B5EF4-FFF2-40B4-BE49-F238E27FC236}">
                <a16:creationId xmlns:a16="http://schemas.microsoft.com/office/drawing/2014/main" id="{4ED8BEDC-CF29-FB93-E81B-12FE61248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5936" y="1387474"/>
            <a:ext cx="391307" cy="391307"/>
          </a:xfrm>
          <a:prstGeom prst="rect">
            <a:avLst/>
          </a:prstGeom>
        </p:spPr>
      </p:pic>
      <p:pic>
        <p:nvPicPr>
          <p:cNvPr id="38" name="Graphique 37" descr="Engrenages avec un remplissage uni">
            <a:extLst>
              <a:ext uri="{FF2B5EF4-FFF2-40B4-BE49-F238E27FC236}">
                <a16:creationId xmlns:a16="http://schemas.microsoft.com/office/drawing/2014/main" id="{76D06A55-42DB-7D3E-9A2B-711FAA5A8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5936" y="2383425"/>
            <a:ext cx="391307" cy="391307"/>
          </a:xfrm>
          <a:prstGeom prst="rect">
            <a:avLst/>
          </a:prstGeom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D34FEAF1-CB84-63FF-375D-030E8FCB5BFC}"/>
              </a:ext>
            </a:extLst>
          </p:cNvPr>
          <p:cNvGrpSpPr/>
          <p:nvPr/>
        </p:nvGrpSpPr>
        <p:grpSpPr>
          <a:xfrm>
            <a:off x="-8012" y="21859"/>
            <a:ext cx="1757496" cy="962692"/>
            <a:chOff x="5004048" y="2495774"/>
            <a:chExt cx="1757496" cy="96269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BBED3F-DF0F-F7EA-F948-D500CDA797C2}"/>
                </a:ext>
              </a:extLst>
            </p:cNvPr>
            <p:cNvSpPr/>
            <p:nvPr/>
          </p:nvSpPr>
          <p:spPr>
            <a:xfrm>
              <a:off x="5004048" y="2495774"/>
              <a:ext cx="1757496" cy="962692"/>
            </a:xfrm>
            <a:prstGeom prst="rect">
              <a:avLst/>
            </a:prstGeom>
            <a:solidFill>
              <a:srgbClr val="A2D9F7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Membres de campagne</a:t>
              </a: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7E346742-8A49-95B1-25CD-4D7E4F4D6633}"/>
                </a:ext>
              </a:extLst>
            </p:cNvPr>
            <p:cNvSpPr/>
            <p:nvPr/>
          </p:nvSpPr>
          <p:spPr>
            <a:xfrm>
              <a:off x="5665606" y="2498476"/>
              <a:ext cx="432048" cy="388597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sp>
        <p:nvSpPr>
          <p:cNvPr id="42" name="Espace réservé de la date 1">
            <a:extLst>
              <a:ext uri="{FF2B5EF4-FFF2-40B4-BE49-F238E27FC236}">
                <a16:creationId xmlns:a16="http://schemas.microsoft.com/office/drawing/2014/main" id="{A201769F-DDC9-6BA6-CCB2-2BE66E121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81328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43" name="Espace réservé du numéro de diapositive 3">
            <a:extLst>
              <a:ext uri="{FF2B5EF4-FFF2-40B4-BE49-F238E27FC236}">
                <a16:creationId xmlns:a16="http://schemas.microsoft.com/office/drawing/2014/main" id="{40DA8920-0EBC-6BF0-BA0D-0054723CD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405279"/>
            <a:ext cx="456144" cy="246221"/>
          </a:xfrm>
        </p:spPr>
        <p:txBody>
          <a:bodyPr/>
          <a:lstStyle/>
          <a:p>
            <a:fld id="{06357A57-2B31-47E8-A338-0A21E32C29F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4" name="Espace réservé du pied de page 4">
            <a:extLst>
              <a:ext uri="{FF2B5EF4-FFF2-40B4-BE49-F238E27FC236}">
                <a16:creationId xmlns:a16="http://schemas.microsoft.com/office/drawing/2014/main" id="{D1C27921-8D2A-5B19-2896-30ACCBDAA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6381884"/>
            <a:ext cx="3953614" cy="319815"/>
          </a:xfrm>
        </p:spPr>
        <p:txBody>
          <a:bodyPr/>
          <a:lstStyle/>
          <a:p>
            <a:pPr algn="r"/>
            <a:r>
              <a:rPr lang="fr-FR" dirty="0"/>
              <a:t>Sara Ismaiel – Responsable de la conduite du changement</a:t>
            </a:r>
          </a:p>
        </p:txBody>
      </p:sp>
    </p:spTree>
    <p:extLst>
      <p:ext uri="{BB962C8B-B14F-4D97-AF65-F5344CB8AC3E}">
        <p14:creationId xmlns:p14="http://schemas.microsoft.com/office/powerpoint/2010/main" val="163858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FEE5B97F-03D6-86C9-0E22-20DB92FE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6480" y="69274"/>
            <a:ext cx="503099" cy="50309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27246B-7FAB-E632-B63B-9D23EEF13294}"/>
              </a:ext>
            </a:extLst>
          </p:cNvPr>
          <p:cNvSpPr txBox="1"/>
          <p:nvPr/>
        </p:nvSpPr>
        <p:spPr>
          <a:xfrm>
            <a:off x="2482488" y="251356"/>
            <a:ext cx="651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Optimiser le suivi des silhouettes à recontacter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768890C-99D7-91B3-BA87-F2975E361FE7}"/>
              </a:ext>
            </a:extLst>
          </p:cNvPr>
          <p:cNvGrpSpPr/>
          <p:nvPr/>
        </p:nvGrpSpPr>
        <p:grpSpPr>
          <a:xfrm>
            <a:off x="-10641" y="13759"/>
            <a:ext cx="1757496" cy="727891"/>
            <a:chOff x="-10641" y="13759"/>
            <a:chExt cx="1757496" cy="72789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88FED6-E2AE-94E0-9F35-6FD0F65EDCA6}"/>
                </a:ext>
              </a:extLst>
            </p:cNvPr>
            <p:cNvSpPr/>
            <p:nvPr/>
          </p:nvSpPr>
          <p:spPr>
            <a:xfrm>
              <a:off x="-10641" y="13759"/>
              <a:ext cx="1757496" cy="727891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Silhouettes</a:t>
              </a:r>
              <a:endParaRPr lang="fr-FR" sz="1400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79747B3-6085-086B-1078-20D031C454F2}"/>
                </a:ext>
              </a:extLst>
            </p:cNvPr>
            <p:cNvSpPr/>
            <p:nvPr/>
          </p:nvSpPr>
          <p:spPr>
            <a:xfrm>
              <a:off x="652083" y="24866"/>
              <a:ext cx="432048" cy="388597"/>
            </a:xfrm>
            <a:prstGeom prst="ellipse">
              <a:avLst/>
            </a:prstGeom>
            <a:solidFill>
              <a:srgbClr val="018DD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6A009F32-1FAB-BD25-823F-42E686A3F4F4}"/>
              </a:ext>
            </a:extLst>
          </p:cNvPr>
          <p:cNvSpPr txBox="1"/>
          <p:nvPr/>
        </p:nvSpPr>
        <p:spPr>
          <a:xfrm>
            <a:off x="286816" y="974891"/>
            <a:ext cx="8570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Le particulier commence la prise de RDV. Il ne va pas au bout de la démarche et ne prend pas RDV.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Le statut de la silhouette se met actuellement à </a:t>
            </a:r>
            <a:r>
              <a:rPr lang="fr-FR" sz="1350" b="1" dirty="0"/>
              <a:t>A recontacter</a:t>
            </a:r>
            <a:r>
              <a:rPr lang="fr-FR" sz="1350" dirty="0"/>
              <a:t>, motif de </a:t>
            </a:r>
            <a:r>
              <a:rPr lang="fr-FR" sz="1350" dirty="0" err="1"/>
              <a:t>recontact</a:t>
            </a:r>
            <a:r>
              <a:rPr lang="fr-FR" sz="1350" dirty="0"/>
              <a:t> = </a:t>
            </a:r>
            <a:r>
              <a:rPr lang="fr-FR" sz="1350" b="1" dirty="0"/>
              <a:t>Autre</a:t>
            </a:r>
            <a:r>
              <a:rPr lang="fr-FR" sz="1350" dirty="0"/>
              <a:t> + </a:t>
            </a:r>
            <a:r>
              <a:rPr lang="fr-FR" sz="1350" b="1" dirty="0"/>
              <a:t>commentaire</a:t>
            </a:r>
            <a:r>
              <a:rPr lang="fr-FR" sz="1350" dirty="0"/>
              <a:t> obligatoire et bloquant.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Nous créons une nouvelle valeur de motif de </a:t>
            </a:r>
            <a:r>
              <a:rPr lang="fr-FR" sz="1350" dirty="0" err="1"/>
              <a:t>recontact</a:t>
            </a:r>
            <a:r>
              <a:rPr lang="fr-FR" sz="1350" dirty="0"/>
              <a:t> : </a:t>
            </a:r>
            <a:r>
              <a:rPr lang="fr-FR" sz="1350" b="1" dirty="0"/>
              <a:t>Prise de RDV non effectuée</a:t>
            </a:r>
            <a:r>
              <a:rPr lang="fr-FR" sz="135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Pas de commentaire à renseigner.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Cette nouvelle valeur sera positionnée automatiquement.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A1D967C-2724-8063-2E6D-5DFFD0E6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2" y="2852936"/>
            <a:ext cx="8156928" cy="35283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FFE9936-9EF1-5121-2375-39A61EE412DB}"/>
              </a:ext>
            </a:extLst>
          </p:cNvPr>
          <p:cNvSpPr/>
          <p:nvPr/>
        </p:nvSpPr>
        <p:spPr>
          <a:xfrm>
            <a:off x="899592" y="5733256"/>
            <a:ext cx="28803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e la date 1">
            <a:extLst>
              <a:ext uri="{FF2B5EF4-FFF2-40B4-BE49-F238E27FC236}">
                <a16:creationId xmlns:a16="http://schemas.microsoft.com/office/drawing/2014/main" id="{1FF704AC-36C5-EC11-BBBF-40CEC06EF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81328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30" name="Espace réservé du numéro de diapositive 3">
            <a:extLst>
              <a:ext uri="{FF2B5EF4-FFF2-40B4-BE49-F238E27FC236}">
                <a16:creationId xmlns:a16="http://schemas.microsoft.com/office/drawing/2014/main" id="{C3D46CF5-9FDB-5091-7F09-55CB2BE6D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405279"/>
            <a:ext cx="456144" cy="246221"/>
          </a:xfrm>
        </p:spPr>
        <p:txBody>
          <a:bodyPr/>
          <a:lstStyle/>
          <a:p>
            <a:fld id="{06357A57-2B31-47E8-A338-0A21E32C29F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133777A5-7A8B-B5D1-05C7-53E3C5EFB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6381884"/>
            <a:ext cx="3953614" cy="319815"/>
          </a:xfrm>
        </p:spPr>
        <p:txBody>
          <a:bodyPr/>
          <a:lstStyle/>
          <a:p>
            <a:pPr algn="r"/>
            <a:r>
              <a:rPr lang="fr-FR" dirty="0"/>
              <a:t>Sara Ismaiel – Responsable de la conduite du changement</a:t>
            </a:r>
          </a:p>
        </p:txBody>
      </p:sp>
    </p:spTree>
    <p:extLst>
      <p:ext uri="{BB962C8B-B14F-4D97-AF65-F5344CB8AC3E}">
        <p14:creationId xmlns:p14="http://schemas.microsoft.com/office/powerpoint/2010/main" val="401618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FEE5B97F-03D6-86C9-0E22-20DB92FE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6480" y="69274"/>
            <a:ext cx="503099" cy="50309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27246B-7FAB-E632-B63B-9D23EEF13294}"/>
              </a:ext>
            </a:extLst>
          </p:cNvPr>
          <p:cNvSpPr txBox="1"/>
          <p:nvPr/>
        </p:nvSpPr>
        <p:spPr>
          <a:xfrm>
            <a:off x="2483768" y="251356"/>
            <a:ext cx="651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Qualifier proprement l’abandon des silhouettes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768890C-99D7-91B3-BA87-F2975E361FE7}"/>
              </a:ext>
            </a:extLst>
          </p:cNvPr>
          <p:cNvGrpSpPr/>
          <p:nvPr/>
        </p:nvGrpSpPr>
        <p:grpSpPr>
          <a:xfrm>
            <a:off x="-10641" y="13759"/>
            <a:ext cx="1757496" cy="727891"/>
            <a:chOff x="-10641" y="13759"/>
            <a:chExt cx="1757496" cy="72789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88FED6-E2AE-94E0-9F35-6FD0F65EDCA6}"/>
                </a:ext>
              </a:extLst>
            </p:cNvPr>
            <p:cNvSpPr/>
            <p:nvPr/>
          </p:nvSpPr>
          <p:spPr>
            <a:xfrm>
              <a:off x="-10641" y="13759"/>
              <a:ext cx="1757496" cy="727891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Silhouettes</a:t>
              </a:r>
              <a:endParaRPr lang="fr-FR" sz="1400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79747B3-6085-086B-1078-20D031C454F2}"/>
                </a:ext>
              </a:extLst>
            </p:cNvPr>
            <p:cNvSpPr/>
            <p:nvPr/>
          </p:nvSpPr>
          <p:spPr>
            <a:xfrm>
              <a:off x="652083" y="24866"/>
              <a:ext cx="432048" cy="388597"/>
            </a:xfrm>
            <a:prstGeom prst="ellipse">
              <a:avLst/>
            </a:prstGeom>
            <a:solidFill>
              <a:srgbClr val="018DD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6A009F32-1FAB-BD25-823F-42E686A3F4F4}"/>
              </a:ext>
            </a:extLst>
          </p:cNvPr>
          <p:cNvSpPr txBox="1"/>
          <p:nvPr/>
        </p:nvSpPr>
        <p:spPr>
          <a:xfrm>
            <a:off x="286816" y="974891"/>
            <a:ext cx="85703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50" dirty="0"/>
              <a:t>Nous créons 2 nouveaux motifs d’abandon de silhouette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BA812D-DA90-8AF9-A211-8C42551AF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132856"/>
            <a:ext cx="6694072" cy="34629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709592-6289-6F77-6875-94E340352347}"/>
              </a:ext>
            </a:extLst>
          </p:cNvPr>
          <p:cNvSpPr/>
          <p:nvPr/>
        </p:nvSpPr>
        <p:spPr>
          <a:xfrm>
            <a:off x="1107233" y="1341260"/>
            <a:ext cx="1736575" cy="4315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9639D"/>
                </a:solidFill>
              </a:rPr>
              <a:t>Doublon </a:t>
            </a:r>
            <a:endParaRPr lang="fr-FR" b="1" dirty="0">
              <a:solidFill>
                <a:srgbClr val="39639D"/>
              </a:solidFill>
              <a:highlight>
                <a:srgbClr val="FFFF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2961C-FF13-E4BF-7965-F748212C6136}"/>
              </a:ext>
            </a:extLst>
          </p:cNvPr>
          <p:cNvSpPr/>
          <p:nvPr/>
        </p:nvSpPr>
        <p:spPr>
          <a:xfrm>
            <a:off x="3131840" y="1341260"/>
            <a:ext cx="1736575" cy="4315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9639D"/>
                </a:solidFill>
              </a:rPr>
              <a:t>RDV déjà pris </a:t>
            </a:r>
            <a:endParaRPr lang="fr-FR" b="1" dirty="0">
              <a:solidFill>
                <a:srgbClr val="39639D"/>
              </a:solidFill>
              <a:highlight>
                <a:srgbClr val="FFFF00"/>
              </a:highlight>
            </a:endParaRPr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3B172C70-FDB9-ED55-FD0C-B0248987E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81328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984A3CA-F8C2-F04E-3032-3FF3E7269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405279"/>
            <a:ext cx="456144" cy="246221"/>
          </a:xfrm>
        </p:spPr>
        <p:txBody>
          <a:bodyPr/>
          <a:lstStyle/>
          <a:p>
            <a:fld id="{06357A57-2B31-47E8-A338-0A21E32C29F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9264B36-F0A5-78FC-7778-F65461D0F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6381884"/>
            <a:ext cx="3953614" cy="319815"/>
          </a:xfrm>
        </p:spPr>
        <p:txBody>
          <a:bodyPr/>
          <a:lstStyle/>
          <a:p>
            <a:pPr algn="r"/>
            <a:r>
              <a:rPr lang="fr-FR" dirty="0"/>
              <a:t>Sara Ismaiel – Responsable de la conduite du changement</a:t>
            </a:r>
          </a:p>
        </p:txBody>
      </p:sp>
    </p:spTree>
    <p:extLst>
      <p:ext uri="{BB962C8B-B14F-4D97-AF65-F5344CB8AC3E}">
        <p14:creationId xmlns:p14="http://schemas.microsoft.com/office/powerpoint/2010/main" val="121068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CA280FB-7BCB-370F-0B5B-4D0AE03458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328"/>
          <a:stretch/>
        </p:blipFill>
        <p:spPr>
          <a:xfrm>
            <a:off x="107504" y="1953361"/>
            <a:ext cx="3420823" cy="4036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C0E4B1-3E5C-9BF2-6857-FB6AD248C889}"/>
              </a:ext>
            </a:extLst>
          </p:cNvPr>
          <p:cNvSpPr/>
          <p:nvPr/>
        </p:nvSpPr>
        <p:spPr>
          <a:xfrm>
            <a:off x="251520" y="3727697"/>
            <a:ext cx="1296144" cy="201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DAC921-7EB3-E1EC-F637-766B54A40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412" y="2019741"/>
            <a:ext cx="5414084" cy="32534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F649FC-AB0E-B9DE-A7C7-DE1F3024B283}"/>
              </a:ext>
            </a:extLst>
          </p:cNvPr>
          <p:cNvSpPr/>
          <p:nvPr/>
        </p:nvSpPr>
        <p:spPr>
          <a:xfrm>
            <a:off x="3707905" y="4005064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069956-7F38-4A9F-7B52-5A4EA8790BBA}"/>
              </a:ext>
            </a:extLst>
          </p:cNvPr>
          <p:cNvSpPr txBox="1"/>
          <p:nvPr/>
        </p:nvSpPr>
        <p:spPr>
          <a:xfrm>
            <a:off x="1460870" y="3709930"/>
            <a:ext cx="147092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>
                <a:solidFill>
                  <a:srgbClr val="FF0000"/>
                </a:solidFill>
              </a:rPr>
              <a:t>Si INSEE cochée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BC0C8A8-D6D6-23F9-C6DE-6A521CCE7972}"/>
              </a:ext>
            </a:extLst>
          </p:cNvPr>
          <p:cNvSpPr txBox="1"/>
          <p:nvPr/>
        </p:nvSpPr>
        <p:spPr>
          <a:xfrm>
            <a:off x="4932040" y="4194168"/>
            <a:ext cx="198154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>
                <a:solidFill>
                  <a:srgbClr val="FF0000"/>
                </a:solidFill>
              </a:rPr>
              <a:t>Alors le niveau doit être à Principal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E720FF6-2160-4AA4-476A-30A81BDEC9B3}"/>
              </a:ext>
            </a:extLst>
          </p:cNvPr>
          <p:cNvGrpSpPr/>
          <p:nvPr/>
        </p:nvGrpSpPr>
        <p:grpSpPr>
          <a:xfrm>
            <a:off x="-35074" y="-17140"/>
            <a:ext cx="2045528" cy="931333"/>
            <a:chOff x="3707904" y="2392090"/>
            <a:chExt cx="2045528" cy="9313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CF0EB2-AA82-4042-B977-58000A158530}"/>
                </a:ext>
              </a:extLst>
            </p:cNvPr>
            <p:cNvSpPr/>
            <p:nvPr/>
          </p:nvSpPr>
          <p:spPr>
            <a:xfrm>
              <a:off x="3707904" y="2392331"/>
              <a:ext cx="2045528" cy="931092"/>
            </a:xfrm>
            <a:prstGeom prst="rect">
              <a:avLst/>
            </a:prstGeom>
            <a:solidFill>
              <a:srgbClr val="018DD2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Etablissements de rattachement</a:t>
              </a: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53B67F7-2A13-A84F-E280-764F564860E1}"/>
                </a:ext>
              </a:extLst>
            </p:cNvPr>
            <p:cNvSpPr/>
            <p:nvPr/>
          </p:nvSpPr>
          <p:spPr>
            <a:xfrm>
              <a:off x="4525883" y="2392090"/>
              <a:ext cx="432048" cy="388597"/>
            </a:xfrm>
            <a:prstGeom prst="ellipse">
              <a:avLst/>
            </a:prstGeom>
            <a:solidFill>
              <a:srgbClr val="A2D9F7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E1762283-555A-4CB4-40AA-B12621388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81328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73CCDD4D-267D-6671-D24E-891B42FCC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405279"/>
            <a:ext cx="456144" cy="246221"/>
          </a:xfrm>
        </p:spPr>
        <p:txBody>
          <a:bodyPr/>
          <a:lstStyle/>
          <a:p>
            <a:fld id="{06357A57-2B31-47E8-A338-0A21E32C29F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93FCA640-F56C-D111-FDD6-B9D12592C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6381884"/>
            <a:ext cx="3953614" cy="319815"/>
          </a:xfrm>
        </p:spPr>
        <p:txBody>
          <a:bodyPr/>
          <a:lstStyle/>
          <a:p>
            <a:pPr algn="r"/>
            <a:r>
              <a:rPr lang="fr-FR" dirty="0"/>
              <a:t>Sara Ismaiel – Responsable de la conduite du changement</a:t>
            </a:r>
          </a:p>
        </p:txBody>
      </p:sp>
      <p:pic>
        <p:nvPicPr>
          <p:cNvPr id="17" name="Image 16" descr="Une image contenant fléchette, flèche, cercle&#10;&#10;Le contenu généré par l’IA peut être incorrect.">
            <a:extLst>
              <a:ext uri="{FF2B5EF4-FFF2-40B4-BE49-F238E27FC236}">
                <a16:creationId xmlns:a16="http://schemas.microsoft.com/office/drawing/2014/main" id="{1BC2424F-9B47-B239-16E0-A32397E61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24685" y="69274"/>
            <a:ext cx="503099" cy="50309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2A8A8FC-69D0-35D5-385E-E7F8C012882D}"/>
              </a:ext>
            </a:extLst>
          </p:cNvPr>
          <p:cNvSpPr txBox="1"/>
          <p:nvPr/>
        </p:nvSpPr>
        <p:spPr>
          <a:xfrm>
            <a:off x="2653328" y="115838"/>
            <a:ext cx="6224684" cy="79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2"/>
                </a:solidFill>
              </a:rPr>
              <a:t>Améliorer la gestion des portefeuilles d’établissements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accent2"/>
                </a:solidFill>
              </a:rPr>
              <a:t>Identifier par région, par agence les RDV rattachés aux employeurs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E3C6FFA-CC79-975B-B17E-16BDA00CC851}"/>
              </a:ext>
            </a:extLst>
          </p:cNvPr>
          <p:cNvSpPr txBox="1"/>
          <p:nvPr/>
        </p:nvSpPr>
        <p:spPr>
          <a:xfrm>
            <a:off x="307644" y="1202851"/>
            <a:ext cx="8570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Certains établissements siège INSEE sont qualifiés en établissement secondaire au lieu de principal.</a:t>
            </a:r>
          </a:p>
          <a:p>
            <a:r>
              <a:rPr lang="fr-FR" sz="1350" b="1" dirty="0">
                <a:solidFill>
                  <a:srgbClr val="00B050"/>
                </a:solidFill>
              </a:rPr>
              <a:t>Un redressement de données est effectué sur les 8881 comptes concernés.</a:t>
            </a:r>
          </a:p>
        </p:txBody>
      </p:sp>
      <p:sp>
        <p:nvSpPr>
          <p:cNvPr id="20" name="Signe de multiplication 19">
            <a:extLst>
              <a:ext uri="{FF2B5EF4-FFF2-40B4-BE49-F238E27FC236}">
                <a16:creationId xmlns:a16="http://schemas.microsoft.com/office/drawing/2014/main" id="{75326900-690E-8C36-5D97-D744D06D9BCD}"/>
              </a:ext>
            </a:extLst>
          </p:cNvPr>
          <p:cNvSpPr/>
          <p:nvPr/>
        </p:nvSpPr>
        <p:spPr>
          <a:xfrm>
            <a:off x="4604591" y="4005064"/>
            <a:ext cx="255441" cy="216024"/>
          </a:xfrm>
          <a:prstGeom prst="mathMultiply">
            <a:avLst>
              <a:gd name="adj1" fmla="val 23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908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Personnalisé 4">
      <a:dk1>
        <a:sysClr val="windowText" lastClr="000000"/>
      </a:dk1>
      <a:lt1>
        <a:sysClr val="window" lastClr="FFFFFF"/>
      </a:lt1>
      <a:dk2>
        <a:srgbClr val="00598A"/>
      </a:dk2>
      <a:lt2>
        <a:srgbClr val="FFF1B3"/>
      </a:lt2>
      <a:accent1>
        <a:srgbClr val="ECB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00598A"/>
      </a:accent5>
      <a:accent6>
        <a:srgbClr val="7D3C4A"/>
      </a:accent6>
      <a:hlink>
        <a:srgbClr val="FF8119"/>
      </a:hlink>
      <a:folHlink>
        <a:srgbClr val="44B9E8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7987</TotalTime>
  <Words>304</Words>
  <Application>Microsoft Office PowerPoint</Application>
  <PresentationFormat>Affichage à l'écran (4:3)</PresentationFormat>
  <Paragraphs>76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Lato</vt:lpstr>
      <vt:lpstr>Lato Black</vt:lpstr>
      <vt:lpstr>Wingdings</vt:lpstr>
      <vt:lpstr>Wingdings 2</vt:lpstr>
      <vt:lpstr>Wingdings 3</vt:lpstr>
      <vt:lpstr>Rotonde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Guilcher Erwann</dc:creator>
  <cp:lastModifiedBy>Ismaiel Sara</cp:lastModifiedBy>
  <cp:revision>134</cp:revision>
  <dcterms:created xsi:type="dcterms:W3CDTF">2016-05-24T08:22:31Z</dcterms:created>
  <dcterms:modified xsi:type="dcterms:W3CDTF">2026-01-06T16:47:18Z</dcterms:modified>
</cp:coreProperties>
</file>