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1" r:id="rId4"/>
    <p:sldId id="257" r:id="rId5"/>
    <p:sldId id="260" r:id="rId6"/>
    <p:sldId id="268" r:id="rId7"/>
    <p:sldId id="277" r:id="rId8"/>
    <p:sldId id="275" r:id="rId9"/>
    <p:sldId id="273" r:id="rId10"/>
    <p:sldId id="276" r:id="rId11"/>
    <p:sldId id="27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DD2"/>
    <a:srgbClr val="E01D82"/>
    <a:srgbClr val="A2D9F7"/>
    <a:srgbClr val="39639D"/>
    <a:srgbClr val="006DCB"/>
    <a:srgbClr val="363636"/>
    <a:srgbClr val="4B4B4B"/>
    <a:srgbClr val="FFFFFF"/>
    <a:srgbClr val="0A64B6"/>
    <a:srgbClr val="F7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5033" autoAdjust="0"/>
  </p:normalViewPr>
  <p:slideViewPr>
    <p:cSldViewPr>
      <p:cViewPr varScale="1">
        <p:scale>
          <a:sx n="52" d="100"/>
          <a:sy n="52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AAB7A00-AC23-4DDC-9F58-BA8036EE5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C169AB-E678-4262-941A-B07D953A5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3D5A-F619-4AB7-8381-AE729A5ECC71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2F5125-3484-4F53-994E-A505DD36AE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F5E2D-CDA1-493D-A51A-4086124D1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946C-8912-4FEE-A032-2A546FDD3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7855-9B28-4AF0-8FCF-056EAB5E5539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6259-1552-4BBC-9849-9C4FDD4EE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Arrondir un rectangle avec un coin du même côté 5"/>
          <p:cNvSpPr/>
          <p:nvPr userDrawn="1"/>
        </p:nvSpPr>
        <p:spPr>
          <a:xfrm rot="10800000">
            <a:off x="-2" y="4593968"/>
            <a:ext cx="9144002" cy="2264031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3318739" y="6280850"/>
            <a:ext cx="1095695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fld id="{6241412D-4658-4E14-97E3-B467174F7D3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94403" y="6280850"/>
            <a:ext cx="30243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64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r>
              <a:rPr lang="fr-FR" dirty="0"/>
              <a:t>Nom Prénom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12360" y="6309319"/>
            <a:ext cx="432048" cy="336655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88264" y="6351131"/>
            <a:ext cx="456144" cy="2462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000">
                <a:solidFill>
                  <a:srgbClr val="0A64B6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663" y="1122100"/>
            <a:ext cx="5989881" cy="2530351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-2" y="4581128"/>
            <a:ext cx="9144002" cy="72000"/>
            <a:chOff x="-2" y="4581128"/>
            <a:chExt cx="7020071" cy="144016"/>
          </a:xfrm>
        </p:grpSpPr>
        <p:sp>
          <p:nvSpPr>
            <p:cNvPr id="4" name="Rectangle 3"/>
            <p:cNvSpPr/>
            <p:nvPr userDrawn="1"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72912" y="5443402"/>
            <a:ext cx="5031120" cy="433870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6D116CA-1E63-4CC5-B7FF-CF2AB1E2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8FD3171-440B-401F-A532-1EDF71446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F4C2E5D-02A6-4D37-ABA4-96A8DC33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E4B62-35EF-B1C4-2CD2-EEAB7AB30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D74828-FD8F-0306-928B-4A0E7F88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D0278-E5A9-6AA5-90CC-D3FDB0C8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A81F-5C25-4162-95A1-432CCD54D3FA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D2516-CB09-6E79-86DC-5145CFCD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27DDFB-2625-9556-2CC2-289D62F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8B86-B4F4-4F84-9857-BC29AAA72E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9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076037E6-0492-471F-BF01-B37FFD8B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3DF0EABF-3CD6-477F-9D17-52BC9DAB8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ED5EAE6D-252E-4A96-8D98-A1FF0034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7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1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03A9EC3-CFE4-4072-A80B-921D68190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CD361C2-620F-4DA2-B123-E6D9D897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581AA6-9205-4294-8DD2-32AB58A54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84783"/>
            <a:ext cx="4906888" cy="4032449"/>
          </a:xfrm>
        </p:spPr>
        <p:txBody>
          <a:bodyPr/>
          <a:lstStyle>
            <a:lvl1pPr>
              <a:defRPr/>
            </a:lvl1pPr>
            <a:extLst/>
          </a:lstStyle>
          <a:p>
            <a:pPr lvl="0" eaLnBrk="1" latinLnBrk="0" hangingPunct="1"/>
            <a:r>
              <a:rPr lang="fr-FR" dirty="0"/>
              <a:t>Pour montrer un document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5436096" y="1412776"/>
            <a:ext cx="3240360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1BEBD0E-CEF8-4206-88FA-25901B21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905BFCEE-84BF-404E-8164-ED5D002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0DBD7C2-53B5-495B-ACA6-2FFF1EE1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99E3EE3-5680-4A5F-8771-445076D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8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9DAAAE7-6162-41B0-B21A-9B606BD0C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EDA36A1-B1CA-4119-9B5C-BEFFE5D3B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2FE63D5-020C-4064-A82F-C66525AF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10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572000" y="1484784"/>
            <a:ext cx="0" cy="4536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1BC81A7-E8E3-4A9A-8ACE-29E064CF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477A034-BF64-46BE-AED5-84AAE879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697E543-708B-4D1E-8341-48BF27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827240"/>
            <a:ext cx="4040188" cy="762000"/>
          </a:xfrm>
          <a:solidFill>
            <a:srgbClr val="068FD4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74383"/>
            <a:ext cx="4041775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572000" y="1412776"/>
            <a:ext cx="0" cy="3528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BCEA6B2-BE0E-4053-A71D-D2CCB510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DAEED4A-A484-4855-8CF3-9040C117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B8BD5278-A464-4247-B418-7D03A8C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071D4D1-3CA9-402E-BC78-08B85665C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DE9AEF1-27BC-48F6-955F-16F6A891D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8EAF7D7-386D-463B-847E-E60A1967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272912" y="5355102"/>
            <a:ext cx="5121280" cy="50601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rgbClr val="0A64B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8034849-D237-428D-9796-A043BCD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6C7EA53-9CD7-4D60-8111-79FA9EC6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1A24B72-A2DA-4CF0-864E-FFB63F84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143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72824" y="6372746"/>
            <a:ext cx="288032" cy="247849"/>
          </a:xfrm>
          <a:prstGeom prst="rect">
            <a:avLst/>
          </a:prstGeom>
          <a:solidFill>
            <a:srgbClr val="E8422A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 14"/>
          <p:cNvGrpSpPr/>
          <p:nvPr userDrawn="1"/>
        </p:nvGrpSpPr>
        <p:grpSpPr>
          <a:xfrm flipV="1">
            <a:off x="2256864" y="6222085"/>
            <a:ext cx="5976000" cy="36000"/>
            <a:chOff x="-2" y="4581128"/>
            <a:chExt cx="7020071" cy="1440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64" y="5836266"/>
            <a:ext cx="1840722" cy="776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A64B6"/>
          </a:solidFill>
          <a:effectLst/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27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anose="05000000000000000000" pitchFamily="2" charset="2"/>
        <a:buChar char="§"/>
        <a:defRPr kumimoji="0" lang="fr-FR" sz="23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fr-FR" sz="21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9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sz="1800" kern="1200" dirty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illustrations/%EC%A0%95%EB%B3%B4-%EC%A7%88%EB%AC%B8-%EB%8F%84%EC%9B%80%EB%A7%90-%EC%9A%94%EC%B2%AD-1028789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fr/photos/nouveaut%C3%A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ckleball3r.com/petit-rappel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lecio.fr/metiers/conseiller-bancaire" TargetMode="External"/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fr.vecteezy.com/art-vectoriel/15413450-conseiller-de-bureau-de-banque-parlant-avec-le-client-notion-bancaire-une-employee-de-banque-en-costume-avec-des-symboles-d-entreprise-conseille-un-client-homme-illustration-plate-de-vecteu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r.dreamstime.com/illustration-stock-employ%C3%A9-banque-consultant-client-service-bancaire-gestion-des-comptes-illustration-orient%C3%A9e-vecteur-d-affaires-image83539656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0" Type="http://schemas.openxmlformats.org/officeDocument/2006/relationships/hyperlink" Target="https://pixabay.com/illustrations/postit-memo-post-it-notes-memory-1975188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fr.freepik.com/vecteurs-premium/objectif-atteint-concept-strategie-vision-entreprise-grande-cible-fleche-atteignant-bonne-cible_40336248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024152" y="6397814"/>
            <a:ext cx="1095695" cy="365760"/>
          </a:xfrm>
        </p:spPr>
        <p:txBody>
          <a:bodyPr/>
          <a:lstStyle/>
          <a:p>
            <a:fld id="{6241412D-4658-4E14-97E3-B467174F7D32}" type="datetime1">
              <a:rPr lang="fr-FR" smtClean="0"/>
              <a:t>06/01/2026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2583" y="6397814"/>
            <a:ext cx="3485509" cy="365125"/>
          </a:xfrm>
        </p:spPr>
        <p:txBody>
          <a:bodyPr/>
          <a:lstStyle/>
          <a:p>
            <a:r>
              <a:rPr lang="fr-FR" dirty="0"/>
              <a:t>Sara Ismaiel – Responsable de la conduite du changement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83DF20-CD88-18D0-2BD5-4D068411AF7D}"/>
              </a:ext>
            </a:extLst>
          </p:cNvPr>
          <p:cNvSpPr txBox="1"/>
          <p:nvPr/>
        </p:nvSpPr>
        <p:spPr>
          <a:xfrm>
            <a:off x="1475656" y="4725144"/>
            <a:ext cx="59046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A64B6"/>
                </a:solidFill>
              </a:rPr>
              <a:t>NOUVEAUTES HORIZON </a:t>
            </a:r>
          </a:p>
          <a:p>
            <a:pPr algn="ctr"/>
            <a:r>
              <a:rPr lang="fr-FR" sz="2800" i="1" dirty="0">
                <a:solidFill>
                  <a:srgbClr val="0A64B6"/>
                </a:solidFill>
              </a:rPr>
              <a:t>V 3.4.4</a:t>
            </a:r>
          </a:p>
          <a:p>
            <a:pPr algn="ctr"/>
            <a:endParaRPr lang="fr-FR" dirty="0">
              <a:solidFill>
                <a:srgbClr val="0A64B6"/>
              </a:solidFill>
            </a:endParaRPr>
          </a:p>
          <a:p>
            <a:pPr algn="ctr"/>
            <a:r>
              <a:rPr lang="fr-FR" sz="2800" dirty="0">
                <a:solidFill>
                  <a:srgbClr val="0A64B6"/>
                </a:solidFill>
              </a:rPr>
              <a:t>8 </a:t>
            </a:r>
            <a:r>
              <a:rPr lang="fr-FR" sz="2800">
                <a:solidFill>
                  <a:srgbClr val="0A64B6"/>
                </a:solidFill>
              </a:rPr>
              <a:t>janvier 2026</a:t>
            </a:r>
            <a:endParaRPr lang="fr-FR" sz="2800" dirty="0">
              <a:solidFill>
                <a:srgbClr val="0A64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1C6F52E-2CC9-CB02-8B16-9967E19DEDBE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pic>
        <p:nvPicPr>
          <p:cNvPr id="8" name="Image 7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B05D62E6-1862-F0C8-DA4B-A672AD51A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9370" y="211852"/>
            <a:ext cx="458414" cy="4584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9949F5-EFC3-92FE-0980-AF2B6896FA42}"/>
              </a:ext>
            </a:extLst>
          </p:cNvPr>
          <p:cNvSpPr txBox="1"/>
          <p:nvPr/>
        </p:nvSpPr>
        <p:spPr>
          <a:xfrm>
            <a:off x="2735288" y="238711"/>
            <a:ext cx="640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Recueillir le consentement pour envoyer des </a:t>
            </a:r>
            <a:r>
              <a:rPr lang="fr-FR" dirty="0" err="1"/>
              <a:t>enews</a:t>
            </a:r>
            <a:r>
              <a:rPr lang="fr-FR" dirty="0"/>
              <a:t> </a:t>
            </a:r>
          </a:p>
          <a:p>
            <a:r>
              <a:rPr lang="fr-FR" dirty="0"/>
              <a:t>en toute conformité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73A4E9-1198-6B9A-AFCE-ADD4EE40AB32}"/>
              </a:ext>
            </a:extLst>
          </p:cNvPr>
          <p:cNvSpPr txBox="1"/>
          <p:nvPr/>
        </p:nvSpPr>
        <p:spPr>
          <a:xfrm>
            <a:off x="287524" y="956627"/>
            <a:ext cx="8100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18DD2"/>
                </a:solidFill>
              </a:rPr>
              <a:t>Pour être valide, le consentement doit être donné </a:t>
            </a:r>
            <a:r>
              <a:rPr lang="fr-FR" sz="1600" b="1" dirty="0">
                <a:solidFill>
                  <a:srgbClr val="018DD2"/>
                </a:solidFill>
              </a:rPr>
              <a:t>par le particulier lui-même</a:t>
            </a:r>
            <a:r>
              <a:rPr lang="fr-FR" sz="1600" dirty="0">
                <a:solidFill>
                  <a:srgbClr val="018DD2"/>
                </a:solidFill>
              </a:rPr>
              <a:t>.</a:t>
            </a:r>
          </a:p>
          <a:p>
            <a:endParaRPr lang="fr-FR" sz="1600" dirty="0">
              <a:solidFill>
                <a:srgbClr val="018DD2"/>
              </a:solidFill>
            </a:endParaRPr>
          </a:p>
          <a:p>
            <a:r>
              <a:rPr lang="fr-FR" sz="1600" dirty="0">
                <a:solidFill>
                  <a:srgbClr val="018DD2"/>
                </a:solidFill>
              </a:rPr>
              <a:t>Dans Horizon, vous n’avez plus la possibilité de passer le consentement à </a:t>
            </a:r>
            <a:r>
              <a:rPr lang="fr-FR" sz="1600" b="1" dirty="0">
                <a:solidFill>
                  <a:srgbClr val="018DD2"/>
                </a:solidFill>
              </a:rPr>
              <a:t>Donné</a:t>
            </a:r>
            <a:r>
              <a:rPr lang="fr-FR" sz="1600" dirty="0">
                <a:solidFill>
                  <a:srgbClr val="018DD2"/>
                </a:solidFill>
              </a:rPr>
              <a:t>.</a:t>
            </a:r>
          </a:p>
          <a:p>
            <a:endParaRPr lang="fr-FR" sz="1600" dirty="0">
              <a:solidFill>
                <a:srgbClr val="018DD2"/>
              </a:solidFill>
            </a:endParaRPr>
          </a:p>
          <a:p>
            <a:r>
              <a:rPr lang="fr-FR" sz="1600" dirty="0">
                <a:solidFill>
                  <a:srgbClr val="018DD2"/>
                </a:solidFill>
              </a:rPr>
              <a:t>Pour favoriser le recueil du consentement, un </a:t>
            </a:r>
            <a:r>
              <a:rPr lang="fr-FR" sz="1600" b="1" dirty="0">
                <a:solidFill>
                  <a:srgbClr val="018DD2"/>
                </a:solidFill>
              </a:rPr>
              <a:t>email </a:t>
            </a:r>
            <a:r>
              <a:rPr lang="fr-FR" sz="1600" dirty="0">
                <a:solidFill>
                  <a:srgbClr val="018DD2"/>
                </a:solidFill>
              </a:rPr>
              <a:t>sera adressé au particulier à la prise de RDV.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DC2480-219D-2C19-DD25-5E97C8644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16" y="4185391"/>
            <a:ext cx="6211268" cy="2708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36EF53-FBE9-EA3F-A1F9-54464069D876}"/>
              </a:ext>
            </a:extLst>
          </p:cNvPr>
          <p:cNvSpPr/>
          <p:nvPr/>
        </p:nvSpPr>
        <p:spPr>
          <a:xfrm>
            <a:off x="921490" y="2668695"/>
            <a:ext cx="1440160" cy="864096"/>
          </a:xfrm>
          <a:prstGeom prst="rect">
            <a:avLst/>
          </a:prstGeom>
          <a:noFill/>
          <a:ln>
            <a:solidFill>
              <a:srgbClr val="018D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Le particulier prend RDV en ligne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c</a:t>
            </a:r>
            <a:r>
              <a:rPr lang="fr-FR" sz="1100" dirty="0">
                <a:solidFill>
                  <a:sysClr val="windowText" lastClr="000000"/>
                </a:solidFill>
              </a:rPr>
              <a:t>réation d’une </a:t>
            </a:r>
            <a:r>
              <a:rPr lang="fr-FR" sz="1100" b="1" dirty="0">
                <a:solidFill>
                  <a:srgbClr val="018DD2"/>
                </a:solidFill>
              </a:rPr>
              <a:t>silhouette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F16A9-6214-CEDE-CB20-BC13D0A12215}"/>
              </a:ext>
            </a:extLst>
          </p:cNvPr>
          <p:cNvSpPr/>
          <p:nvPr/>
        </p:nvSpPr>
        <p:spPr>
          <a:xfrm>
            <a:off x="2690388" y="2663708"/>
            <a:ext cx="1440160" cy="864096"/>
          </a:xfrm>
          <a:prstGeom prst="rect">
            <a:avLst/>
          </a:prstGeom>
          <a:noFill/>
          <a:ln>
            <a:solidFill>
              <a:srgbClr val="018D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Je convertis la silhouette en </a:t>
            </a:r>
            <a:r>
              <a:rPr lang="fr-FR" sz="1100" b="1" dirty="0">
                <a:solidFill>
                  <a:srgbClr val="018DD2"/>
                </a:solidFill>
              </a:rPr>
              <a:t>particulier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4601C-3CC2-061A-BA95-0CE7CE100D25}"/>
              </a:ext>
            </a:extLst>
          </p:cNvPr>
          <p:cNvSpPr/>
          <p:nvPr/>
        </p:nvSpPr>
        <p:spPr>
          <a:xfrm>
            <a:off x="4459286" y="2663708"/>
            <a:ext cx="1440160" cy="864096"/>
          </a:xfrm>
          <a:prstGeom prst="rect">
            <a:avLst/>
          </a:prstGeom>
          <a:noFill/>
          <a:ln>
            <a:solidFill>
              <a:srgbClr val="018D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Je crée le projet et de la </a:t>
            </a:r>
            <a:r>
              <a:rPr lang="fr-FR" sz="1100" b="1" dirty="0">
                <a:solidFill>
                  <a:srgbClr val="018DD2"/>
                </a:solidFill>
              </a:rPr>
              <a:t>proposition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A7E21-13E2-CD12-788E-B3F8D32890D5}"/>
              </a:ext>
            </a:extLst>
          </p:cNvPr>
          <p:cNvSpPr/>
          <p:nvPr/>
        </p:nvSpPr>
        <p:spPr>
          <a:xfrm>
            <a:off x="6228184" y="2663708"/>
            <a:ext cx="1557810" cy="839860"/>
          </a:xfrm>
          <a:prstGeom prst="rect">
            <a:avLst/>
          </a:prstGeom>
          <a:noFill/>
          <a:ln>
            <a:solidFill>
              <a:srgbClr val="018D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Le mail au </a:t>
            </a:r>
            <a:r>
              <a:rPr lang="fr-FR" sz="1200" b="1" dirty="0">
                <a:solidFill>
                  <a:srgbClr val="018DD2"/>
                </a:solidFill>
              </a:rPr>
              <a:t>particulier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A7D1C4-1926-9A20-CEB5-D8E07E8E2905}"/>
              </a:ext>
            </a:extLst>
          </p:cNvPr>
          <p:cNvSpPr txBox="1"/>
          <p:nvPr/>
        </p:nvSpPr>
        <p:spPr>
          <a:xfrm>
            <a:off x="6082498" y="3455915"/>
            <a:ext cx="18171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Seulement s’il n’a pas déjà reçu ce mail dans les 30 derniers jours</a:t>
            </a:r>
          </a:p>
        </p:txBody>
      </p:sp>
      <p:pic>
        <p:nvPicPr>
          <p:cNvPr id="19" name="Graphique 18" descr="Horloge avec un remplissage uni">
            <a:extLst>
              <a:ext uri="{FF2B5EF4-FFF2-40B4-BE49-F238E27FC236}">
                <a16:creationId xmlns:a16="http://schemas.microsoft.com/office/drawing/2014/main" id="{8E632D44-EEF9-F29B-E847-2067B574E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1249" y="3095756"/>
            <a:ext cx="358396" cy="35839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603C70D-77A1-F42B-C591-8D091D0C62BD}"/>
              </a:ext>
            </a:extLst>
          </p:cNvPr>
          <p:cNvSpPr txBox="1"/>
          <p:nvPr/>
        </p:nvSpPr>
        <p:spPr>
          <a:xfrm>
            <a:off x="5818761" y="3357892"/>
            <a:ext cx="4833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rgbClr val="018DD2"/>
                </a:solidFill>
              </a:rPr>
              <a:t>J+1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578877C-F0D1-EE04-3918-97F3CCE48769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2361650" y="3095756"/>
            <a:ext cx="328738" cy="4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611F452-4A94-09EA-7EFD-F3BB11181F11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130548" y="3095756"/>
            <a:ext cx="328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CFC7BF5-1E4D-53EC-DBC9-A84CBFEE18B0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5899446" y="3083638"/>
            <a:ext cx="328738" cy="1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1CB07EA-D1DA-18DB-ADE7-FAF68999512C}"/>
              </a:ext>
            </a:extLst>
          </p:cNvPr>
          <p:cNvGrpSpPr/>
          <p:nvPr/>
        </p:nvGrpSpPr>
        <p:grpSpPr>
          <a:xfrm>
            <a:off x="0" y="0"/>
            <a:ext cx="1757496" cy="962692"/>
            <a:chOff x="6897972" y="2335207"/>
            <a:chExt cx="1757496" cy="96269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C6AA5F-E4BF-3855-CA6D-B48BC82C4512}"/>
                </a:ext>
              </a:extLst>
            </p:cNvPr>
            <p:cNvSpPr/>
            <p:nvPr/>
          </p:nvSpPr>
          <p:spPr>
            <a:xfrm>
              <a:off x="6897972" y="2335207"/>
              <a:ext cx="1757496" cy="962692"/>
            </a:xfrm>
            <a:prstGeom prst="rect">
              <a:avLst/>
            </a:prstGeom>
            <a:solidFill>
              <a:srgbClr val="363636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Recueil du consentement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AB391E2-3CA7-9D5F-EB8A-8E9056DAD60C}"/>
                </a:ext>
              </a:extLst>
            </p:cNvPr>
            <p:cNvSpPr/>
            <p:nvPr/>
          </p:nvSpPr>
          <p:spPr>
            <a:xfrm>
              <a:off x="7603302" y="2335207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30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0DF64BBE-48AC-6A0B-7B30-D55C2F3945EF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A37AE7-8C78-F546-7518-3211D99C2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34" t="6826"/>
          <a:stretch/>
        </p:blipFill>
        <p:spPr>
          <a:xfrm>
            <a:off x="0" y="0"/>
            <a:ext cx="1052736" cy="11150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F5986C3-065F-697C-11F7-FA7283FABB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7" t="60214" r="52362" b="23734"/>
          <a:stretch/>
        </p:blipFill>
        <p:spPr>
          <a:xfrm>
            <a:off x="1090843" y="2965169"/>
            <a:ext cx="7569650" cy="144016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7E7A4D8-A202-5714-F0F9-E9B459789E89}"/>
              </a:ext>
            </a:extLst>
          </p:cNvPr>
          <p:cNvSpPr txBox="1"/>
          <p:nvPr/>
        </p:nvSpPr>
        <p:spPr>
          <a:xfrm>
            <a:off x="611560" y="1669993"/>
            <a:ext cx="76866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18DD2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Le motif </a:t>
            </a:r>
            <a:r>
              <a:rPr lang="fr-FR" b="1" dirty="0"/>
              <a:t>Financer des travaux/avec un crédit conso </a:t>
            </a:r>
            <a:r>
              <a:rPr lang="fr-FR" dirty="0"/>
              <a:t>devient </a:t>
            </a:r>
          </a:p>
          <a:p>
            <a:pPr algn="l">
              <a:lnSpc>
                <a:spcPct val="150000"/>
              </a:lnSpc>
            </a:pPr>
            <a:r>
              <a:rPr lang="fr-FR" b="1" dirty="0">
                <a:solidFill>
                  <a:srgbClr val="E01D82"/>
                </a:solidFill>
              </a:rPr>
              <a:t>Financer des travaux/avec un crédit conso (inférieur à 75 000€)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4D11C0-9F2B-27C2-11B9-A5E262D14274}"/>
              </a:ext>
            </a:extLst>
          </p:cNvPr>
          <p:cNvSpPr txBox="1"/>
          <p:nvPr/>
        </p:nvSpPr>
        <p:spPr>
          <a:xfrm>
            <a:off x="941866" y="357478"/>
            <a:ext cx="7260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2000" dirty="0">
                <a:solidFill>
                  <a:srgbClr val="E01D82"/>
                </a:solidFill>
              </a:rPr>
              <a:t>Eviter les erreurs de qualification des besoins par le CNCT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72DBA0-DE1E-99D4-23B0-6350259B5BDD}"/>
              </a:ext>
            </a:extLst>
          </p:cNvPr>
          <p:cNvSpPr/>
          <p:nvPr/>
        </p:nvSpPr>
        <p:spPr>
          <a:xfrm>
            <a:off x="6012160" y="3725609"/>
            <a:ext cx="2286000" cy="207447"/>
          </a:xfrm>
          <a:prstGeom prst="rect">
            <a:avLst/>
          </a:prstGeom>
          <a:noFill/>
          <a:ln>
            <a:solidFill>
              <a:srgbClr val="E01D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3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EDC402-5EFC-3725-333A-AC490D1252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A5485-9327-B277-0968-E9BCE70D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0AB21E6-5AF0-65F5-6946-0B18B315F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49351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  <p:pic>
        <p:nvPicPr>
          <p:cNvPr id="7" name="Image 6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694DE0B3-2369-B863-DB81-3E41BF62B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04" y="0"/>
            <a:ext cx="1865376" cy="13197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234195-8B83-26F8-3BF1-0317AF657925}"/>
              </a:ext>
            </a:extLst>
          </p:cNvPr>
          <p:cNvSpPr/>
          <p:nvPr/>
        </p:nvSpPr>
        <p:spPr>
          <a:xfrm>
            <a:off x="520168" y="2376531"/>
            <a:ext cx="1757496" cy="962692"/>
          </a:xfrm>
          <a:prstGeom prst="rect">
            <a:avLst/>
          </a:prstGeom>
          <a:solidFill>
            <a:srgbClr val="A2D9F7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Parcours LCBFT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5ED1A6-DE4C-1C41-E077-E3F4F19104CE}"/>
              </a:ext>
            </a:extLst>
          </p:cNvPr>
          <p:cNvSpPr txBox="1"/>
          <p:nvPr/>
        </p:nvSpPr>
        <p:spPr>
          <a:xfrm>
            <a:off x="1995429" y="239033"/>
            <a:ext cx="6825043" cy="1200329"/>
          </a:xfrm>
          <a:prstGeom prst="rect">
            <a:avLst/>
          </a:prstGeom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kumimoji="0" sz="2400" b="1" i="0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Les évolutions de la V 3.4.4 pour Horizon ont pour </a:t>
            </a:r>
            <a:r>
              <a:rPr lang="fr-FR" b="0" dirty="0">
                <a:solidFill>
                  <a:srgbClr val="FF0000"/>
                </a:solidFill>
              </a:rPr>
              <a:t>objectifs</a:t>
            </a:r>
            <a:r>
              <a:rPr lang="fr-FR" dirty="0"/>
              <a:t> de mieux vous accompagner sur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BFA432-1B0D-B57F-C252-86085EB28C27}"/>
              </a:ext>
            </a:extLst>
          </p:cNvPr>
          <p:cNvSpPr/>
          <p:nvPr/>
        </p:nvSpPr>
        <p:spPr>
          <a:xfrm>
            <a:off x="1181726" y="2379233"/>
            <a:ext cx="432048" cy="38859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BAE4175-0593-5A98-D950-CBCBDEDF023E}"/>
              </a:ext>
            </a:extLst>
          </p:cNvPr>
          <p:cNvGrpSpPr/>
          <p:nvPr/>
        </p:nvGrpSpPr>
        <p:grpSpPr>
          <a:xfrm>
            <a:off x="3707904" y="2392331"/>
            <a:ext cx="1757496" cy="931092"/>
            <a:chOff x="3707904" y="2392331"/>
            <a:chExt cx="1757496" cy="9310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B87E69-B265-876C-20C3-4FAF127EC04A}"/>
                </a:ext>
              </a:extLst>
            </p:cNvPr>
            <p:cNvSpPr/>
            <p:nvPr/>
          </p:nvSpPr>
          <p:spPr>
            <a:xfrm>
              <a:off x="3707904" y="2392331"/>
              <a:ext cx="1757496" cy="931092"/>
            </a:xfrm>
            <a:prstGeom prst="rect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Exploitation de l’affinité CSF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94F7597-D0DF-51DB-ED89-7F9DCC7634FE}"/>
                </a:ext>
              </a:extLst>
            </p:cNvPr>
            <p:cNvSpPr/>
            <p:nvPr/>
          </p:nvSpPr>
          <p:spPr>
            <a:xfrm>
              <a:off x="4351485" y="2392331"/>
              <a:ext cx="432048" cy="388597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732B470-8165-A8F7-2710-73F64549D390}"/>
              </a:ext>
            </a:extLst>
          </p:cNvPr>
          <p:cNvGrpSpPr/>
          <p:nvPr/>
        </p:nvGrpSpPr>
        <p:grpSpPr>
          <a:xfrm>
            <a:off x="6897972" y="2335207"/>
            <a:ext cx="1757496" cy="962692"/>
            <a:chOff x="6897972" y="2335207"/>
            <a:chExt cx="1757496" cy="9626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4F7FB4-674F-7257-D7CA-EC62DF656E3A}"/>
                </a:ext>
              </a:extLst>
            </p:cNvPr>
            <p:cNvSpPr/>
            <p:nvPr/>
          </p:nvSpPr>
          <p:spPr>
            <a:xfrm>
              <a:off x="6897972" y="2335207"/>
              <a:ext cx="1757496" cy="962692"/>
            </a:xfrm>
            <a:prstGeom prst="rect">
              <a:avLst/>
            </a:prstGeom>
            <a:solidFill>
              <a:srgbClr val="363636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Recueil du consentement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D97D193-5DDB-C9D2-A490-FA3B3AFA5E31}"/>
                </a:ext>
              </a:extLst>
            </p:cNvPr>
            <p:cNvSpPr/>
            <p:nvPr/>
          </p:nvSpPr>
          <p:spPr>
            <a:xfrm>
              <a:off x="7603302" y="2335207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5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C56AD35-E500-88BD-EB86-B3F62950BC92}"/>
              </a:ext>
            </a:extLst>
          </p:cNvPr>
          <p:cNvGrpSpPr/>
          <p:nvPr/>
        </p:nvGrpSpPr>
        <p:grpSpPr>
          <a:xfrm>
            <a:off x="2195736" y="3717032"/>
            <a:ext cx="1757496" cy="962693"/>
            <a:chOff x="2195736" y="3717032"/>
            <a:chExt cx="1757496" cy="9626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36B2F9-2789-928A-C074-B9458F912337}"/>
                </a:ext>
              </a:extLst>
            </p:cNvPr>
            <p:cNvSpPr/>
            <p:nvPr/>
          </p:nvSpPr>
          <p:spPr>
            <a:xfrm>
              <a:off x="2195736" y="3717032"/>
              <a:ext cx="1757496" cy="96269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Pilotage des silhouettes</a:t>
              </a:r>
              <a:endParaRPr lang="fr-FR" sz="1400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F4E50ED-D5C9-F5E3-0317-05E6A4CEC797}"/>
                </a:ext>
              </a:extLst>
            </p:cNvPr>
            <p:cNvSpPr/>
            <p:nvPr/>
          </p:nvSpPr>
          <p:spPr>
            <a:xfrm>
              <a:off x="2858460" y="3728139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2DFF37F-DAC3-CB04-8B99-3F41D663A2A6}"/>
              </a:ext>
            </a:extLst>
          </p:cNvPr>
          <p:cNvGrpSpPr/>
          <p:nvPr/>
        </p:nvGrpSpPr>
        <p:grpSpPr>
          <a:xfrm>
            <a:off x="5382791" y="3722762"/>
            <a:ext cx="1757496" cy="940195"/>
            <a:chOff x="5382791" y="3722762"/>
            <a:chExt cx="1757496" cy="9401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CB305D-4070-33AC-B543-01BB79C65665}"/>
                </a:ext>
              </a:extLst>
            </p:cNvPr>
            <p:cNvSpPr/>
            <p:nvPr/>
          </p:nvSpPr>
          <p:spPr>
            <a:xfrm>
              <a:off x="5382791" y="3722762"/>
              <a:ext cx="1757496" cy="940195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Création de disponibilités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8812BAC-7E01-036A-16A8-B5E65B08C2FB}"/>
                </a:ext>
              </a:extLst>
            </p:cNvPr>
            <p:cNvSpPr/>
            <p:nvPr/>
          </p:nvSpPr>
          <p:spPr>
            <a:xfrm>
              <a:off x="6045515" y="3728139"/>
              <a:ext cx="432048" cy="388597"/>
            </a:xfrm>
            <a:prstGeom prst="ellipse">
              <a:avLst/>
            </a:prstGeom>
            <a:solidFill>
              <a:srgbClr val="363636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3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1F7560-92B9-5957-C600-9F2694C20FDD}"/>
              </a:ext>
            </a:extLst>
          </p:cNvPr>
          <p:cNvSpPr txBox="1"/>
          <p:nvPr/>
        </p:nvSpPr>
        <p:spPr>
          <a:xfrm>
            <a:off x="2739804" y="566861"/>
            <a:ext cx="62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63636"/>
                </a:solidFill>
              </a:rPr>
              <a:t>Vous recevez désormais </a:t>
            </a:r>
            <a:r>
              <a:rPr lang="fr-FR" sz="1600" b="1" dirty="0">
                <a:solidFill>
                  <a:srgbClr val="39639D"/>
                </a:solidFill>
              </a:rPr>
              <a:t>une notification par mail Outlook </a:t>
            </a:r>
            <a:r>
              <a:rPr lang="fr-FR" sz="1600" dirty="0">
                <a:solidFill>
                  <a:srgbClr val="363636"/>
                </a:solidFill>
              </a:rPr>
              <a:t>lorsque votre fiche LCBFT est </a:t>
            </a:r>
            <a:r>
              <a:rPr lang="fr-FR" sz="1600" b="1" dirty="0">
                <a:solidFill>
                  <a:srgbClr val="39639D"/>
                </a:solidFill>
              </a:rPr>
              <a:t>validée</a:t>
            </a:r>
            <a:r>
              <a:rPr lang="fr-FR" sz="1600" dirty="0">
                <a:solidFill>
                  <a:srgbClr val="363636"/>
                </a:solidFill>
              </a:rPr>
              <a:t> ou </a:t>
            </a:r>
            <a:r>
              <a:rPr lang="fr-FR" sz="1600" b="1" dirty="0">
                <a:solidFill>
                  <a:srgbClr val="39639D"/>
                </a:solidFill>
              </a:rPr>
              <a:t>refusée</a:t>
            </a:r>
            <a:r>
              <a:rPr lang="fr-FR" sz="1600" dirty="0">
                <a:solidFill>
                  <a:srgbClr val="363636"/>
                </a:solidFill>
              </a:rPr>
              <a:t> par la </a:t>
            </a:r>
            <a:r>
              <a:rPr lang="fr-FR" sz="1600" b="1" dirty="0">
                <a:solidFill>
                  <a:srgbClr val="39639D"/>
                </a:solidFill>
              </a:rPr>
              <a:t>DRCC</a:t>
            </a:r>
            <a:endParaRPr lang="fr-FR" sz="1600" dirty="0">
              <a:solidFill>
                <a:srgbClr val="39639D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C6B8221-AA7F-5191-FDD6-5F5E26CA6C65}"/>
              </a:ext>
            </a:extLst>
          </p:cNvPr>
          <p:cNvSpPr txBox="1">
            <a:spLocks/>
          </p:cNvSpPr>
          <p:nvPr/>
        </p:nvSpPr>
        <p:spPr>
          <a:xfrm>
            <a:off x="2680533" y="6336079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dirty="0"/>
              <a:t>Sara Ismaiel – Responsable de la conduite du changement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C801772-E3DD-1C13-10A1-C2A7080679CC}"/>
              </a:ext>
            </a:extLst>
          </p:cNvPr>
          <p:cNvGrpSpPr/>
          <p:nvPr/>
        </p:nvGrpSpPr>
        <p:grpSpPr>
          <a:xfrm>
            <a:off x="485246" y="1564907"/>
            <a:ext cx="3384376" cy="3286987"/>
            <a:chOff x="546984" y="1785506"/>
            <a:chExt cx="3384376" cy="3286987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0ACFC9F-6B92-7C8B-9FE0-661B12FC4BC5}"/>
                </a:ext>
              </a:extLst>
            </p:cNvPr>
            <p:cNvGrpSpPr/>
            <p:nvPr/>
          </p:nvGrpSpPr>
          <p:grpSpPr>
            <a:xfrm>
              <a:off x="546984" y="1785506"/>
              <a:ext cx="3384376" cy="3286987"/>
              <a:chOff x="755576" y="2158839"/>
              <a:chExt cx="3384376" cy="3286987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68F2F40-AE03-DDBC-0B71-A04DFC07D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56855" b="7721"/>
              <a:stretch/>
            </p:blipFill>
            <p:spPr>
              <a:xfrm>
                <a:off x="755576" y="2497393"/>
                <a:ext cx="3384376" cy="2948433"/>
              </a:xfrm>
              <a:prstGeom prst="rect">
                <a:avLst/>
              </a:prstGeom>
              <a:ln>
                <a:solidFill>
                  <a:srgbClr val="39639D"/>
                </a:solidFill>
              </a:ln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E656BF4-D1CC-CFF5-A92F-AD431C45D252}"/>
                  </a:ext>
                </a:extLst>
              </p:cNvPr>
              <p:cNvSpPr txBox="1"/>
              <p:nvPr/>
            </p:nvSpPr>
            <p:spPr>
              <a:xfrm>
                <a:off x="1547664" y="2158839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u="sng" dirty="0">
                    <a:solidFill>
                      <a:srgbClr val="00B050"/>
                    </a:solidFill>
                  </a:rPr>
                  <a:t>Fiche VALIDEE</a:t>
                </a:r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E990CD0-1202-5C75-6F98-EA6ABE8A12FA}"/>
                </a:ext>
              </a:extLst>
            </p:cNvPr>
            <p:cNvSpPr txBox="1"/>
            <p:nvPr/>
          </p:nvSpPr>
          <p:spPr>
            <a:xfrm>
              <a:off x="2275176" y="4472331"/>
              <a:ext cx="165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u="sng" dirty="0">
                  <a:solidFill>
                    <a:srgbClr val="00B050"/>
                  </a:solidFill>
                </a:rPr>
                <a:t>Lien vers la fiche</a:t>
              </a:r>
            </a:p>
          </p:txBody>
        </p:sp>
        <p:cxnSp>
          <p:nvCxnSpPr>
            <p:cNvPr id="29" name="Connecteur : en arc 28">
              <a:extLst>
                <a:ext uri="{FF2B5EF4-FFF2-40B4-BE49-F238E27FC236}">
                  <a16:creationId xmlns:a16="http://schemas.microsoft.com/office/drawing/2014/main" id="{719B3C25-E4DA-5C66-1994-80FB361A258E}"/>
                </a:ext>
              </a:extLst>
            </p:cNvPr>
            <p:cNvCxnSpPr/>
            <p:nvPr/>
          </p:nvCxnSpPr>
          <p:spPr>
            <a:xfrm rot="10800000">
              <a:off x="2454238" y="4328315"/>
              <a:ext cx="288032" cy="216024"/>
            </a:xfrm>
            <a:prstGeom prst="curvedConnector3">
              <a:avLst>
                <a:gd name="adj1" fmla="val 10317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7B64406-BF48-7DB0-3553-944D61D7F871}"/>
              </a:ext>
            </a:extLst>
          </p:cNvPr>
          <p:cNvGrpSpPr/>
          <p:nvPr/>
        </p:nvGrpSpPr>
        <p:grpSpPr>
          <a:xfrm>
            <a:off x="5274378" y="1549511"/>
            <a:ext cx="3384376" cy="3339651"/>
            <a:chOff x="5336842" y="1727137"/>
            <a:chExt cx="3384376" cy="333965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7AF8CC4-48C9-3890-A711-BA2EFE4DDC8C}"/>
                </a:ext>
              </a:extLst>
            </p:cNvPr>
            <p:cNvGrpSpPr/>
            <p:nvPr/>
          </p:nvGrpSpPr>
          <p:grpSpPr>
            <a:xfrm>
              <a:off x="5336842" y="1727137"/>
              <a:ext cx="3384376" cy="3339651"/>
              <a:chOff x="5010896" y="2129957"/>
              <a:chExt cx="3384376" cy="3339651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B2A827EE-27DF-6CF9-5D1F-AC2ACA13E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57045"/>
              <a:stretch/>
            </p:blipFill>
            <p:spPr>
              <a:xfrm>
                <a:off x="5010896" y="2469090"/>
                <a:ext cx="3384376" cy="3000518"/>
              </a:xfrm>
              <a:prstGeom prst="rect">
                <a:avLst/>
              </a:prstGeom>
              <a:ln>
                <a:solidFill>
                  <a:srgbClr val="39639D"/>
                </a:solidFill>
              </a:ln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F6A9D3F-4AA8-B1A9-AE16-F7F8A3ED718D}"/>
                  </a:ext>
                </a:extLst>
              </p:cNvPr>
              <p:cNvSpPr txBox="1"/>
              <p:nvPr/>
            </p:nvSpPr>
            <p:spPr>
              <a:xfrm>
                <a:off x="5753306" y="2129957"/>
                <a:ext cx="2131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u="sng" dirty="0">
                    <a:solidFill>
                      <a:srgbClr val="C00000"/>
                    </a:solidFill>
                  </a:rPr>
                  <a:t>Fiche REFUSEE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8A4D054-A80C-BF9E-FE2A-297BB4A2F010}"/>
                </a:ext>
              </a:extLst>
            </p:cNvPr>
            <p:cNvSpPr txBox="1"/>
            <p:nvPr/>
          </p:nvSpPr>
          <p:spPr>
            <a:xfrm>
              <a:off x="7065034" y="4454438"/>
              <a:ext cx="165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u="sng" dirty="0">
                  <a:solidFill>
                    <a:srgbClr val="C00000"/>
                  </a:solidFill>
                </a:rPr>
                <a:t>Lien vers la fiche</a:t>
              </a:r>
            </a:p>
          </p:txBody>
        </p:sp>
        <p:cxnSp>
          <p:nvCxnSpPr>
            <p:cNvPr id="32" name="Connecteur : en arc 31">
              <a:extLst>
                <a:ext uri="{FF2B5EF4-FFF2-40B4-BE49-F238E27FC236}">
                  <a16:creationId xmlns:a16="http://schemas.microsoft.com/office/drawing/2014/main" id="{DCF19F31-CF42-116C-2DD1-F06A2FAC7751}"/>
                </a:ext>
              </a:extLst>
            </p:cNvPr>
            <p:cNvCxnSpPr/>
            <p:nvPr/>
          </p:nvCxnSpPr>
          <p:spPr>
            <a:xfrm rot="10800000">
              <a:off x="7244096" y="4310422"/>
              <a:ext cx="288032" cy="216024"/>
            </a:xfrm>
            <a:prstGeom prst="curvedConnector3">
              <a:avLst>
                <a:gd name="adj1" fmla="val 1031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95BE2F7-4294-1BD4-EB90-CC59610FDA60}"/>
              </a:ext>
            </a:extLst>
          </p:cNvPr>
          <p:cNvGrpSpPr/>
          <p:nvPr/>
        </p:nvGrpSpPr>
        <p:grpSpPr>
          <a:xfrm>
            <a:off x="1968598" y="5067385"/>
            <a:ext cx="6690155" cy="912249"/>
            <a:chOff x="2050383" y="5194291"/>
            <a:chExt cx="6690155" cy="912249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7936956-415C-EA3E-47A0-C81699638DC2}"/>
                </a:ext>
              </a:extLst>
            </p:cNvPr>
            <p:cNvSpPr txBox="1"/>
            <p:nvPr/>
          </p:nvSpPr>
          <p:spPr>
            <a:xfrm>
              <a:off x="2788179" y="5194291"/>
              <a:ext cx="5952359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600" b="1" dirty="0">
                  <a:solidFill>
                    <a:srgbClr val="39639D"/>
                  </a:solidFill>
                </a:rPr>
                <a:t>Retrouvez toutes vos fiches LCBFT dans votre vue de liste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65F2416-03B2-F7B6-7286-80CFB7F40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7325" y="5614562"/>
              <a:ext cx="2594572" cy="451958"/>
            </a:xfrm>
            <a:prstGeom prst="rect">
              <a:avLst/>
            </a:prstGeom>
            <a:ln>
              <a:solidFill>
                <a:srgbClr val="39639D"/>
              </a:solidFill>
            </a:ln>
          </p:spPr>
        </p:pic>
        <p:pic>
          <p:nvPicPr>
            <p:cNvPr id="41" name="Image 40" descr="Une image contenant texte, rouge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B3BC67EC-918A-4613-FB7E-41F02996E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050383" y="5306621"/>
              <a:ext cx="790545" cy="799919"/>
            </a:xfrm>
            <a:prstGeom prst="rect">
              <a:avLst/>
            </a:prstGeom>
          </p:spPr>
        </p:pic>
      </p:grpSp>
      <p:pic>
        <p:nvPicPr>
          <p:cNvPr id="44" name="Image 4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4855BD31-CEDD-212F-10DA-32C1611DA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77434" y="162274"/>
            <a:ext cx="503099" cy="50309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5707D89-C9EC-6E8D-E109-D25D941D4C58}"/>
              </a:ext>
            </a:extLst>
          </p:cNvPr>
          <p:cNvSpPr txBox="1"/>
          <p:nvPr/>
        </p:nvSpPr>
        <p:spPr>
          <a:xfrm>
            <a:off x="2788180" y="124762"/>
            <a:ext cx="622468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</a:rPr>
              <a:t>Réduire vos délais de traitement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99EB87E-19DA-2416-DB1C-D4EF56D3AAD7}"/>
              </a:ext>
            </a:extLst>
          </p:cNvPr>
          <p:cNvGrpSpPr/>
          <p:nvPr/>
        </p:nvGrpSpPr>
        <p:grpSpPr>
          <a:xfrm>
            <a:off x="179512" y="146900"/>
            <a:ext cx="1757496" cy="761820"/>
            <a:chOff x="179512" y="146900"/>
            <a:chExt cx="1757496" cy="761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B88EBE-D836-BAF0-4286-8BAADEFBC41D}"/>
                </a:ext>
              </a:extLst>
            </p:cNvPr>
            <p:cNvSpPr/>
            <p:nvPr/>
          </p:nvSpPr>
          <p:spPr>
            <a:xfrm>
              <a:off x="179512" y="162274"/>
              <a:ext cx="1757496" cy="746446"/>
            </a:xfrm>
            <a:prstGeom prst="rect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Parcours LCBFT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E9F781F-DCD0-51E5-5E8C-A8BC2EE8F3D5}"/>
                </a:ext>
              </a:extLst>
            </p:cNvPr>
            <p:cNvSpPr/>
            <p:nvPr/>
          </p:nvSpPr>
          <p:spPr>
            <a:xfrm>
              <a:off x="815992" y="146900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7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06B9C7E-9FC6-781A-AD76-5F1A556A33B5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A85EC2-D377-C2DB-D04C-4AC4401AD399}"/>
              </a:ext>
            </a:extLst>
          </p:cNvPr>
          <p:cNvSpPr txBox="1"/>
          <p:nvPr/>
        </p:nvSpPr>
        <p:spPr>
          <a:xfrm>
            <a:off x="2051720" y="701823"/>
            <a:ext cx="696656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363636"/>
                </a:solidFill>
              </a:rPr>
              <a:t>Si la </a:t>
            </a:r>
            <a:r>
              <a:rPr lang="fr-FR" sz="1600" b="1" dirty="0">
                <a:solidFill>
                  <a:srgbClr val="39639D"/>
                </a:solidFill>
              </a:rPr>
              <a:t>fiche LCBFT n’est pas validée </a:t>
            </a:r>
            <a:r>
              <a:rPr lang="fr-FR" sz="1600" dirty="0">
                <a:solidFill>
                  <a:srgbClr val="363636"/>
                </a:solidFill>
              </a:rPr>
              <a:t>dans Horizon, un </a:t>
            </a:r>
            <a:r>
              <a:rPr lang="fr-FR" sz="1600" b="1" dirty="0">
                <a:solidFill>
                  <a:srgbClr val="39639D"/>
                </a:solidFill>
              </a:rPr>
              <a:t>message bloquant </a:t>
            </a:r>
            <a:r>
              <a:rPr lang="fr-FR" sz="1600" dirty="0">
                <a:solidFill>
                  <a:srgbClr val="363636"/>
                </a:solidFill>
              </a:rPr>
              <a:t>vous alerte dans </a:t>
            </a:r>
            <a:r>
              <a:rPr lang="fr-FR" sz="1600" dirty="0" err="1">
                <a:solidFill>
                  <a:srgbClr val="363636"/>
                </a:solidFill>
              </a:rPr>
              <a:t>Cifacil</a:t>
            </a:r>
            <a:r>
              <a:rPr lang="fr-FR" sz="1600" dirty="0">
                <a:solidFill>
                  <a:srgbClr val="363636"/>
                </a:solidFill>
              </a:rPr>
              <a:t> au passage du statut </a:t>
            </a:r>
            <a:r>
              <a:rPr lang="fr-FR" sz="1600" b="1" dirty="0">
                <a:solidFill>
                  <a:srgbClr val="39639D"/>
                </a:solidFill>
              </a:rPr>
              <a:t>ENVOYE BANQUE</a:t>
            </a:r>
            <a:endParaRPr lang="fr-FR" sz="1600" dirty="0">
              <a:solidFill>
                <a:srgbClr val="363636"/>
              </a:solidFill>
            </a:endParaRPr>
          </a:p>
        </p:txBody>
      </p:sp>
      <p:pic>
        <p:nvPicPr>
          <p:cNvPr id="10" name="Image 9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42250F2F-58A8-B3A1-1978-21A78680D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7434" y="162274"/>
            <a:ext cx="458414" cy="4584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C83536-770F-0F36-A6B5-ED816E87FB76}"/>
              </a:ext>
            </a:extLst>
          </p:cNvPr>
          <p:cNvSpPr txBox="1"/>
          <p:nvPr/>
        </p:nvSpPr>
        <p:spPr>
          <a:xfrm>
            <a:off x="2699792" y="226610"/>
            <a:ext cx="6318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</a:rPr>
              <a:t>Garantir la conformité de votre dossier </a:t>
            </a:r>
            <a:r>
              <a:rPr lang="fr-FR" sz="1800" b="1" dirty="0" err="1">
                <a:solidFill>
                  <a:schemeClr val="accent2"/>
                </a:solidFill>
              </a:rPr>
              <a:t>Immo</a:t>
            </a:r>
            <a:r>
              <a:rPr lang="fr-FR" sz="1800" b="1" dirty="0">
                <a:solidFill>
                  <a:schemeClr val="accent2"/>
                </a:solidFill>
              </a:rPr>
              <a:t> et ADE+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6DEDDFB-FDEF-60D7-B787-1D901D88E9AB}"/>
              </a:ext>
            </a:extLst>
          </p:cNvPr>
          <p:cNvGrpSpPr/>
          <p:nvPr/>
        </p:nvGrpSpPr>
        <p:grpSpPr>
          <a:xfrm>
            <a:off x="179512" y="146900"/>
            <a:ext cx="1757496" cy="761820"/>
            <a:chOff x="179512" y="146900"/>
            <a:chExt cx="1757496" cy="7618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3D6D6-B5BF-89E8-7589-3178B307772A}"/>
                </a:ext>
              </a:extLst>
            </p:cNvPr>
            <p:cNvSpPr/>
            <p:nvPr/>
          </p:nvSpPr>
          <p:spPr>
            <a:xfrm>
              <a:off x="179512" y="162274"/>
              <a:ext cx="1757496" cy="746446"/>
            </a:xfrm>
            <a:prstGeom prst="rect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Parcours LCBFT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D6EA607-1A20-1FA8-8E96-7D7BA8C8A705}"/>
                </a:ext>
              </a:extLst>
            </p:cNvPr>
            <p:cNvSpPr/>
            <p:nvPr/>
          </p:nvSpPr>
          <p:spPr>
            <a:xfrm>
              <a:off x="815992" y="146900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5D10882-78D6-9005-C500-F3C9F965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1" y="1612707"/>
            <a:ext cx="9144000" cy="46434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AC34BA-75E8-651B-7B0D-1A2BAE98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86" t="77351" r="33540" b="16446"/>
          <a:stretch/>
        </p:blipFill>
        <p:spPr>
          <a:xfrm>
            <a:off x="1403648" y="5085184"/>
            <a:ext cx="6635782" cy="6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96CBAD8-5D61-4E20-08BC-D42ACA907270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pic>
        <p:nvPicPr>
          <p:cNvPr id="8" name="Image 7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2F6F1A8B-6B75-79B5-1CE4-571EBA0A9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9370" y="211852"/>
            <a:ext cx="458414" cy="4584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61167A-D22D-F69A-C677-E6E6F97CF5A3}"/>
              </a:ext>
            </a:extLst>
          </p:cNvPr>
          <p:cNvSpPr txBox="1"/>
          <p:nvPr/>
        </p:nvSpPr>
        <p:spPr>
          <a:xfrm>
            <a:off x="2627784" y="162274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Eviter tout blocage sur un dossier en permettant à tous d’accéder à toutes les fiches LCBFT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4D0DF-63D0-D60A-71D4-8D326FC3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51" y="3853801"/>
            <a:ext cx="4785335" cy="2274102"/>
          </a:xfrm>
          <a:prstGeom prst="rect">
            <a:avLst/>
          </a:prstGeom>
          <a:solidFill>
            <a:srgbClr val="39639D"/>
          </a:solidFill>
          <a:ln>
            <a:solidFill>
              <a:schemeClr val="tx2"/>
            </a:solidFill>
          </a:ln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CBAB2A10-A6D9-C63B-2A25-1AD51C598AED}"/>
              </a:ext>
            </a:extLst>
          </p:cNvPr>
          <p:cNvGrpSpPr/>
          <p:nvPr/>
        </p:nvGrpSpPr>
        <p:grpSpPr>
          <a:xfrm>
            <a:off x="65503" y="1850613"/>
            <a:ext cx="2829683" cy="1841851"/>
            <a:chOff x="3970236" y="149916"/>
            <a:chExt cx="2829683" cy="1841851"/>
          </a:xfrm>
        </p:grpSpPr>
        <p:pic>
          <p:nvPicPr>
            <p:cNvPr id="13" name="Image 12" descr="Une image contenant chaussures, habits, sourire, debout&#10;&#10;Le contenu généré par l’IA peut être incorrect.">
              <a:extLst>
                <a:ext uri="{FF2B5EF4-FFF2-40B4-BE49-F238E27FC236}">
                  <a16:creationId xmlns:a16="http://schemas.microsoft.com/office/drawing/2014/main" id="{E934074A-AFF5-477E-4F1E-DA2BDD34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551" t="10101" r="62600" b="69492"/>
            <a:stretch/>
          </p:blipFill>
          <p:spPr>
            <a:xfrm>
              <a:off x="4378297" y="812346"/>
              <a:ext cx="576064" cy="914804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35C4DE7-000A-5379-DA09-30473D1DE21D}"/>
                </a:ext>
              </a:extLst>
            </p:cNvPr>
            <p:cNvSpPr txBox="1"/>
            <p:nvPr/>
          </p:nvSpPr>
          <p:spPr>
            <a:xfrm>
              <a:off x="3970236" y="1714768"/>
              <a:ext cx="137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DA</a:t>
              </a:r>
            </a:p>
          </p:txBody>
        </p:sp>
        <p:sp>
          <p:nvSpPr>
            <p:cNvPr id="28" name="Bulle narrative : ronde 27">
              <a:extLst>
                <a:ext uri="{FF2B5EF4-FFF2-40B4-BE49-F238E27FC236}">
                  <a16:creationId xmlns:a16="http://schemas.microsoft.com/office/drawing/2014/main" id="{67B4930C-A027-83D2-0DA4-47632808E1A6}"/>
                </a:ext>
              </a:extLst>
            </p:cNvPr>
            <p:cNvSpPr/>
            <p:nvPr/>
          </p:nvSpPr>
          <p:spPr>
            <a:xfrm>
              <a:off x="4643699" y="149916"/>
              <a:ext cx="2156220" cy="564900"/>
            </a:xfrm>
            <a:prstGeom prst="wedgeEllipseCallout">
              <a:avLst>
                <a:gd name="adj1" fmla="val -44837"/>
                <a:gd name="adj2" fmla="val 8731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Je crée la fiche pour mon conseiller absent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23ABF2E-7BB3-D012-1AA1-87815870613E}"/>
              </a:ext>
            </a:extLst>
          </p:cNvPr>
          <p:cNvGrpSpPr/>
          <p:nvPr/>
        </p:nvGrpSpPr>
        <p:grpSpPr>
          <a:xfrm>
            <a:off x="1929475" y="2315561"/>
            <a:ext cx="2911918" cy="1441223"/>
            <a:chOff x="3380474" y="829617"/>
            <a:chExt cx="2911918" cy="144122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CB4479E-97F1-DB2C-1CA4-F907EBBC0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0286" t="39715" r="60285" b="42285"/>
            <a:stretch/>
          </p:blipFill>
          <p:spPr>
            <a:xfrm flipH="1">
              <a:off x="3798788" y="1112982"/>
              <a:ext cx="671459" cy="902431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FB02007-5C3A-F1B3-C152-485C4E2CFF02}"/>
                </a:ext>
              </a:extLst>
            </p:cNvPr>
            <p:cNvSpPr txBox="1"/>
            <p:nvPr/>
          </p:nvSpPr>
          <p:spPr>
            <a:xfrm>
              <a:off x="3380474" y="1993841"/>
              <a:ext cx="137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Conseiller A</a:t>
              </a:r>
            </a:p>
          </p:txBody>
        </p:sp>
        <p:sp>
          <p:nvSpPr>
            <p:cNvPr id="29" name="Bulle narrative : ronde 28">
              <a:extLst>
                <a:ext uri="{FF2B5EF4-FFF2-40B4-BE49-F238E27FC236}">
                  <a16:creationId xmlns:a16="http://schemas.microsoft.com/office/drawing/2014/main" id="{9964F1E3-DA7F-A7E1-FCF6-B70B606FF895}"/>
                </a:ext>
              </a:extLst>
            </p:cNvPr>
            <p:cNvSpPr/>
            <p:nvPr/>
          </p:nvSpPr>
          <p:spPr>
            <a:xfrm>
              <a:off x="4019705" y="829617"/>
              <a:ext cx="2272687" cy="564900"/>
            </a:xfrm>
            <a:prstGeom prst="wedgeEllipseCallout">
              <a:avLst>
                <a:gd name="adj1" fmla="val -26090"/>
                <a:gd name="adj2" fmla="val 7586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Je modifie la fiche à mon retour de congé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BB7E2C1-60FD-17A2-5765-65A2A7252595}"/>
              </a:ext>
            </a:extLst>
          </p:cNvPr>
          <p:cNvGrpSpPr/>
          <p:nvPr/>
        </p:nvGrpSpPr>
        <p:grpSpPr>
          <a:xfrm>
            <a:off x="6755041" y="3830803"/>
            <a:ext cx="2016224" cy="1901472"/>
            <a:chOff x="6673047" y="3441160"/>
            <a:chExt cx="2016224" cy="1901472"/>
          </a:xfrm>
        </p:grpSpPr>
        <p:pic>
          <p:nvPicPr>
            <p:cNvPr id="49" name="Image 48" descr="Une image contenant jaune, Post-it, Rectangle, fournitures de bureau&#10;&#10;Le contenu généré par l’IA peut être incorrect.">
              <a:extLst>
                <a:ext uri="{FF2B5EF4-FFF2-40B4-BE49-F238E27FC236}">
                  <a16:creationId xmlns:a16="http://schemas.microsoft.com/office/drawing/2014/main" id="{8D6B9352-8260-73CF-42CF-67D18E0D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2288" t="4058" r="12629" b="4675"/>
            <a:stretch/>
          </p:blipFill>
          <p:spPr>
            <a:xfrm>
              <a:off x="6673047" y="3441160"/>
              <a:ext cx="2016224" cy="1901472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F36394A-3FE9-EB73-18A7-BE68E6B9A31D}"/>
                </a:ext>
              </a:extLst>
            </p:cNvPr>
            <p:cNvSpPr txBox="1"/>
            <p:nvPr/>
          </p:nvSpPr>
          <p:spPr>
            <a:xfrm>
              <a:off x="6818231" y="3911204"/>
              <a:ext cx="1735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Les conseiller et DA des </a:t>
              </a:r>
              <a:r>
                <a:rPr lang="fr-FR" sz="1200" b="1" dirty="0"/>
                <a:t>autres agences </a:t>
              </a:r>
              <a:r>
                <a:rPr lang="fr-FR" sz="1200" dirty="0"/>
                <a:t>peuvent aussi visualiser vos fiches LCBFT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95CB395-EBD8-A022-969C-5C50C31CDA0C}"/>
              </a:ext>
            </a:extLst>
          </p:cNvPr>
          <p:cNvGrpSpPr/>
          <p:nvPr/>
        </p:nvGrpSpPr>
        <p:grpSpPr>
          <a:xfrm>
            <a:off x="5058093" y="1602204"/>
            <a:ext cx="2859639" cy="1941803"/>
            <a:chOff x="5517215" y="993329"/>
            <a:chExt cx="2859639" cy="194180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45D0B03-6483-0474-989D-4D6667FBAC4D}"/>
                </a:ext>
              </a:extLst>
            </p:cNvPr>
            <p:cNvGrpSpPr/>
            <p:nvPr/>
          </p:nvGrpSpPr>
          <p:grpSpPr>
            <a:xfrm>
              <a:off x="5517215" y="993329"/>
              <a:ext cx="2859639" cy="1901473"/>
              <a:chOff x="6271848" y="815237"/>
              <a:chExt cx="2859639" cy="1901473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166F6761-9555-1FED-4446-06A5BF540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11812" t="22460" r="77276" b="58533"/>
              <a:stretch/>
            </p:blipFill>
            <p:spPr>
              <a:xfrm flipH="1">
                <a:off x="6868261" y="1552366"/>
                <a:ext cx="678830" cy="914804"/>
              </a:xfrm>
              <a:prstGeom prst="rect">
                <a:avLst/>
              </a:prstGeom>
            </p:spPr>
          </p:pic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EE6496B-41C7-344F-7EE3-DE6308935DE1}"/>
                  </a:ext>
                </a:extLst>
              </p:cNvPr>
              <p:cNvSpPr txBox="1"/>
              <p:nvPr/>
            </p:nvSpPr>
            <p:spPr>
              <a:xfrm>
                <a:off x="6492240" y="2438306"/>
                <a:ext cx="1378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Conseiller B</a:t>
                </a:r>
              </a:p>
            </p:txBody>
          </p:sp>
          <p:sp>
            <p:nvSpPr>
              <p:cNvPr id="32" name="Bulle narrative : ronde 31">
                <a:extLst>
                  <a:ext uri="{FF2B5EF4-FFF2-40B4-BE49-F238E27FC236}">
                    <a16:creationId xmlns:a16="http://schemas.microsoft.com/office/drawing/2014/main" id="{D2F90255-BE3F-4D0B-C9D8-520079DAC13A}"/>
                  </a:ext>
                </a:extLst>
              </p:cNvPr>
              <p:cNvSpPr/>
              <p:nvPr/>
            </p:nvSpPr>
            <p:spPr>
              <a:xfrm>
                <a:off x="6271848" y="815237"/>
                <a:ext cx="1671969" cy="564900"/>
              </a:xfrm>
              <a:prstGeom prst="wedgeEllipseCallout">
                <a:avLst>
                  <a:gd name="adj1" fmla="val 13895"/>
                  <a:gd name="adj2" fmla="val 89224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Je visualise la fiche</a:t>
                </a:r>
              </a:p>
            </p:txBody>
          </p:sp>
          <p:sp>
            <p:nvSpPr>
              <p:cNvPr id="39" name="Bulle narrative : ronde 38">
                <a:extLst>
                  <a:ext uri="{FF2B5EF4-FFF2-40B4-BE49-F238E27FC236}">
                    <a16:creationId xmlns:a16="http://schemas.microsoft.com/office/drawing/2014/main" id="{9BF2FDE1-2BDA-A58F-71A4-CEF3EF705FC4}"/>
                  </a:ext>
                </a:extLst>
              </p:cNvPr>
              <p:cNvSpPr/>
              <p:nvPr/>
            </p:nvSpPr>
            <p:spPr>
              <a:xfrm>
                <a:off x="7844246" y="839837"/>
                <a:ext cx="1287241" cy="564900"/>
              </a:xfrm>
              <a:prstGeom prst="wedgeEllipseCallout">
                <a:avLst>
                  <a:gd name="adj1" fmla="val -38499"/>
                  <a:gd name="adj2" fmla="val 77770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Je peux la modifier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5385A4F1-A67F-821B-B294-31ADE460AF46}"/>
                  </a:ext>
                </a:extLst>
              </p:cNvPr>
              <p:cNvSpPr txBox="1"/>
              <p:nvPr/>
            </p:nvSpPr>
            <p:spPr>
              <a:xfrm>
                <a:off x="7520722" y="2439711"/>
                <a:ext cx="1378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DR</a:t>
                </a:r>
              </a:p>
            </p:txBody>
          </p:sp>
        </p:grpSp>
        <p:pic>
          <p:nvPicPr>
            <p:cNvPr id="42" name="Image 41" descr="Une image contenant chaussures, habits, sourire, debout&#10;&#10;Le contenu généré par l’IA peut être incorrect.">
              <a:extLst>
                <a:ext uri="{FF2B5EF4-FFF2-40B4-BE49-F238E27FC236}">
                  <a16:creationId xmlns:a16="http://schemas.microsoft.com/office/drawing/2014/main" id="{52705A81-49DE-5CEC-75BE-0D893297A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63137" t="16333" r="24014" b="63260"/>
            <a:stretch/>
          </p:blipFill>
          <p:spPr>
            <a:xfrm>
              <a:off x="7159335" y="1747996"/>
              <a:ext cx="576064" cy="914804"/>
            </a:xfrm>
            <a:prstGeom prst="rect">
              <a:avLst/>
            </a:prstGeom>
          </p:spPr>
        </p:pic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D149F57B-5FFB-420C-7FD0-6D239F88FE41}"/>
                </a:ext>
              </a:extLst>
            </p:cNvPr>
            <p:cNvSpPr/>
            <p:nvPr/>
          </p:nvSpPr>
          <p:spPr>
            <a:xfrm>
              <a:off x="5889797" y="1747996"/>
              <a:ext cx="1879033" cy="1187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AAF4771-982D-0C65-BF9B-F3AC284903FB}"/>
              </a:ext>
            </a:extLst>
          </p:cNvPr>
          <p:cNvGrpSpPr/>
          <p:nvPr/>
        </p:nvGrpSpPr>
        <p:grpSpPr>
          <a:xfrm>
            <a:off x="179512" y="146900"/>
            <a:ext cx="1757496" cy="761820"/>
            <a:chOff x="179512" y="146900"/>
            <a:chExt cx="1757496" cy="76182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5E74A2-357A-1C1E-9A21-187F532C8BA9}"/>
                </a:ext>
              </a:extLst>
            </p:cNvPr>
            <p:cNvSpPr/>
            <p:nvPr/>
          </p:nvSpPr>
          <p:spPr>
            <a:xfrm>
              <a:off x="179512" y="162274"/>
              <a:ext cx="1757496" cy="746446"/>
            </a:xfrm>
            <a:prstGeom prst="rect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Parcours LCBFT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9C875F4-5F7E-5ADF-B959-B6DF23AAEA40}"/>
                </a:ext>
              </a:extLst>
            </p:cNvPr>
            <p:cNvSpPr/>
            <p:nvPr/>
          </p:nvSpPr>
          <p:spPr>
            <a:xfrm>
              <a:off x="815992" y="146900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991ED8C8-F791-DED5-EF01-EDD0201AB6D8}"/>
              </a:ext>
            </a:extLst>
          </p:cNvPr>
          <p:cNvSpPr txBox="1"/>
          <p:nvPr/>
        </p:nvSpPr>
        <p:spPr>
          <a:xfrm>
            <a:off x="2016203" y="807563"/>
            <a:ext cx="696656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18DD2"/>
                </a:solidFill>
              </a:rPr>
              <a:t>Tous les conseillers, DA et DR peuvent visualiser et modifier toutes les fiches LCBFT.</a:t>
            </a:r>
          </a:p>
        </p:txBody>
      </p:sp>
    </p:spTree>
    <p:extLst>
      <p:ext uri="{BB962C8B-B14F-4D97-AF65-F5344CB8AC3E}">
        <p14:creationId xmlns:p14="http://schemas.microsoft.com/office/powerpoint/2010/main" val="406221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FEE5B97F-03D6-86C9-0E22-20DB92FE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6480" y="69274"/>
            <a:ext cx="503099" cy="5030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27246B-7FAB-E632-B63B-9D23EEF13294}"/>
              </a:ext>
            </a:extLst>
          </p:cNvPr>
          <p:cNvSpPr txBox="1"/>
          <p:nvPr/>
        </p:nvSpPr>
        <p:spPr>
          <a:xfrm>
            <a:off x="2482488" y="251356"/>
            <a:ext cx="65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Optimiser le suivi des silhouettes à recontacter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A009F32-1FAB-BD25-823F-42E686A3F4F4}"/>
              </a:ext>
            </a:extLst>
          </p:cNvPr>
          <p:cNvSpPr txBox="1"/>
          <p:nvPr/>
        </p:nvSpPr>
        <p:spPr>
          <a:xfrm>
            <a:off x="286816" y="974891"/>
            <a:ext cx="8570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Le particulier commence la prise de RDV. Il ne va pas au bout de la démarche et ne prend pas RDV.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Le statut de la silhouette se met actuellement à </a:t>
            </a:r>
            <a:r>
              <a:rPr lang="fr-FR" sz="1350" b="1" dirty="0"/>
              <a:t>A recontacter</a:t>
            </a:r>
            <a:r>
              <a:rPr lang="fr-FR" sz="1350" dirty="0"/>
              <a:t>, motif de </a:t>
            </a:r>
            <a:r>
              <a:rPr lang="fr-FR" sz="1350" dirty="0" err="1"/>
              <a:t>recontact</a:t>
            </a:r>
            <a:r>
              <a:rPr lang="fr-FR" sz="1350" dirty="0"/>
              <a:t> = </a:t>
            </a:r>
            <a:r>
              <a:rPr lang="fr-FR" sz="1350" b="1" dirty="0"/>
              <a:t>Autre</a:t>
            </a:r>
            <a:r>
              <a:rPr lang="fr-FR" sz="1350" dirty="0"/>
              <a:t> + </a:t>
            </a:r>
            <a:r>
              <a:rPr lang="fr-FR" sz="1350" b="1" dirty="0"/>
              <a:t>commentaire</a:t>
            </a:r>
            <a:r>
              <a:rPr lang="fr-FR" sz="1350" dirty="0"/>
              <a:t> obligatoire et bloquant.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Nous créons une nouvelle valeur de motif de </a:t>
            </a:r>
            <a:r>
              <a:rPr lang="fr-FR" sz="1350" dirty="0" err="1"/>
              <a:t>recontact</a:t>
            </a:r>
            <a:r>
              <a:rPr lang="fr-FR" sz="1350" dirty="0"/>
              <a:t> : </a:t>
            </a:r>
            <a:r>
              <a:rPr lang="fr-FR" sz="1350" b="1" dirty="0"/>
              <a:t>Prise de RDV non effectuée</a:t>
            </a:r>
            <a:r>
              <a:rPr lang="fr-FR" sz="135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Pas de commentaire à renseigner.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Cette nouvelle valeur sera positionnée automatiquement.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A1D967C-2724-8063-2E6D-5DFFD0E6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2" y="2852936"/>
            <a:ext cx="8156928" cy="3528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FE9936-9EF1-5121-2375-39A61EE412DB}"/>
              </a:ext>
            </a:extLst>
          </p:cNvPr>
          <p:cNvSpPr/>
          <p:nvPr/>
        </p:nvSpPr>
        <p:spPr>
          <a:xfrm>
            <a:off x="899592" y="5733256"/>
            <a:ext cx="28803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e la date 1">
            <a:extLst>
              <a:ext uri="{FF2B5EF4-FFF2-40B4-BE49-F238E27FC236}">
                <a16:creationId xmlns:a16="http://schemas.microsoft.com/office/drawing/2014/main" id="{1FF704AC-36C5-EC11-BBBF-40CEC06EF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C3D46CF5-9FDB-5091-7F09-55CB2BE6D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133777A5-7A8B-B5D1-05C7-53E3C5EF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31A6F61-BB39-E68F-F563-D9CD434F184F}"/>
              </a:ext>
            </a:extLst>
          </p:cNvPr>
          <p:cNvGrpSpPr/>
          <p:nvPr/>
        </p:nvGrpSpPr>
        <p:grpSpPr>
          <a:xfrm>
            <a:off x="0" y="0"/>
            <a:ext cx="1757496" cy="962693"/>
            <a:chOff x="2195736" y="3717032"/>
            <a:chExt cx="1757496" cy="962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385EE7-6659-63FC-6752-77167E3264BF}"/>
                </a:ext>
              </a:extLst>
            </p:cNvPr>
            <p:cNvSpPr/>
            <p:nvPr/>
          </p:nvSpPr>
          <p:spPr>
            <a:xfrm>
              <a:off x="2195736" y="3717032"/>
              <a:ext cx="1757496" cy="96269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Pilotage des silhouettes</a:t>
              </a:r>
              <a:endParaRPr lang="fr-FR" sz="1400" dirty="0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50D3A6AB-4468-5E7D-CC2C-5DB925091AF2}"/>
                </a:ext>
              </a:extLst>
            </p:cNvPr>
            <p:cNvSpPr/>
            <p:nvPr/>
          </p:nvSpPr>
          <p:spPr>
            <a:xfrm>
              <a:off x="2858460" y="3728139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18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FEE5B97F-03D6-86C9-0E22-20DB92FE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6480" y="69274"/>
            <a:ext cx="503099" cy="5030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27246B-7FAB-E632-B63B-9D23EEF13294}"/>
              </a:ext>
            </a:extLst>
          </p:cNvPr>
          <p:cNvSpPr txBox="1"/>
          <p:nvPr/>
        </p:nvSpPr>
        <p:spPr>
          <a:xfrm>
            <a:off x="2483768" y="251356"/>
            <a:ext cx="65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Qualifier proprement l’abandon des silhouettes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A009F32-1FAB-BD25-823F-42E686A3F4F4}"/>
              </a:ext>
            </a:extLst>
          </p:cNvPr>
          <p:cNvSpPr txBox="1"/>
          <p:nvPr/>
        </p:nvSpPr>
        <p:spPr>
          <a:xfrm>
            <a:off x="899592" y="1169773"/>
            <a:ext cx="8570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Nous créons 2 nouveaux motifs d’abandon de silhouette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BA812D-DA90-8AF9-A211-8C42551A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32856"/>
            <a:ext cx="6694072" cy="34629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09592-6289-6F77-6875-94E340352347}"/>
              </a:ext>
            </a:extLst>
          </p:cNvPr>
          <p:cNvSpPr/>
          <p:nvPr/>
        </p:nvSpPr>
        <p:spPr>
          <a:xfrm>
            <a:off x="1720009" y="1536142"/>
            <a:ext cx="1736575" cy="4315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Doublon </a:t>
            </a:r>
            <a:endParaRPr lang="fr-FR" b="1" dirty="0">
              <a:solidFill>
                <a:srgbClr val="39639D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2961C-FF13-E4BF-7965-F748212C6136}"/>
              </a:ext>
            </a:extLst>
          </p:cNvPr>
          <p:cNvSpPr/>
          <p:nvPr/>
        </p:nvSpPr>
        <p:spPr>
          <a:xfrm>
            <a:off x="3744616" y="1536142"/>
            <a:ext cx="1736575" cy="4315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RDV déjà pris </a:t>
            </a:r>
            <a:endParaRPr lang="fr-FR" b="1" dirty="0">
              <a:solidFill>
                <a:srgbClr val="39639D"/>
              </a:solidFill>
              <a:highlight>
                <a:srgbClr val="FFFF00"/>
              </a:highlight>
            </a:endParaRPr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3B172C70-FDB9-ED55-FD0C-B0248987E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984A3CA-F8C2-F04E-3032-3FF3E726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9264B36-F0A5-78FC-7778-F65461D0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4195AB-C6C8-11DC-F56F-0E5714B3F2CB}"/>
              </a:ext>
            </a:extLst>
          </p:cNvPr>
          <p:cNvGrpSpPr/>
          <p:nvPr/>
        </p:nvGrpSpPr>
        <p:grpSpPr>
          <a:xfrm>
            <a:off x="0" y="0"/>
            <a:ext cx="1757496" cy="962693"/>
            <a:chOff x="2195736" y="3717032"/>
            <a:chExt cx="1757496" cy="9626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FE6D7-2498-C3DB-233B-EB88DA301739}"/>
                </a:ext>
              </a:extLst>
            </p:cNvPr>
            <p:cNvSpPr/>
            <p:nvPr/>
          </p:nvSpPr>
          <p:spPr>
            <a:xfrm>
              <a:off x="2195736" y="3717032"/>
              <a:ext cx="1757496" cy="96269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Pilotage des silhouettes</a:t>
              </a:r>
              <a:endParaRPr lang="fr-FR" sz="1400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D282D27-42B3-6E10-94DD-B753989A9CA3}"/>
                </a:ext>
              </a:extLst>
            </p:cNvPr>
            <p:cNvSpPr/>
            <p:nvPr/>
          </p:nvSpPr>
          <p:spPr>
            <a:xfrm>
              <a:off x="2858460" y="3728139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6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F2069A3-C26F-8F8B-C61E-91774D79B1D2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pic>
        <p:nvPicPr>
          <p:cNvPr id="6" name="Image 5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A12F7DCE-5D87-94FC-0989-7A39F5853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9370" y="211852"/>
            <a:ext cx="458414" cy="4584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DAD1E97-4D34-48BC-6947-9D037F7F32BA}"/>
              </a:ext>
            </a:extLst>
          </p:cNvPr>
          <p:cNvSpPr txBox="1"/>
          <p:nvPr/>
        </p:nvSpPr>
        <p:spPr>
          <a:xfrm>
            <a:off x="2716130" y="117893"/>
            <a:ext cx="640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Avoir </a:t>
            </a:r>
            <a:r>
              <a:rPr lang="fr-F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une vision immédiate et permanente sur le potentiel du prospect/particulier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22A47C-768F-8DE4-FE23-2B9B238A9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58" y="1119782"/>
            <a:ext cx="9144000" cy="138418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026655-16F6-3658-CBE9-66A14B9B6365}"/>
              </a:ext>
            </a:extLst>
          </p:cNvPr>
          <p:cNvSpPr txBox="1"/>
          <p:nvPr/>
        </p:nvSpPr>
        <p:spPr>
          <a:xfrm>
            <a:off x="323528" y="2713490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18DD2"/>
                </a:solidFill>
              </a:rPr>
              <a:t>Plus le nombre d’étoiles est élevé, plus la personne porte un intérêt au CSF !</a:t>
            </a:r>
            <a:br>
              <a:rPr lang="fr-FR" b="1" dirty="0">
                <a:solidFill>
                  <a:srgbClr val="018DD2"/>
                </a:solidFill>
              </a:rPr>
            </a:br>
            <a:r>
              <a:rPr lang="fr-FR" b="1" dirty="0">
                <a:solidFill>
                  <a:srgbClr val="018DD2"/>
                </a:solidFill>
              </a:rPr>
              <a:t>Plusieurs dizaines de critères permettent de définir les étoiles dont :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A95C04C-E378-2C07-461C-3DD5877DA194}"/>
              </a:ext>
            </a:extLst>
          </p:cNvPr>
          <p:cNvGrpSpPr/>
          <p:nvPr/>
        </p:nvGrpSpPr>
        <p:grpSpPr>
          <a:xfrm>
            <a:off x="693989" y="3661679"/>
            <a:ext cx="7960414" cy="1703415"/>
            <a:chOff x="693989" y="3661679"/>
            <a:chExt cx="7960414" cy="170341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C00F6F1-A99E-F4EC-0A1F-374DD113DD03}"/>
                </a:ext>
              </a:extLst>
            </p:cNvPr>
            <p:cNvSpPr/>
            <p:nvPr/>
          </p:nvSpPr>
          <p:spPr>
            <a:xfrm>
              <a:off x="2421209" y="4324877"/>
              <a:ext cx="1152128" cy="47581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Revenus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1DF6C1C-4328-5B14-C2DD-E0BEF68138E9}"/>
                </a:ext>
              </a:extLst>
            </p:cNvPr>
            <p:cNvSpPr/>
            <p:nvPr/>
          </p:nvSpPr>
          <p:spPr>
            <a:xfrm>
              <a:off x="5630356" y="4609610"/>
              <a:ext cx="1512168" cy="710258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Proximité d’un point de vente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48031F7-31F3-3587-5FCB-13766CE4AC54}"/>
                </a:ext>
              </a:extLst>
            </p:cNvPr>
            <p:cNvSpPr/>
            <p:nvPr/>
          </p:nvSpPr>
          <p:spPr>
            <a:xfrm>
              <a:off x="6926500" y="3811631"/>
              <a:ext cx="1656184" cy="61569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Taux d’endettement actuel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4E412B6-1806-579B-BDD4-EEFD8307D28B}"/>
                </a:ext>
              </a:extLst>
            </p:cNvPr>
            <p:cNvSpPr/>
            <p:nvPr/>
          </p:nvSpPr>
          <p:spPr>
            <a:xfrm>
              <a:off x="693989" y="3718177"/>
              <a:ext cx="1872208" cy="573247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Produits en cours ou passés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659CAB2-A4E3-B15F-D2EE-4C0FAA29655E}"/>
                </a:ext>
              </a:extLst>
            </p:cNvPr>
            <p:cNvSpPr/>
            <p:nvPr/>
          </p:nvSpPr>
          <p:spPr>
            <a:xfrm>
              <a:off x="5001912" y="3815605"/>
              <a:ext cx="1584176" cy="61569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Ancienneté de l’adhésion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8D554D9-5EA7-9D7D-1143-39D5E1E1FBC8}"/>
                </a:ext>
              </a:extLst>
            </p:cNvPr>
            <p:cNvSpPr/>
            <p:nvPr/>
          </p:nvSpPr>
          <p:spPr>
            <a:xfrm>
              <a:off x="3974172" y="4692334"/>
              <a:ext cx="1152128" cy="47581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Impayés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ACD9EED-4BBE-665F-6D3C-D0E34F5A5376}"/>
                </a:ext>
              </a:extLst>
            </p:cNvPr>
            <p:cNvSpPr/>
            <p:nvPr/>
          </p:nvSpPr>
          <p:spPr>
            <a:xfrm>
              <a:off x="3254092" y="3661679"/>
              <a:ext cx="1512168" cy="695040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Echanges avec le CSF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F4F2BDA-4E22-65EE-3463-E375C70AFA6D}"/>
                </a:ext>
              </a:extLst>
            </p:cNvPr>
            <p:cNvSpPr/>
            <p:nvPr/>
          </p:nvSpPr>
          <p:spPr>
            <a:xfrm>
              <a:off x="1166149" y="4889275"/>
              <a:ext cx="1512168" cy="47581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RDV, simulations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915BA02-77C0-1C02-7009-00122DC9D9E4}"/>
                </a:ext>
              </a:extLst>
            </p:cNvPr>
            <p:cNvSpPr/>
            <p:nvPr/>
          </p:nvSpPr>
          <p:spPr>
            <a:xfrm>
              <a:off x="7502275" y="4651365"/>
              <a:ext cx="1152128" cy="475819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ysClr val="windowText" lastClr="000000"/>
                  </a:solidFill>
                </a:rPr>
                <a:t>Etc.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3ADA9A4-B6B2-8C3B-9E5E-F023673904B4}"/>
              </a:ext>
            </a:extLst>
          </p:cNvPr>
          <p:cNvGrpSpPr/>
          <p:nvPr/>
        </p:nvGrpSpPr>
        <p:grpSpPr>
          <a:xfrm>
            <a:off x="877" y="0"/>
            <a:ext cx="1757496" cy="931092"/>
            <a:chOff x="3707904" y="2392331"/>
            <a:chExt cx="1757496" cy="9310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28C59-8141-C549-EF40-0824BE53A463}"/>
                </a:ext>
              </a:extLst>
            </p:cNvPr>
            <p:cNvSpPr/>
            <p:nvPr/>
          </p:nvSpPr>
          <p:spPr>
            <a:xfrm>
              <a:off x="3707904" y="2392331"/>
              <a:ext cx="1757496" cy="931092"/>
            </a:xfrm>
            <a:prstGeom prst="rect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Exploitation de l’affinité CSF</a:t>
              </a: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4C4F2A5-4A63-5AB9-C44E-4F59CADBFBE2}"/>
                </a:ext>
              </a:extLst>
            </p:cNvPr>
            <p:cNvSpPr/>
            <p:nvPr/>
          </p:nvSpPr>
          <p:spPr>
            <a:xfrm>
              <a:off x="4351485" y="2392331"/>
              <a:ext cx="432048" cy="388597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43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3DF7D5-A5D5-44BF-F1BA-2F041C4A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7" t="4820" r="11269"/>
          <a:stretch/>
        </p:blipFill>
        <p:spPr>
          <a:xfrm>
            <a:off x="1619673" y="2492896"/>
            <a:ext cx="5616624" cy="3294159"/>
          </a:xfrm>
          <a:prstGeom prst="rect">
            <a:avLst/>
          </a:prstGeom>
        </p:spPr>
      </p:pic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44F79BD-4EB6-2F42-07F8-D19FD8440B70}"/>
              </a:ext>
            </a:extLst>
          </p:cNvPr>
          <p:cNvSpPr/>
          <p:nvPr/>
        </p:nvSpPr>
        <p:spPr>
          <a:xfrm>
            <a:off x="3491880" y="5384107"/>
            <a:ext cx="557742" cy="374373"/>
          </a:xfrm>
          <a:prstGeom prst="mathMultiply">
            <a:avLst>
              <a:gd name="adj1" fmla="val 852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D014792-16E1-28B9-5534-5358885A3E80}"/>
              </a:ext>
            </a:extLst>
          </p:cNvPr>
          <p:cNvSpPr txBox="1">
            <a:spLocks/>
          </p:cNvSpPr>
          <p:nvPr/>
        </p:nvSpPr>
        <p:spPr>
          <a:xfrm>
            <a:off x="2627784" y="6349351"/>
            <a:ext cx="3953614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/>
              <a:t>Sara Ismaiel – Responsable de la conduite du changement</a:t>
            </a:r>
            <a:endParaRPr lang="fr-FR" sz="1050" dirty="0"/>
          </a:p>
        </p:txBody>
      </p:sp>
      <p:pic>
        <p:nvPicPr>
          <p:cNvPr id="7" name="Image 6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9DB4B824-0438-E0E5-8DFB-E6B2160B0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9370" y="211852"/>
            <a:ext cx="458414" cy="4584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435C5F5-C599-21B4-2218-9EDD65B7224D}"/>
              </a:ext>
            </a:extLst>
          </p:cNvPr>
          <p:cNvSpPr txBox="1"/>
          <p:nvPr/>
        </p:nvSpPr>
        <p:spPr>
          <a:xfrm>
            <a:off x="2735288" y="23871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Fiabiliser la création des disponibilités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E0471F-7E96-3AF8-F040-78513F01ECF1}"/>
              </a:ext>
            </a:extLst>
          </p:cNvPr>
          <p:cNvSpPr txBox="1"/>
          <p:nvPr/>
        </p:nvSpPr>
        <p:spPr>
          <a:xfrm>
            <a:off x="287524" y="956627"/>
            <a:ext cx="8100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18DD2"/>
                </a:solidFill>
              </a:rPr>
              <a:t>Lors de la création d’une </a:t>
            </a:r>
            <a:r>
              <a:rPr lang="fr-FR" b="1" dirty="0">
                <a:solidFill>
                  <a:srgbClr val="018DD2"/>
                </a:solidFill>
              </a:rPr>
              <a:t>disponibilité</a:t>
            </a:r>
            <a:r>
              <a:rPr lang="fr-FR" dirty="0">
                <a:solidFill>
                  <a:srgbClr val="018DD2"/>
                </a:solidFill>
              </a:rPr>
              <a:t>, seul votre </a:t>
            </a:r>
            <a:r>
              <a:rPr lang="fr-FR" b="1" dirty="0">
                <a:solidFill>
                  <a:srgbClr val="018DD2"/>
                </a:solidFill>
              </a:rPr>
              <a:t>profil conseiller </a:t>
            </a:r>
            <a:r>
              <a:rPr lang="fr-FR" dirty="0">
                <a:solidFill>
                  <a:srgbClr val="018DD2"/>
                </a:solidFill>
              </a:rPr>
              <a:t>apparaitra dans la liste.</a:t>
            </a:r>
          </a:p>
          <a:p>
            <a:pPr algn="ctr"/>
            <a:endParaRPr lang="fr-FR" dirty="0">
              <a:solidFill>
                <a:srgbClr val="018DD2"/>
              </a:solidFill>
            </a:endParaRPr>
          </a:p>
          <a:p>
            <a:pPr algn="ctr"/>
            <a:r>
              <a:rPr lang="fr-FR" dirty="0">
                <a:solidFill>
                  <a:srgbClr val="018DD2"/>
                </a:solidFill>
              </a:rPr>
              <a:t>Il n’y a plus de risque d’erreur avec votre compte personnel</a:t>
            </a:r>
          </a:p>
        </p:txBody>
      </p:sp>
      <p:pic>
        <p:nvPicPr>
          <p:cNvPr id="13" name="Graphique 12" descr="Signe pouce en haut avec un remplissage uni">
            <a:extLst>
              <a:ext uri="{FF2B5EF4-FFF2-40B4-BE49-F238E27FC236}">
                <a16:creationId xmlns:a16="http://schemas.microsoft.com/office/drawing/2014/main" id="{0D638FE9-019C-2F5F-C3DA-57410A18A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8816" y="4988024"/>
            <a:ext cx="313184" cy="3131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0E218A-20DB-F826-EBE0-F0A7F8D768F2}"/>
              </a:ext>
            </a:extLst>
          </p:cNvPr>
          <p:cNvSpPr/>
          <p:nvPr/>
        </p:nvSpPr>
        <p:spPr>
          <a:xfrm>
            <a:off x="2987824" y="5085184"/>
            <a:ext cx="1270992" cy="2989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26C32E-A955-0CC6-36D3-9DCD78939217}"/>
              </a:ext>
            </a:extLst>
          </p:cNvPr>
          <p:cNvGrpSpPr/>
          <p:nvPr/>
        </p:nvGrpSpPr>
        <p:grpSpPr>
          <a:xfrm>
            <a:off x="0" y="0"/>
            <a:ext cx="1757496" cy="940195"/>
            <a:chOff x="5382791" y="3722762"/>
            <a:chExt cx="1757496" cy="9401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5E1C72-9F80-B709-4FEC-B1FFB8A270EC}"/>
                </a:ext>
              </a:extLst>
            </p:cNvPr>
            <p:cNvSpPr/>
            <p:nvPr/>
          </p:nvSpPr>
          <p:spPr>
            <a:xfrm>
              <a:off x="5382791" y="3722762"/>
              <a:ext cx="1757496" cy="940195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Création de disponibilités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A9C6C1C-8DA1-6884-704D-7CC0583778F8}"/>
                </a:ext>
              </a:extLst>
            </p:cNvPr>
            <p:cNvSpPr/>
            <p:nvPr/>
          </p:nvSpPr>
          <p:spPr>
            <a:xfrm>
              <a:off x="6045515" y="3728139"/>
              <a:ext cx="432048" cy="388597"/>
            </a:xfrm>
            <a:prstGeom prst="ellipse">
              <a:avLst/>
            </a:prstGeom>
            <a:solidFill>
              <a:srgbClr val="363636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5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4">
      <a:dk1>
        <a:sysClr val="windowText" lastClr="000000"/>
      </a:dk1>
      <a:lt1>
        <a:sysClr val="window" lastClr="FFFFFF"/>
      </a:lt1>
      <a:dk2>
        <a:srgbClr val="00598A"/>
      </a:dk2>
      <a:lt2>
        <a:srgbClr val="FFF1B3"/>
      </a:lt2>
      <a:accent1>
        <a:srgbClr val="ECB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598A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8782</TotalTime>
  <Words>673</Words>
  <Application>Microsoft Office PowerPoint</Application>
  <PresentationFormat>Affichage à l'écran (4:3)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Lato</vt:lpstr>
      <vt:lpstr>Lato Black</vt:lpstr>
      <vt:lpstr>Wingdings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Guilcher Erwann</dc:creator>
  <cp:lastModifiedBy>Ismaiel Sara</cp:lastModifiedBy>
  <cp:revision>145</cp:revision>
  <dcterms:created xsi:type="dcterms:W3CDTF">2016-05-24T08:22:31Z</dcterms:created>
  <dcterms:modified xsi:type="dcterms:W3CDTF">2026-01-06T16:47:10Z</dcterms:modified>
</cp:coreProperties>
</file>